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18"/>
  </p:notesMasterIdLst>
  <p:sldIdLst>
    <p:sldId id="256" r:id="rId2"/>
    <p:sldId id="304" r:id="rId3"/>
    <p:sldId id="258" r:id="rId4"/>
    <p:sldId id="305" r:id="rId5"/>
    <p:sldId id="301" r:id="rId6"/>
    <p:sldId id="259" r:id="rId7"/>
    <p:sldId id="260" r:id="rId8"/>
    <p:sldId id="303" r:id="rId9"/>
    <p:sldId id="261" r:id="rId10"/>
    <p:sldId id="262" r:id="rId11"/>
    <p:sldId id="263" r:id="rId12"/>
    <p:sldId id="265" r:id="rId13"/>
    <p:sldId id="267" r:id="rId14"/>
    <p:sldId id="268" r:id="rId15"/>
    <p:sldId id="270" r:id="rId16"/>
    <p:sldId id="271" r:id="rId17"/>
  </p:sldIdLst>
  <p:sldSz cx="12192000" cy="6858000"/>
  <p:notesSz cx="6858000" cy="9144000"/>
  <p:embeddedFontLst>
    <p:embeddedFont>
      <p:font typeface="Abolition" panose="020B0604020202020204" charset="0"/>
      <p:regular r:id="rId19"/>
      <p:italic r:id="rId20"/>
    </p:embeddedFont>
    <p:embeddedFont>
      <p:font typeface="Calibri" panose="020F0502020204030204" pitchFamily="34" charset="0"/>
      <p:regular r:id="rId21"/>
      <p:bold r:id="rId22"/>
      <p:italic r:id="rId23"/>
      <p:boldItalic r:id="rId24"/>
    </p:embeddedFont>
    <p:embeddedFont>
      <p:font typeface="Calibri Light" panose="020F0302020204030204" pitchFamily="34" charset="0"/>
      <p:regular r:id="rId25"/>
      <p:italic r:id="rId26"/>
    </p:embeddedFont>
    <p:embeddedFont>
      <p:font typeface="Open Sans" panose="020B0604020202020204"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334E"/>
    <a:srgbClr val="344C7F"/>
    <a:srgbClr val="ECB433"/>
    <a:srgbClr val="3F5EA0"/>
    <a:srgbClr val="6676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450C9B-7BCF-77B6-53FF-32E7C73D3BCE}" v="1" dt="2020-08-26T16:31:36.537"/>
    <p1510:client id="{AFC03302-956A-4246-80CD-8AA912ADDF35}" v="94" dt="2020-06-03T13:16:46.952"/>
    <p1510:client id="{E7459BDC-8F86-254C-A1A2-FFF3DD7068FE}" v="1254" dt="2020-06-09T19:40:47.0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microsoft.com/office/2015/10/relationships/revisionInfo" Target="revisionInfo.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AB067C-76E9-F647-B574-92A7CA46ED5E}" type="datetimeFigureOut">
              <a:rPr lang="en-US" smtClean="0"/>
              <a:t>8/27/2020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6F388E-DD79-F444-A98F-E155CB671EC5}" type="slidenum">
              <a:rPr lang="en-US" smtClean="0"/>
              <a:t>‹#›</a:t>
            </a:fld>
            <a:endParaRPr lang="en-US"/>
          </a:p>
        </p:txBody>
      </p:sp>
    </p:spTree>
    <p:extLst>
      <p:ext uri="{BB962C8B-B14F-4D97-AF65-F5344CB8AC3E}">
        <p14:creationId xmlns:p14="http://schemas.microsoft.com/office/powerpoint/2010/main" val="720225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alta.org/CORONAVIRU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dof.ca.gov/Forecasting/Economics/Major_Regulations/Major_Regulations_Table/documents/CCPA_Regulations-SRIA-DOF.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96F388E-DD79-F444-A98F-E155CB671EC5}" type="slidenum">
              <a:rPr lang="en-US" smtClean="0"/>
              <a:t>2</a:t>
            </a:fld>
            <a:endParaRPr lang="en-US"/>
          </a:p>
        </p:txBody>
      </p:sp>
    </p:spTree>
    <p:extLst>
      <p:ext uri="{BB962C8B-B14F-4D97-AF65-F5344CB8AC3E}">
        <p14:creationId xmlns:p14="http://schemas.microsoft.com/office/powerpoint/2010/main" val="36327391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96F388E-DD79-F444-A98F-E155CB671EC5}" type="slidenum">
              <a:rPr lang="en-US" smtClean="0"/>
              <a:t>12</a:t>
            </a:fld>
            <a:endParaRPr lang="en-US"/>
          </a:p>
        </p:txBody>
      </p:sp>
    </p:spTree>
    <p:extLst>
      <p:ext uri="{BB962C8B-B14F-4D97-AF65-F5344CB8AC3E}">
        <p14:creationId xmlns:p14="http://schemas.microsoft.com/office/powerpoint/2010/main" val="2807214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200" b="1" i="1" u="none" strike="noStrike" kern="1200">
                <a:solidFill>
                  <a:schemeClr val="tx1"/>
                </a:solidFill>
                <a:effectLst/>
                <a:latin typeface="+mn-lt"/>
                <a:ea typeface="+mn-ea"/>
                <a:cs typeface="+mn-cs"/>
              </a:rPr>
              <a:t>Recommended talking points:</a:t>
            </a:r>
            <a:endParaRPr lang="en-US" sz="1200" b="0" i="0" u="none" strike="noStrike" kern="120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200" b="1">
              <a:solidFill>
                <a:srgbClr val="344C7F"/>
              </a:solidFill>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200" b="1">
                <a:solidFill>
                  <a:srgbClr val="344C7F"/>
                </a:solidFill>
                <a:latin typeface="Arial" panose="020B0604020202020204" pitchFamily="34" charset="0"/>
                <a:cs typeface="Arial" panose="020B0604020202020204" pitchFamily="34" charset="0"/>
              </a:rPr>
              <a:t>Fannie Mae and Freddie Mac are the title insurance industry’s </a:t>
            </a:r>
            <a:r>
              <a:rPr lang="en-US" sz="1200" b="1">
                <a:solidFill>
                  <a:srgbClr val="FF0000"/>
                </a:solidFill>
                <a:latin typeface="Arial" panose="020B0604020202020204" pitchFamily="34" charset="0"/>
                <a:cs typeface="Arial" panose="020B0604020202020204" pitchFamily="34" charset="0"/>
              </a:rPr>
              <a:t>LARGEST CUSTOMERS</a:t>
            </a:r>
            <a:r>
              <a:rPr lang="en-US" sz="1200" b="1">
                <a:latin typeface="Arial" panose="020B0604020202020204" pitchFamily="34" charset="0"/>
                <a:cs typeface="Arial" panose="020B0604020202020204" pitchFamily="34" charset="0"/>
              </a:rPr>
              <a:t>.</a:t>
            </a:r>
          </a:p>
          <a:p>
            <a:pPr marL="0" indent="0" rtl="0" fontAlgn="base">
              <a:buFont typeface="Arial" panose="020B0604020202020204" pitchFamily="34" charset="0"/>
              <a:buNone/>
            </a:pPr>
            <a:endParaRPr lang="en-US" sz="1200" b="0" i="0" u="none" strike="noStrike" kern="1200">
              <a:solidFill>
                <a:schemeClr val="tx1"/>
              </a:solidFill>
              <a:effectLst/>
              <a:latin typeface="+mn-lt"/>
              <a:ea typeface="+mn-ea"/>
              <a:cs typeface="+mn-cs"/>
            </a:endParaRPr>
          </a:p>
          <a:p>
            <a:pPr marL="171450" indent="-171450" rtl="0" fontAlgn="base">
              <a:buFont typeface="Arial" panose="020B0604020202020204" pitchFamily="34" charset="0"/>
              <a:buChar char="•"/>
            </a:pPr>
            <a:r>
              <a:rPr lang="en-US" sz="1200" b="0" i="0" u="none" strike="noStrike" kern="1200">
                <a:solidFill>
                  <a:schemeClr val="tx1"/>
                </a:solidFill>
                <a:effectLst/>
                <a:latin typeface="+mn-lt"/>
                <a:ea typeface="+mn-ea"/>
                <a:cs typeface="+mn-cs"/>
              </a:rPr>
              <a:t>Homeownership helps families build connections to their communities, offers retirement security, funds post-secondary education, and supplies capital for entrepreneurs to start their new businesses. This is only possible with access to affordable and efficient mortgage finance system</a:t>
            </a:r>
          </a:p>
          <a:p>
            <a:pPr marL="171450" indent="-171450" rtl="0" fontAlgn="base">
              <a:buFont typeface="Arial" panose="020B0604020202020204" pitchFamily="34" charset="0"/>
              <a:buChar char="•"/>
            </a:pPr>
            <a:r>
              <a:rPr lang="en-US" sz="1200" b="0" i="0" u="none" strike="noStrike" kern="1200">
                <a:solidFill>
                  <a:schemeClr val="tx1"/>
                </a:solidFill>
                <a:effectLst/>
                <a:latin typeface="+mn-lt"/>
                <a:ea typeface="+mn-ea"/>
                <a:cs typeface="+mn-cs"/>
              </a:rPr>
              <a:t>GSEs such as Fannie Mae and Freddie Mac received taxpayer bailouts of more than $187 billion </a:t>
            </a:r>
          </a:p>
          <a:p>
            <a:pPr marL="171450" indent="-171450" rtl="0" fontAlgn="base">
              <a:buFont typeface="Arial" panose="020B0604020202020204" pitchFamily="34" charset="0"/>
              <a:buChar char="•"/>
            </a:pPr>
            <a:r>
              <a:rPr lang="en-US" sz="1200" b="0" i="0" u="none" strike="noStrike" kern="1200">
                <a:solidFill>
                  <a:schemeClr val="tx1"/>
                </a:solidFill>
                <a:effectLst/>
                <a:latin typeface="+mn-lt"/>
                <a:ea typeface="+mn-ea"/>
                <a:cs typeface="+mn-cs"/>
              </a:rPr>
              <a:t>Despite the overwhelming benefits to our homeowners, Congress has yet to enact comprehensive legislation to restructure our nation’s housing finance system to prevent taxpayer-funded bailouts and establish a sustainable market for housing credit</a:t>
            </a:r>
          </a:p>
          <a:p>
            <a:pPr marL="171450" indent="-171450" rtl="0" fontAlgn="base">
              <a:buFont typeface="Arial" panose="020B0604020202020204" pitchFamily="34" charset="0"/>
              <a:buChar char="•"/>
            </a:pPr>
            <a:r>
              <a:rPr lang="en-US" sz="1200" b="0" i="0" kern="1200">
                <a:solidFill>
                  <a:schemeClr val="tx1"/>
                </a:solidFill>
                <a:effectLst/>
                <a:latin typeface="+mn-lt"/>
                <a:ea typeface="+mn-ea"/>
                <a:cs typeface="+mn-cs"/>
              </a:rPr>
              <a:t>The title industry strongly urges the Congress and the Administration to preserve the uniform standards currently provided by the GSEs, including title insurance, in a newly developed housing finance system.</a:t>
            </a:r>
            <a:endParaRPr lang="en-US" sz="1200" b="0"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a:solidFill>
                  <a:schemeClr val="tx1"/>
                </a:solidFill>
                <a:effectLst/>
                <a:latin typeface="+mn-lt"/>
                <a:ea typeface="+mn-ea"/>
                <a:cs typeface="+mn-cs"/>
              </a:rPr>
              <a:t>Because the title insurance industry’s impact on the community remains unknown, garnering support for advocacy efforts may fall on deaf ears.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a:solidFill>
                  <a:schemeClr val="tx1"/>
                </a:solidFill>
                <a:effectLst/>
                <a:latin typeface="+mn-lt"/>
                <a:ea typeface="+mn-ea"/>
                <a:cs typeface="+mn-cs"/>
              </a:rPr>
              <a:t>ALTA plans to address this priority by:</a:t>
            </a:r>
          </a:p>
          <a:p>
            <a:pPr rtl="0" fontAlgn="base"/>
            <a:endParaRPr lang="en-US" sz="1200" b="0" i="0" u="none" strike="noStrike" kern="1200">
              <a:solidFill>
                <a:schemeClr val="tx1"/>
              </a:solidFill>
              <a:effectLst/>
              <a:latin typeface="+mn-lt"/>
              <a:ea typeface="+mn-ea"/>
              <a:cs typeface="+mn-cs"/>
            </a:endParaRPr>
          </a:p>
          <a:p>
            <a:pPr marL="171450" indent="-171450" rtl="0" fontAlgn="base">
              <a:buFont typeface="Arial" panose="020B0604020202020204" pitchFamily="34" charset="0"/>
              <a:buChar char="•"/>
            </a:pPr>
            <a:r>
              <a:rPr lang="en-US" sz="1200" b="0" i="1" u="none" strike="noStrike" kern="1200">
                <a:solidFill>
                  <a:schemeClr val="tx1"/>
                </a:solidFill>
                <a:effectLst/>
                <a:latin typeface="+mn-lt"/>
                <a:ea typeface="+mn-ea"/>
                <a:cs typeface="+mn-cs"/>
              </a:rPr>
              <a:t>Continuing to work with Congress as it considers crucial efforts to reform our nation’s housing finance system</a:t>
            </a:r>
          </a:p>
          <a:p>
            <a:pPr marL="171450" indent="-171450" rtl="0" fontAlgn="base">
              <a:buFont typeface="Arial" panose="020B0604020202020204" pitchFamily="34" charset="0"/>
              <a:buChar char="•"/>
            </a:pPr>
            <a:r>
              <a:rPr lang="en-US" sz="1200" b="0" i="1" u="none" strike="noStrike" kern="1200">
                <a:solidFill>
                  <a:schemeClr val="tx1"/>
                </a:solidFill>
                <a:effectLst/>
                <a:latin typeface="+mn-lt"/>
                <a:ea typeface="+mn-ea"/>
                <a:cs typeface="+mn-cs"/>
              </a:rPr>
              <a:t>Engaging GSEs to help advance standardization efforts and work with private market investors who use title insurance to responsibly manage risk</a:t>
            </a:r>
          </a:p>
          <a:p>
            <a:pPr marL="171450" indent="-171450" rtl="0" fontAlgn="base">
              <a:buFont typeface="Arial" panose="020B0604020202020204" pitchFamily="34" charset="0"/>
              <a:buChar char="•"/>
            </a:pPr>
            <a:r>
              <a:rPr lang="en-US" sz="1200" b="0" i="1" u="none" strike="noStrike" kern="1200">
                <a:solidFill>
                  <a:schemeClr val="tx1"/>
                </a:solidFill>
                <a:effectLst/>
                <a:latin typeface="+mn-lt"/>
                <a:ea typeface="+mn-ea"/>
                <a:cs typeface="+mn-cs"/>
              </a:rPr>
              <a:t>Expanding our advocacy efforts for housing finance reform</a:t>
            </a:r>
          </a:p>
          <a:p>
            <a:pPr marL="171450" indent="-171450" rtl="0" fontAlgn="base">
              <a:buFont typeface="Arial" panose="020B0604020202020204" pitchFamily="34" charset="0"/>
              <a:buChar char="•"/>
            </a:pPr>
            <a:r>
              <a:rPr lang="en-US" sz="1200" b="0" i="1" u="none" strike="noStrike" kern="1200">
                <a:solidFill>
                  <a:schemeClr val="tx1"/>
                </a:solidFill>
                <a:effectLst/>
                <a:latin typeface="+mn-lt"/>
                <a:ea typeface="+mn-ea"/>
                <a:cs typeface="+mn-cs"/>
              </a:rPr>
              <a:t>Streamlining the flow of data within the real estate transfer process</a:t>
            </a:r>
          </a:p>
          <a:p>
            <a:pPr marL="171450" indent="-171450" rtl="0" fontAlgn="base">
              <a:buFont typeface="Arial" panose="020B0604020202020204" pitchFamily="34" charset="0"/>
              <a:buChar char="•"/>
            </a:pPr>
            <a:endParaRPr lang="en-US" sz="1200" b="0" i="1" u="none" strike="noStrike" kern="1200">
              <a:solidFill>
                <a:schemeClr val="tx1"/>
              </a:solidFill>
              <a:effectLst/>
              <a:latin typeface="+mn-lt"/>
              <a:ea typeface="+mn-ea"/>
              <a:cs typeface="+mn-cs"/>
            </a:endParaRPr>
          </a:p>
          <a:p>
            <a:pPr marL="0" indent="0" rtl="0" fontAlgn="base">
              <a:buFont typeface="Arial" panose="020B0604020202020204" pitchFamily="34" charset="0"/>
              <a:buNone/>
            </a:pPr>
            <a:r>
              <a:rPr lang="en-US" sz="1200" b="1" i="0" u="none" strike="noStrike" kern="1200">
                <a:solidFill>
                  <a:schemeClr val="tx1"/>
                </a:solidFill>
                <a:effectLst/>
                <a:latin typeface="+mn-lt"/>
                <a:ea typeface="+mn-ea"/>
                <a:cs typeface="+mn-cs"/>
              </a:rPr>
              <a:t>ALTA’s Key Advocacy Points for Housing Finance Reform</a:t>
            </a:r>
          </a:p>
          <a:p>
            <a:pPr marL="228600" marR="0" lvl="0" indent="-228600" algn="l" defTabSz="914400" rtl="0" eaLnBrk="1" fontAlgn="base" latinLnBrk="0" hangingPunct="1">
              <a:lnSpc>
                <a:spcPct val="100000"/>
              </a:lnSpc>
              <a:spcBef>
                <a:spcPts val="0"/>
              </a:spcBef>
              <a:spcAft>
                <a:spcPts val="0"/>
              </a:spcAft>
              <a:buClrTx/>
              <a:buSzTx/>
              <a:buFont typeface="Arial" panose="020B0604020202020204" pitchFamily="34" charset="0"/>
              <a:buAutoNum type="arabicPeriod"/>
              <a:tabLst/>
              <a:defRPr/>
            </a:pPr>
            <a:r>
              <a:rPr lang="en-US" sz="1200" b="1" kern="1200">
                <a:solidFill>
                  <a:schemeClr val="tx1"/>
                </a:solidFill>
                <a:effectLst/>
                <a:latin typeface="+mn-lt"/>
                <a:ea typeface="+mn-ea"/>
                <a:cs typeface="+mn-cs"/>
              </a:rPr>
              <a:t>Protect and strengthen uniform national standards for title protection</a:t>
            </a:r>
            <a:r>
              <a:rPr lang="en-US" sz="1200" kern="1200">
                <a:solidFill>
                  <a:schemeClr val="tx1"/>
                </a:solidFill>
                <a:effectLst/>
                <a:latin typeface="+mn-lt"/>
                <a:ea typeface="+mn-ea"/>
                <a:cs typeface="+mn-cs"/>
              </a:rPr>
              <a:t>.</a:t>
            </a:r>
            <a:r>
              <a:rPr lang="en-US" sz="1200" b="1" kern="1200">
                <a:solidFill>
                  <a:schemeClr val="tx1"/>
                </a:solidFill>
                <a:effectLst/>
                <a:latin typeface="+mn-lt"/>
                <a:ea typeface="+mn-ea"/>
                <a:cs typeface="+mn-cs"/>
              </a:rPr>
              <a:t> </a:t>
            </a:r>
            <a:r>
              <a:rPr lang="en-US" sz="1200" kern="1200">
                <a:solidFill>
                  <a:schemeClr val="tx1"/>
                </a:solidFill>
                <a:effectLst/>
                <a:latin typeface="+mn-lt"/>
                <a:ea typeface="+mn-ea"/>
                <a:cs typeface="+mn-cs"/>
              </a:rPr>
              <a:t>Fannie Mae and Freddie Mac’s current seller/servicing guides standardize the process for underwriting real property. This includes a requirement that originators warrant all loans sold to the Government Sponsored Entities (GSEs) are in first-lien priority position and protected by title insurance. First-lien position minimizes credit risk for mortgage investors. Title insurance is the market standard method to determine this priority. It provides the strongest protection to investors for safeguarding their collateral. </a:t>
            </a:r>
          </a:p>
          <a:p>
            <a:pPr marL="228600" marR="0" lvl="0" indent="-228600" algn="l" defTabSz="914400" rtl="0" eaLnBrk="1" fontAlgn="base" latinLnBrk="0" hangingPunct="1">
              <a:lnSpc>
                <a:spcPct val="100000"/>
              </a:lnSpc>
              <a:spcBef>
                <a:spcPts val="0"/>
              </a:spcBef>
              <a:spcAft>
                <a:spcPts val="0"/>
              </a:spcAft>
              <a:buClrTx/>
              <a:buSzTx/>
              <a:buFont typeface="Arial" panose="020B0604020202020204" pitchFamily="34" charset="0"/>
              <a:buAutoNum type="arabicPeriod"/>
              <a:tabLst/>
              <a:defRPr/>
            </a:pPr>
            <a:r>
              <a:rPr lang="en-US" sz="1200" b="1" kern="1200">
                <a:solidFill>
                  <a:schemeClr val="tx1"/>
                </a:solidFill>
                <a:effectLst/>
                <a:latin typeface="+mn-lt"/>
                <a:ea typeface="+mn-ea"/>
                <a:cs typeface="+mn-cs"/>
              </a:rPr>
              <a:t>Promote transparency in the pilot program process</a:t>
            </a:r>
            <a:r>
              <a:rPr lang="en-US" sz="1200" kern="1200">
                <a:solidFill>
                  <a:schemeClr val="tx1"/>
                </a:solidFill>
                <a:effectLst/>
                <a:latin typeface="+mn-lt"/>
                <a:ea typeface="+mn-ea"/>
                <a:cs typeface="+mn-cs"/>
              </a:rPr>
              <a:t>. A strong process should promote transparency and ensure that if a pilot is successful, all providers can compete to provide the same product or service if they choose.  Before approving a pilot or risk/guide variance, the GSEs should outline clear testing parameters, timelines, and metrics for determining success or failure. These items, along with the results of the pilot, should be made public.  </a:t>
            </a:r>
          </a:p>
          <a:p>
            <a:pPr marL="228600" marR="0" lvl="0" indent="-228600" algn="l" defTabSz="914400" rtl="0" eaLnBrk="1" fontAlgn="base" latinLnBrk="0" hangingPunct="1">
              <a:lnSpc>
                <a:spcPct val="100000"/>
              </a:lnSpc>
              <a:spcBef>
                <a:spcPts val="0"/>
              </a:spcBef>
              <a:spcAft>
                <a:spcPts val="0"/>
              </a:spcAft>
              <a:buClrTx/>
              <a:buSzTx/>
              <a:buFont typeface="Arial" panose="020B0604020202020204" pitchFamily="34" charset="0"/>
              <a:buAutoNum type="arabicPeriod"/>
              <a:tabLst/>
              <a:defRPr/>
            </a:pPr>
            <a:r>
              <a:rPr lang="en-US" sz="1200" b="1" kern="1200">
                <a:solidFill>
                  <a:schemeClr val="tx1"/>
                </a:solidFill>
                <a:effectLst/>
                <a:latin typeface="+mn-lt"/>
                <a:ea typeface="+mn-ea"/>
                <a:cs typeface="+mn-cs"/>
              </a:rPr>
              <a:t>Provide affordable access to credit.</a:t>
            </a:r>
            <a:r>
              <a:rPr lang="en-US" sz="1200" kern="1200">
                <a:solidFill>
                  <a:schemeClr val="tx1"/>
                </a:solidFill>
                <a:effectLst/>
                <a:latin typeface="+mn-lt"/>
                <a:ea typeface="+mn-ea"/>
                <a:cs typeface="+mn-cs"/>
              </a:rPr>
              <a:t> High home prices, low housing inventory, and depressed rates of new construction make homebuying difficult for first-time and low- and moderate-income homebuyers.  Maintaining strong affordability requirements is critical for supporting home ownership. Additionally, federal law should make conversion of manufactured homes to real property easier, allowing consumers to qualify for better interest rates. Support should also be provided for other low-cost housing options like condominiums.</a:t>
            </a:r>
          </a:p>
          <a:p>
            <a:endParaRPr lang="en-US"/>
          </a:p>
        </p:txBody>
      </p:sp>
      <p:sp>
        <p:nvSpPr>
          <p:cNvPr id="4" name="Slide Number Placeholder 3"/>
          <p:cNvSpPr>
            <a:spLocks noGrp="1"/>
          </p:cNvSpPr>
          <p:nvPr>
            <p:ph type="sldNum" sz="quarter" idx="5"/>
          </p:nvPr>
        </p:nvSpPr>
        <p:spPr/>
        <p:txBody>
          <a:bodyPr/>
          <a:lstStyle/>
          <a:p>
            <a:fld id="{A96F388E-DD79-F444-A98F-E155CB671EC5}" type="slidenum">
              <a:rPr lang="en-US" smtClean="0"/>
              <a:t>13</a:t>
            </a:fld>
            <a:endParaRPr lang="en-US"/>
          </a:p>
        </p:txBody>
      </p:sp>
    </p:spTree>
    <p:extLst>
      <p:ext uri="{BB962C8B-B14F-4D97-AF65-F5344CB8AC3E}">
        <p14:creationId xmlns:p14="http://schemas.microsoft.com/office/powerpoint/2010/main" val="23186184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i="1" kern="1200">
                <a:solidFill>
                  <a:schemeClr val="tx1"/>
                </a:solidFill>
                <a:effectLst/>
                <a:latin typeface="+mn-lt"/>
                <a:ea typeface="+mn-ea"/>
                <a:cs typeface="+mn-cs"/>
              </a:rPr>
              <a:t>Recommended talking points:</a:t>
            </a:r>
            <a:r>
              <a:rPr lang="en-US" sz="1200" kern="1200">
                <a:solidFill>
                  <a:schemeClr val="tx1"/>
                </a:solidFill>
                <a:effectLst/>
                <a:latin typeface="+mn-lt"/>
                <a:ea typeface="+mn-ea"/>
                <a:cs typeface="+mn-cs"/>
              </a:rPr>
              <a:t>​</a:t>
            </a:r>
          </a:p>
          <a:p>
            <a:pPr fontAlgn="base"/>
            <a:r>
              <a:rPr lang="en-US" sz="1200" kern="1200">
                <a:solidFill>
                  <a:schemeClr val="tx1"/>
                </a:solidFill>
                <a:effectLst/>
                <a:latin typeface="+mn-lt"/>
                <a:ea typeface="+mn-ea"/>
                <a:cs typeface="+mn-cs"/>
              </a:rPr>
              <a:t>​</a:t>
            </a:r>
          </a:p>
          <a:p>
            <a:pPr marL="171450" lvl="0" indent="-171450" fontAlgn="base">
              <a:buFont typeface="Arial" panose="020B0604020202020204" pitchFamily="34" charset="0"/>
              <a:buChar char="•"/>
            </a:pPr>
            <a:r>
              <a:rPr lang="en-US" sz="1200" kern="1200">
                <a:solidFill>
                  <a:schemeClr val="tx1"/>
                </a:solidFill>
                <a:effectLst/>
                <a:latin typeface="+mn-lt"/>
                <a:ea typeface="+mn-ea"/>
                <a:cs typeface="+mn-cs"/>
              </a:rPr>
              <a:t>ALTA is deeply invested in the growth of our members. Professional development, paths for advancement, attracting new talent, and retaining talent are essential to securing the future of our industry.</a:t>
            </a:r>
          </a:p>
          <a:p>
            <a:pPr marL="171450" lvl="0" indent="-171450" fontAlgn="base">
              <a:buFont typeface="Arial" panose="020B0604020202020204" pitchFamily="34" charset="0"/>
              <a:buChar char="•"/>
            </a:pPr>
            <a:r>
              <a:rPr lang="en-US" sz="1200" kern="1200">
                <a:solidFill>
                  <a:schemeClr val="tx1"/>
                </a:solidFill>
                <a:effectLst/>
                <a:latin typeface="+mn-lt"/>
                <a:ea typeface="+mn-ea"/>
                <a:cs typeface="+mn-cs"/>
              </a:rPr>
              <a:t>The title insurance industry has a lot to offer those looking for a place to take root -- and if we raise awareness around our core values and how we support our communities, we will attract leaders who can help propel our industry forward ​</a:t>
            </a:r>
          </a:p>
          <a:p>
            <a:pPr fontAlgn="base"/>
            <a:r>
              <a:rPr lang="en-US" sz="1200" kern="1200">
                <a:solidFill>
                  <a:schemeClr val="tx1"/>
                </a:solidFill>
                <a:effectLst/>
                <a:latin typeface="+mn-lt"/>
                <a:ea typeface="+mn-ea"/>
                <a:cs typeface="+mn-cs"/>
              </a:rPr>
              <a:t> </a:t>
            </a:r>
          </a:p>
          <a:p>
            <a:pPr fontAlgn="base"/>
            <a:r>
              <a:rPr lang="en-US" sz="1200" b="1" kern="1200">
                <a:solidFill>
                  <a:schemeClr val="tx1"/>
                </a:solidFill>
                <a:effectLst/>
                <a:latin typeface="+mn-lt"/>
                <a:ea typeface="+mn-ea"/>
                <a:cs typeface="+mn-cs"/>
              </a:rPr>
              <a:t>ALTA has many professional development resources</a:t>
            </a:r>
            <a:endParaRPr lang="en-US" sz="1200" kern="1200">
              <a:solidFill>
                <a:schemeClr val="tx1"/>
              </a:solidFill>
              <a:effectLst/>
              <a:latin typeface="+mn-lt"/>
              <a:ea typeface="+mn-ea"/>
              <a:cs typeface="+mn-cs"/>
            </a:endParaRPr>
          </a:p>
          <a:p>
            <a:pPr marL="171450" lvl="0" indent="-171450" fontAlgn="base">
              <a:buFont typeface="Arial" panose="020B0604020202020204" pitchFamily="34" charset="0"/>
              <a:buChar char="•"/>
            </a:pPr>
            <a:r>
              <a:rPr lang="en-US" sz="1200" kern="1200">
                <a:solidFill>
                  <a:schemeClr val="tx1"/>
                </a:solidFill>
                <a:effectLst/>
                <a:latin typeface="+mn-lt"/>
                <a:ea typeface="+mn-ea"/>
                <a:cs typeface="+mn-cs"/>
              </a:rPr>
              <a:t>Series of online courses, including Title 101 and the recently released Nuts and Bolts of the Title Industry (which is available to ALTA members for free)</a:t>
            </a:r>
          </a:p>
          <a:p>
            <a:pPr marL="171450" lvl="0" indent="-171450" fontAlgn="base">
              <a:buFont typeface="Arial" panose="020B0604020202020204" pitchFamily="34" charset="0"/>
              <a:buChar char="•"/>
            </a:pPr>
            <a:r>
              <a:rPr lang="en-US" sz="1200" kern="1200">
                <a:solidFill>
                  <a:schemeClr val="tx1"/>
                </a:solidFill>
                <a:effectLst/>
                <a:latin typeface="+mn-lt"/>
                <a:ea typeface="+mn-ea"/>
                <a:cs typeface="+mn-cs"/>
              </a:rPr>
              <a:t>Title Agent continuing education credit for online courses and at our conferences</a:t>
            </a:r>
          </a:p>
          <a:p>
            <a:pPr marL="171450" lvl="0" indent="-171450" fontAlgn="base">
              <a:buFont typeface="Arial" panose="020B0604020202020204" pitchFamily="34" charset="0"/>
              <a:buChar char="•"/>
            </a:pPr>
            <a:r>
              <a:rPr lang="en-US" sz="1200" kern="1200">
                <a:solidFill>
                  <a:schemeClr val="tx1"/>
                </a:solidFill>
                <a:effectLst/>
                <a:latin typeface="+mn-lt"/>
                <a:ea typeface="+mn-ea"/>
                <a:cs typeface="+mn-cs"/>
              </a:rPr>
              <a:t>Monthly webinars on timely topics</a:t>
            </a:r>
          </a:p>
          <a:p>
            <a:pPr marL="171450" lvl="0" indent="-171450" fontAlgn="base">
              <a:buFont typeface="Arial" panose="020B0604020202020204" pitchFamily="34" charset="0"/>
              <a:buChar char="•"/>
            </a:pPr>
            <a:r>
              <a:rPr lang="en-US" sz="1200" kern="1200">
                <a:solidFill>
                  <a:schemeClr val="tx1"/>
                </a:solidFill>
                <a:effectLst/>
                <a:latin typeface="+mn-lt"/>
                <a:ea typeface="+mn-ea"/>
                <a:cs typeface="+mn-cs"/>
              </a:rPr>
              <a:t>National Title Professional Designation Program</a:t>
            </a:r>
            <a:r>
              <a:rPr lang="en-US" sz="1200" kern="1200">
                <a:solidFill>
                  <a:schemeClr val="tx1"/>
                </a:solidFill>
                <a:effectLst/>
                <a:highlight>
                  <a:srgbClr val="00FF00"/>
                </a:highlight>
                <a:latin typeface="+mn-lt"/>
                <a:ea typeface="+mn-ea"/>
                <a:cs typeface="+mn-cs"/>
              </a:rPr>
              <a:t> </a:t>
            </a:r>
            <a:r>
              <a:rPr lang="en-US" sz="1200" kern="1200">
                <a:solidFill>
                  <a:srgbClr val="FF0000"/>
                </a:solidFill>
                <a:effectLst/>
                <a:latin typeface="+mn-lt"/>
                <a:ea typeface="+mn-ea"/>
                <a:cs typeface="+mn-cs"/>
              </a:rPr>
              <a:t>(</a:t>
            </a:r>
            <a:r>
              <a:rPr lang="en-US" sz="1200" i="1" kern="1200">
                <a:solidFill>
                  <a:srgbClr val="FF0000"/>
                </a:solidFill>
                <a:effectLst/>
                <a:latin typeface="+mn-lt"/>
                <a:ea typeface="+mn-ea"/>
                <a:cs typeface="+mn-cs"/>
              </a:rPr>
              <a:t>recognize NTPs in the audience</a:t>
            </a:r>
            <a:r>
              <a:rPr lang="en-US" sz="1200" kern="1200">
                <a:solidFill>
                  <a:srgbClr val="FF0000"/>
                </a:solidFill>
                <a:effectLst/>
                <a:latin typeface="+mn-lt"/>
                <a:ea typeface="+mn-ea"/>
                <a:cs typeface="+mn-cs"/>
              </a:rPr>
              <a:t>)</a:t>
            </a:r>
          </a:p>
          <a:p>
            <a:pPr fontAlgn="base"/>
            <a:r>
              <a:rPr lang="en-US" sz="1200" kern="1200">
                <a:solidFill>
                  <a:schemeClr val="tx1"/>
                </a:solidFill>
                <a:effectLst/>
                <a:latin typeface="+mn-lt"/>
                <a:ea typeface="+mn-ea"/>
                <a:cs typeface="+mn-cs"/>
              </a:rPr>
              <a:t> </a:t>
            </a:r>
          </a:p>
          <a:p>
            <a:pPr fontAlgn="base"/>
            <a:r>
              <a:rPr lang="en-US" sz="1200" b="1" kern="1200">
                <a:solidFill>
                  <a:schemeClr val="tx1"/>
                </a:solidFill>
                <a:effectLst/>
                <a:latin typeface="+mn-lt"/>
                <a:ea typeface="+mn-ea"/>
                <a:cs typeface="+mn-cs"/>
              </a:rPr>
              <a:t>ALTA has many HR resources for business owners, hiring managers, and HR professionals</a:t>
            </a:r>
            <a:endParaRPr lang="en-US" sz="1200" kern="1200">
              <a:solidFill>
                <a:schemeClr val="tx1"/>
              </a:solidFill>
              <a:effectLst/>
              <a:latin typeface="+mn-lt"/>
              <a:ea typeface="+mn-ea"/>
              <a:cs typeface="+mn-cs"/>
            </a:endParaRPr>
          </a:p>
          <a:p>
            <a:pPr marL="171450" lvl="0" indent="-171450" fontAlgn="base">
              <a:buFont typeface="Arial" panose="020B0604020202020204" pitchFamily="34" charset="0"/>
              <a:buChar char="•"/>
            </a:pPr>
            <a:r>
              <a:rPr lang="en-US" sz="1200" kern="1200">
                <a:solidFill>
                  <a:schemeClr val="tx1"/>
                </a:solidFill>
                <a:effectLst/>
                <a:latin typeface="+mn-lt"/>
                <a:ea typeface="+mn-ea"/>
                <a:cs typeface="+mn-cs"/>
              </a:rPr>
              <a:t>HR Sample Library with</a:t>
            </a:r>
            <a:r>
              <a:rPr lang="en-US" sz="1200" i="1" kern="1200">
                <a:solidFill>
                  <a:schemeClr val="tx1"/>
                </a:solidFill>
                <a:effectLst/>
                <a:latin typeface="+mn-lt"/>
                <a:ea typeface="+mn-ea"/>
                <a:cs typeface="+mn-cs"/>
              </a:rPr>
              <a:t> </a:t>
            </a:r>
            <a:r>
              <a:rPr lang="en-US" sz="1200" kern="1200">
                <a:solidFill>
                  <a:schemeClr val="tx1"/>
                </a:solidFill>
                <a:effectLst/>
                <a:latin typeface="+mn-lt"/>
                <a:ea typeface="+mn-ea"/>
                <a:cs typeface="+mn-cs"/>
              </a:rPr>
              <a:t>ample online resources, including job descriptions and ads, interview questions, employee engagement surveys, etc.</a:t>
            </a:r>
          </a:p>
          <a:p>
            <a:pPr marL="171450" lvl="0" indent="-171450" fontAlgn="base">
              <a:buFont typeface="Arial" panose="020B0604020202020204" pitchFamily="34" charset="0"/>
              <a:buChar char="•"/>
            </a:pPr>
            <a:r>
              <a:rPr lang="en-US" sz="1200" kern="1200">
                <a:solidFill>
                  <a:schemeClr val="tx1"/>
                </a:solidFill>
                <a:effectLst/>
                <a:latin typeface="+mn-lt"/>
                <a:ea typeface="+mn-ea"/>
                <a:cs typeface="+mn-cs"/>
              </a:rPr>
              <a:t>The Compensation Index, which allows participating companies the opportunity to compare salaries and benefits packages against other organizations</a:t>
            </a:r>
          </a:p>
          <a:p>
            <a:pPr fontAlgn="base"/>
            <a:r>
              <a:rPr lang="en-US" sz="1200" kern="1200">
                <a:solidFill>
                  <a:schemeClr val="tx1"/>
                </a:solidFill>
                <a:effectLst/>
                <a:latin typeface="+mn-lt"/>
                <a:ea typeface="+mn-ea"/>
                <a:cs typeface="+mn-cs"/>
              </a:rPr>
              <a:t> </a:t>
            </a:r>
          </a:p>
          <a:p>
            <a:pPr fontAlgn="base"/>
            <a:r>
              <a:rPr lang="en-US" sz="1200" b="1" kern="1200">
                <a:solidFill>
                  <a:schemeClr val="tx1"/>
                </a:solidFill>
                <a:effectLst/>
                <a:latin typeface="+mn-lt"/>
                <a:ea typeface="+mn-ea"/>
                <a:cs typeface="+mn-cs"/>
              </a:rPr>
              <a:t>In 2020 we are looking to </a:t>
            </a:r>
            <a:endParaRPr lang="en-US" sz="1200" kern="1200">
              <a:solidFill>
                <a:schemeClr val="tx1"/>
              </a:solidFill>
              <a:effectLst/>
              <a:latin typeface="+mn-lt"/>
              <a:ea typeface="+mn-ea"/>
              <a:cs typeface="+mn-cs"/>
            </a:endParaRPr>
          </a:p>
          <a:p>
            <a:pPr marL="171450" lvl="0" indent="-171450" fontAlgn="base">
              <a:buFont typeface="Arial" panose="020B0604020202020204" pitchFamily="34" charset="0"/>
              <a:buChar char="•"/>
            </a:pPr>
            <a:r>
              <a:rPr lang="en-US" sz="1200" kern="1200">
                <a:solidFill>
                  <a:schemeClr val="tx1"/>
                </a:solidFill>
                <a:effectLst/>
                <a:latin typeface="+mn-lt"/>
                <a:ea typeface="+mn-ea"/>
                <a:cs typeface="+mn-cs"/>
              </a:rPr>
              <a:t>Create networking groups dedicated to women in the industry and young title professionals</a:t>
            </a:r>
          </a:p>
          <a:p>
            <a:pPr marL="171450" lvl="0" indent="-171450" fontAlgn="base">
              <a:buFont typeface="Arial" panose="020B0604020202020204" pitchFamily="34" charset="0"/>
              <a:buChar char="•"/>
            </a:pPr>
            <a:r>
              <a:rPr lang="en-US" sz="1200" kern="1200">
                <a:solidFill>
                  <a:schemeClr val="tx1"/>
                </a:solidFill>
                <a:effectLst/>
                <a:latin typeface="+mn-lt"/>
                <a:ea typeface="+mn-ea"/>
                <a:cs typeface="+mn-cs"/>
              </a:rPr>
              <a:t>Provide clear paths for career advancement, reskilling, and professional development</a:t>
            </a:r>
          </a:p>
          <a:p>
            <a:pPr marL="171450" lvl="0" indent="-171450" fontAlgn="base">
              <a:buFont typeface="Arial" panose="020B0604020202020204" pitchFamily="34" charset="0"/>
              <a:buChar char="•"/>
            </a:pPr>
            <a:r>
              <a:rPr lang="en-US" sz="1200" kern="1200">
                <a:solidFill>
                  <a:schemeClr val="tx1"/>
                </a:solidFill>
                <a:effectLst/>
                <a:latin typeface="+mn-lt"/>
                <a:ea typeface="+mn-ea"/>
                <a:cs typeface="+mn-cs"/>
              </a:rPr>
              <a:t>Demonstrate the overwhelming benefits of working in the title industry, including opportunities to develop valued skill sets without the need of a college degree, with the creation of a prospective candidate website</a:t>
            </a:r>
          </a:p>
          <a:p>
            <a:endParaRPr lang="en-US"/>
          </a:p>
          <a:p>
            <a:r>
              <a:rPr lang="en-US" b="1"/>
              <a:t>Resources are available at </a:t>
            </a:r>
            <a:r>
              <a:rPr lang="en-US" b="1" err="1"/>
              <a:t>alta.org</a:t>
            </a:r>
            <a:r>
              <a:rPr lang="en-US" b="1"/>
              <a:t>/human-resources</a:t>
            </a:r>
          </a:p>
          <a:p>
            <a:endParaRPr lang="en-US"/>
          </a:p>
        </p:txBody>
      </p:sp>
      <p:sp>
        <p:nvSpPr>
          <p:cNvPr id="4" name="Slide Number Placeholder 3"/>
          <p:cNvSpPr>
            <a:spLocks noGrp="1"/>
          </p:cNvSpPr>
          <p:nvPr>
            <p:ph type="sldNum" sz="quarter" idx="5"/>
          </p:nvPr>
        </p:nvSpPr>
        <p:spPr/>
        <p:txBody>
          <a:bodyPr/>
          <a:lstStyle/>
          <a:p>
            <a:fld id="{A96F388E-DD79-F444-A98F-E155CB671EC5}" type="slidenum">
              <a:rPr lang="en-US" smtClean="0"/>
              <a:t>14</a:t>
            </a:fld>
            <a:endParaRPr lang="en-US"/>
          </a:p>
        </p:txBody>
      </p:sp>
    </p:spTree>
    <p:extLst>
      <p:ext uri="{BB962C8B-B14F-4D97-AF65-F5344CB8AC3E}">
        <p14:creationId xmlns:p14="http://schemas.microsoft.com/office/powerpoint/2010/main" val="30738904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Closing Remarks</a:t>
            </a:r>
          </a:p>
        </p:txBody>
      </p:sp>
      <p:sp>
        <p:nvSpPr>
          <p:cNvPr id="4" name="Slide Number Placeholder 3"/>
          <p:cNvSpPr>
            <a:spLocks noGrp="1"/>
          </p:cNvSpPr>
          <p:nvPr>
            <p:ph type="sldNum" sz="quarter" idx="5"/>
          </p:nvPr>
        </p:nvSpPr>
        <p:spPr/>
        <p:txBody>
          <a:bodyPr/>
          <a:lstStyle/>
          <a:p>
            <a:fld id="{A96F388E-DD79-F444-A98F-E155CB671EC5}" type="slidenum">
              <a:rPr lang="en-US" smtClean="0"/>
              <a:t>15</a:t>
            </a:fld>
            <a:endParaRPr lang="en-US"/>
          </a:p>
        </p:txBody>
      </p:sp>
    </p:spTree>
    <p:extLst>
      <p:ext uri="{BB962C8B-B14F-4D97-AF65-F5344CB8AC3E}">
        <p14:creationId xmlns:p14="http://schemas.microsoft.com/office/powerpoint/2010/main" val="2539144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A96F388E-DD79-F444-A98F-E155CB671EC5}" type="slidenum">
              <a:rPr lang="en-US" smtClean="0"/>
              <a:t>3</a:t>
            </a:fld>
            <a:endParaRPr lang="en-US"/>
          </a:p>
        </p:txBody>
      </p:sp>
    </p:spTree>
    <p:extLst>
      <p:ext uri="{BB962C8B-B14F-4D97-AF65-F5344CB8AC3E}">
        <p14:creationId xmlns:p14="http://schemas.microsoft.com/office/powerpoint/2010/main" val="1773659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COVID-19 Resources: </a:t>
            </a:r>
            <a:r>
              <a:rPr lang="en-US" sz="1200" b="1">
                <a:hlinkClick r:id="rId3"/>
              </a:rPr>
              <a:t>ALTA.ORG/CORONAVIRUS</a:t>
            </a:r>
            <a:r>
              <a:rPr lang="en-US" sz="1200" b="1"/>
              <a:t> </a:t>
            </a:r>
            <a:endParaRPr lang="en-US" sz="1200"/>
          </a:p>
          <a:p>
            <a:r>
              <a:rPr lang="en-US"/>
              <a:t>Operating Status of Jurisdictions: </a:t>
            </a:r>
          </a:p>
          <a:p>
            <a:r>
              <a:rPr lang="en-US"/>
              <a:t>ALTA Insights- sessions offered so far:</a:t>
            </a:r>
          </a:p>
          <a:p>
            <a:pPr marL="171450" lvl="0" indent="-171450" fontAlgn="base">
              <a:buFont typeface="Arial" panose="020B0604020202020204" pitchFamily="34" charset="0"/>
              <a:buChar char="•"/>
            </a:pPr>
            <a:r>
              <a:rPr lang="en-US"/>
              <a:t>What’s in Store for Mortgage Lending? A Conversation With FHFA Director Mark Calabria​</a:t>
            </a:r>
          </a:p>
          <a:p>
            <a:pPr marL="171450" lvl="0" indent="-171450" fontAlgn="base">
              <a:buFont typeface="Arial" panose="020B0604020202020204" pitchFamily="34" charset="0"/>
              <a:buChar char="•"/>
            </a:pPr>
            <a:r>
              <a:rPr lang="en-US"/>
              <a:t>How to Cultivate a High-performing Remote Team During a Crisis​</a:t>
            </a:r>
          </a:p>
          <a:p>
            <a:pPr marL="171450" lvl="0" indent="-171450" fontAlgn="base">
              <a:buFont typeface="Arial" panose="020B0604020202020204" pitchFamily="34" charset="0"/>
              <a:buChar char="•"/>
            </a:pPr>
            <a:r>
              <a:rPr lang="en-US"/>
              <a:t>Conducting Closings in a COVID-19 World​</a:t>
            </a:r>
          </a:p>
          <a:p>
            <a:pPr marL="171450" lvl="0" indent="-171450" fontAlgn="base">
              <a:buFont typeface="Arial" panose="020B0604020202020204" pitchFamily="34" charset="0"/>
              <a:buChar char="•"/>
            </a:pPr>
            <a:r>
              <a:rPr lang="en-US"/>
              <a:t>How GSE Guidance Updates Impact the Title Industry ​</a:t>
            </a:r>
          </a:p>
          <a:p>
            <a:pPr marL="171450" lvl="0" indent="-171450" fontAlgn="base">
              <a:buFont typeface="Arial" panose="020B0604020202020204" pitchFamily="34" charset="0"/>
              <a:buChar char="•"/>
            </a:pPr>
            <a:r>
              <a:rPr lang="en-US"/>
              <a:t>How Your Business Can Access Financial Assistance Due to COVID-19 Pandemic</a:t>
            </a:r>
          </a:p>
          <a:p>
            <a:endParaRPr lang="en-US"/>
          </a:p>
        </p:txBody>
      </p:sp>
      <p:sp>
        <p:nvSpPr>
          <p:cNvPr id="4" name="Slide Number Placeholder 3"/>
          <p:cNvSpPr>
            <a:spLocks noGrp="1"/>
          </p:cNvSpPr>
          <p:nvPr>
            <p:ph type="sldNum" sz="quarter" idx="5"/>
          </p:nvPr>
        </p:nvSpPr>
        <p:spPr/>
        <p:txBody>
          <a:bodyPr/>
          <a:lstStyle/>
          <a:p>
            <a:fld id="{A96F388E-DD79-F444-A98F-E155CB671EC5}" type="slidenum">
              <a:rPr lang="en-US" smtClean="0"/>
              <a:t>4</a:t>
            </a:fld>
            <a:endParaRPr lang="en-US"/>
          </a:p>
        </p:txBody>
      </p:sp>
    </p:spTree>
    <p:extLst>
      <p:ext uri="{BB962C8B-B14F-4D97-AF65-F5344CB8AC3E}">
        <p14:creationId xmlns:p14="http://schemas.microsoft.com/office/powerpoint/2010/main" val="1047087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t>Creative Closings: </a:t>
            </a:r>
          </a:p>
          <a:p>
            <a:r>
              <a:rPr lang="en-US" b="1"/>
              <a:t>In-Person: </a:t>
            </a:r>
            <a:r>
              <a:rPr lang="en-US"/>
              <a:t>With accommodations for social distancing</a:t>
            </a:r>
          </a:p>
          <a:p>
            <a:r>
              <a:rPr lang="en-US" b="1"/>
              <a:t>Curbside or Drive-through: </a:t>
            </a:r>
            <a:r>
              <a:rPr lang="en-US"/>
              <a:t>Customers remain in their car during closing</a:t>
            </a:r>
          </a:p>
          <a:p>
            <a:r>
              <a:rPr lang="en-US" b="1"/>
              <a:t>Remote: </a:t>
            </a:r>
            <a:r>
              <a:rPr lang="en-US"/>
              <a:t>Via the internet with a webcam</a:t>
            </a:r>
          </a:p>
          <a:p>
            <a:endParaRPr lang="en-US"/>
          </a:p>
          <a:p>
            <a:r>
              <a:rPr lang="en-US" b="1" u="sng"/>
              <a:t>#</a:t>
            </a:r>
            <a:r>
              <a:rPr lang="en-US" b="1" u="sng" err="1"/>
              <a:t>GoodDeeds</a:t>
            </a:r>
            <a:r>
              <a:rPr lang="en-US" b="1" u="sng"/>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Throughout the pandemic, ALTA members across the country have been delivering for people and organizations in their local communities.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From making masks to donating money to local restaurants and helping the homeless, the response to ALTA’s #</a:t>
            </a:r>
            <a:r>
              <a:rPr lang="en-US" err="1"/>
              <a:t>GoodDeeds</a:t>
            </a:r>
            <a:r>
              <a:rPr lang="en-US"/>
              <a:t> campaign has been inspirational.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Please continue to share your good deeds on ALTA’s blog (</a:t>
            </a:r>
            <a:r>
              <a:rPr lang="en-US" err="1"/>
              <a:t>blog.alta.org</a:t>
            </a:r>
            <a:r>
              <a:rPr lang="en-US"/>
              <a:t>), by emailing your story and pictures to </a:t>
            </a:r>
            <a:r>
              <a:rPr lang="en-US" err="1"/>
              <a:t>communications@alta.org</a:t>
            </a:r>
            <a:r>
              <a:rPr lang="en-US"/>
              <a:t> or by posting on social media with #</a:t>
            </a:r>
            <a:r>
              <a:rPr lang="en-US" err="1"/>
              <a:t>GoodDeeds</a:t>
            </a:r>
            <a:r>
              <a:rPr lang="en-US"/>
              <a:t> and tag @</a:t>
            </a:r>
            <a:r>
              <a:rPr lang="en-US" err="1"/>
              <a:t>ALTAonline</a:t>
            </a:r>
            <a:r>
              <a:rPr lang="en-US"/>
              <a:t>.</a:t>
            </a:r>
          </a:p>
          <a:p>
            <a:endParaRPr lang="en-US"/>
          </a:p>
        </p:txBody>
      </p:sp>
      <p:sp>
        <p:nvSpPr>
          <p:cNvPr id="4" name="Slide Number Placeholder 3"/>
          <p:cNvSpPr>
            <a:spLocks noGrp="1"/>
          </p:cNvSpPr>
          <p:nvPr>
            <p:ph type="sldNum" sz="quarter" idx="5"/>
          </p:nvPr>
        </p:nvSpPr>
        <p:spPr/>
        <p:txBody>
          <a:bodyPr/>
          <a:lstStyle/>
          <a:p>
            <a:fld id="{A96F388E-DD79-F444-A98F-E155CB671EC5}" type="slidenum">
              <a:rPr lang="en-US" smtClean="0"/>
              <a:t>5</a:t>
            </a:fld>
            <a:endParaRPr lang="en-US"/>
          </a:p>
        </p:txBody>
      </p:sp>
    </p:spTree>
    <p:extLst>
      <p:ext uri="{BB962C8B-B14F-4D97-AF65-F5344CB8AC3E}">
        <p14:creationId xmlns:p14="http://schemas.microsoft.com/office/powerpoint/2010/main" val="1213833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Talking points</a:t>
            </a:r>
          </a:p>
          <a:p>
            <a:pPr marL="171450" indent="-171450">
              <a:buFont typeface="Arial" panose="020B0604020202020204" pitchFamily="34" charset="0"/>
              <a:buChar char="•"/>
            </a:pPr>
            <a:r>
              <a:rPr lang="en-US"/>
              <a:t>ALTA remains a forum to help members improve the real estate transaction for businesses and consumers</a:t>
            </a:r>
          </a:p>
          <a:p>
            <a:pPr marL="171450" indent="-171450">
              <a:buFont typeface="Arial" panose="020B0604020202020204" pitchFamily="34" charset="0"/>
              <a:buChar char="•"/>
            </a:pPr>
            <a:r>
              <a:rPr lang="en-US"/>
              <a:t>Each year, ALTA’s Board of Governors establishes strategic priorities to help our members</a:t>
            </a:r>
          </a:p>
          <a:p>
            <a:endParaRPr lang="en-US"/>
          </a:p>
          <a:p>
            <a:r>
              <a:rPr lang="en-US"/>
              <a:t>While the presentation is focused on our 2020 priorities, ALTA has developed many helpful resources and tools aimed at helping title professionals succeed in the market.</a:t>
            </a:r>
          </a:p>
          <a:p>
            <a:endParaRPr lang="en-US"/>
          </a:p>
          <a:p>
            <a:r>
              <a:rPr lang="en-US"/>
              <a:t>Some of these items include the:</a:t>
            </a:r>
          </a:p>
          <a:p>
            <a:pPr marL="171450" indent="-171450">
              <a:buFont typeface="Arial" panose="020B0604020202020204" pitchFamily="34" charset="0"/>
              <a:buChar char="•"/>
            </a:pPr>
            <a:r>
              <a:rPr lang="en-US"/>
              <a:t>ALTA’s Registry </a:t>
            </a:r>
          </a:p>
          <a:p>
            <a:pPr marL="171450" indent="-171450">
              <a:buFont typeface="Arial" panose="020B0604020202020204" pitchFamily="34" charset="0"/>
              <a:buChar char="•"/>
            </a:pPr>
            <a:r>
              <a:rPr lang="en-US"/>
              <a:t>Best Practices</a:t>
            </a:r>
          </a:p>
          <a:p>
            <a:pPr marL="171450" indent="-171450">
              <a:buFont typeface="Arial" panose="020B0604020202020204" pitchFamily="34" charset="0"/>
              <a:buChar char="•"/>
            </a:pPr>
            <a:r>
              <a:rPr lang="en-US"/>
              <a:t>Homeowner Outreach Program</a:t>
            </a:r>
          </a:p>
          <a:p>
            <a:pPr marL="0" indent="0">
              <a:buFont typeface="Arial" panose="020B0604020202020204" pitchFamily="34" charset="0"/>
              <a:buNone/>
            </a:pPr>
            <a:endParaRPr lang="en-US"/>
          </a:p>
          <a:p>
            <a:pPr marL="0" indent="0">
              <a:buFont typeface="Arial" panose="020B0604020202020204" pitchFamily="34" charset="0"/>
              <a:buNone/>
            </a:pPr>
            <a:r>
              <a:rPr lang="en-US"/>
              <a:t>We don’t have time to discuss in detail all these programs and resources, but I’m happy to discuss any of these other important items further with you after the presentation.</a:t>
            </a:r>
          </a:p>
          <a:p>
            <a:endParaRPr lang="en-US"/>
          </a:p>
        </p:txBody>
      </p:sp>
      <p:sp>
        <p:nvSpPr>
          <p:cNvPr id="4" name="Slide Number Placeholder 3"/>
          <p:cNvSpPr>
            <a:spLocks noGrp="1"/>
          </p:cNvSpPr>
          <p:nvPr>
            <p:ph type="sldNum" sz="quarter" idx="5"/>
          </p:nvPr>
        </p:nvSpPr>
        <p:spPr/>
        <p:txBody>
          <a:bodyPr/>
          <a:lstStyle/>
          <a:p>
            <a:fld id="{A96F388E-DD79-F444-A98F-E155CB671EC5}" type="slidenum">
              <a:rPr lang="en-US" smtClean="0"/>
              <a:t>6</a:t>
            </a:fld>
            <a:endParaRPr lang="en-US"/>
          </a:p>
        </p:txBody>
      </p:sp>
    </p:spTree>
    <p:extLst>
      <p:ext uri="{BB962C8B-B14F-4D97-AF65-F5344CB8AC3E}">
        <p14:creationId xmlns:p14="http://schemas.microsoft.com/office/powerpoint/2010/main" val="937474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1" u="none" strike="noStrike" kern="1200">
                <a:solidFill>
                  <a:schemeClr val="tx1"/>
                </a:solidFill>
                <a:effectLst/>
                <a:latin typeface="+mn-lt"/>
                <a:ea typeface="+mn-ea"/>
                <a:cs typeface="+mn-cs"/>
              </a:rPr>
              <a:t>Recommended talking points:</a:t>
            </a:r>
          </a:p>
          <a:p>
            <a:pPr rtl="0"/>
            <a:endParaRPr lang="en-US" sz="1200" b="0" i="0" u="none" strike="noStrike" kern="1200">
              <a:solidFill>
                <a:schemeClr val="tx1"/>
              </a:solidFill>
              <a:effectLst/>
              <a:latin typeface="+mn-lt"/>
              <a:ea typeface="+mn-ea"/>
              <a:cs typeface="+mn-cs"/>
            </a:endParaRPr>
          </a:p>
          <a:p>
            <a:pPr rtl="0"/>
            <a:r>
              <a:rPr lang="en-US" sz="1200" b="0" i="0" u="none" strike="noStrike" kern="1200">
                <a:solidFill>
                  <a:schemeClr val="tx1"/>
                </a:solidFill>
                <a:effectLst/>
                <a:latin typeface="+mn-lt"/>
                <a:ea typeface="+mn-ea"/>
                <a:cs typeface="+mn-cs"/>
              </a:rPr>
              <a:t>Each year, wire fraud continues to pose a multimillion-dollar threat to members of the title insurance industry as cyber criminals adapt more sophisticated methods for compromising your customer’s transactions. If you conduct business on your cell phone and work in coordination with real estate agents, you are at risk for cyber crimes. </a:t>
            </a:r>
          </a:p>
          <a:p>
            <a:pPr rtl="0"/>
            <a:endParaRPr lang="en-US" sz="1200" b="0" i="0" u="none" strike="noStrike" kern="1200">
              <a:solidFill>
                <a:schemeClr val="tx1"/>
              </a:solidFill>
              <a:effectLst/>
              <a:latin typeface="+mn-lt"/>
              <a:ea typeface="+mn-ea"/>
              <a:cs typeface="+mn-cs"/>
            </a:endParaRPr>
          </a:p>
          <a:p>
            <a:pPr rtl="0"/>
            <a:r>
              <a:rPr lang="en-US" sz="1200" b="0" i="0" u="none" strike="noStrike" kern="1200">
                <a:solidFill>
                  <a:schemeClr val="tx1"/>
                </a:solidFill>
                <a:effectLst/>
                <a:latin typeface="+mn-lt"/>
                <a:ea typeface="+mn-ea"/>
                <a:cs typeface="+mn-cs"/>
              </a:rPr>
              <a:t>Just consider these stories from homebuyers in Texas, Ohio, Wisconsin and New York:</a:t>
            </a:r>
          </a:p>
          <a:p>
            <a:pPr rtl="0"/>
            <a:endParaRPr lang="en-US" sz="1200" b="1" i="0" u="none" strike="noStrike" kern="1200">
              <a:solidFill>
                <a:schemeClr val="tx1"/>
              </a:solidFill>
              <a:effectLst/>
              <a:latin typeface="+mn-lt"/>
              <a:ea typeface="+mn-ea"/>
              <a:cs typeface="+mn-cs"/>
            </a:endParaRPr>
          </a:p>
          <a:p>
            <a:pPr rtl="0"/>
            <a:r>
              <a:rPr lang="en-US" sz="1200" b="1" i="0" u="none" strike="noStrike" kern="1200">
                <a:solidFill>
                  <a:schemeClr val="tx1"/>
                </a:solidFill>
                <a:effectLst/>
                <a:latin typeface="+mn-lt"/>
                <a:ea typeface="+mn-ea"/>
                <a:cs typeface="+mn-cs"/>
              </a:rPr>
              <a:t>Texas</a:t>
            </a:r>
          </a:p>
          <a:p>
            <a:pPr rtl="0"/>
            <a:r>
              <a:rPr lang="en-US" sz="1200" b="0" i="0" u="none" strike="noStrike" kern="1200">
                <a:solidFill>
                  <a:schemeClr val="tx1"/>
                </a:solidFill>
                <a:effectLst/>
                <a:latin typeface="+mn-lt"/>
                <a:ea typeface="+mn-ea"/>
                <a:cs typeface="+mn-cs"/>
              </a:rPr>
              <a:t>In July 2019, a couple was selling their home to build a new one. Planned to sell house and pay cash. Days before the closing, the husband received an email from what he thought was the title company and he wired $471,000 to the fraudulent account. But due to quick work by the homebuyers, the FBI and the local sheriff’s department, the money was recovered from a bank in Florida.</a:t>
            </a:r>
          </a:p>
          <a:p>
            <a:pPr rtl="0"/>
            <a:endParaRPr lang="en-US" sz="1200" b="0"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a:solidFill>
                  <a:schemeClr val="tx1"/>
                </a:solidFill>
                <a:effectLst/>
                <a:latin typeface="+mn-lt"/>
                <a:ea typeface="+mn-ea"/>
                <a:cs typeface="+mn-cs"/>
              </a:rPr>
              <a:t>Ohio</a:t>
            </a:r>
          </a:p>
          <a:p>
            <a:pPr rtl="0"/>
            <a:r>
              <a:rPr lang="en-US" sz="1200" b="0" i="0" u="none" strike="noStrike" kern="1200">
                <a:solidFill>
                  <a:schemeClr val="tx1"/>
                </a:solidFill>
                <a:effectLst/>
                <a:latin typeface="+mn-lt"/>
                <a:ea typeface="+mn-ea"/>
                <a:cs typeface="+mn-cs"/>
              </a:rPr>
              <a:t>In March 2019, a woman in Columbus, Ohio, nearly lost her life savings and her home. She wired $27,000 after receiving an email she believed was from her Realtor. The email instructed her to wire funds to a Wells Fargo account in Minnesota. The money was recovered thanks to the due diligence of the title company and bank.</a:t>
            </a:r>
          </a:p>
          <a:p>
            <a:pPr rtl="0"/>
            <a:endParaRPr lang="en-US" sz="1200" b="0" i="0" u="none" strike="noStrike" kern="1200">
              <a:solidFill>
                <a:schemeClr val="tx1"/>
              </a:solidFill>
              <a:effectLst/>
              <a:latin typeface="+mn-lt"/>
              <a:ea typeface="+mn-ea"/>
              <a:cs typeface="+mn-cs"/>
            </a:endParaRPr>
          </a:p>
          <a:p>
            <a:pPr rtl="0"/>
            <a:r>
              <a:rPr lang="en-US" sz="1200" b="1" i="0" u="none" strike="noStrike" kern="1200">
                <a:solidFill>
                  <a:schemeClr val="tx1"/>
                </a:solidFill>
                <a:effectLst/>
                <a:latin typeface="+mn-lt"/>
                <a:ea typeface="+mn-ea"/>
                <a:cs typeface="+mn-cs"/>
              </a:rPr>
              <a:t>Wisconsin</a:t>
            </a:r>
          </a:p>
          <a:p>
            <a:pPr rtl="0"/>
            <a:r>
              <a:rPr lang="en-US" sz="1200" b="0" i="0" u="none" strike="noStrike" kern="1200">
                <a:solidFill>
                  <a:schemeClr val="tx1"/>
                </a:solidFill>
                <a:effectLst/>
                <a:latin typeface="+mn-lt"/>
                <a:ea typeface="+mn-ea"/>
                <a:cs typeface="+mn-cs"/>
              </a:rPr>
              <a:t>In February 2019, a TV executive and his wife were swindled out of more than $260,000 through a wire transfer scam. The couple thought they were communicating with a person with the title company. According to court records, the suspect was attempting to collect on another fraudulent wire transfer in Florida worth $138,000. </a:t>
            </a:r>
          </a:p>
          <a:p>
            <a:pPr rtl="0"/>
            <a:endParaRPr lang="en-US" sz="1200" b="1" i="0" u="none" strike="noStrike" kern="1200">
              <a:solidFill>
                <a:schemeClr val="tx1"/>
              </a:solidFill>
              <a:effectLst/>
              <a:latin typeface="+mn-lt"/>
              <a:ea typeface="+mn-ea"/>
              <a:cs typeface="+mn-cs"/>
            </a:endParaRPr>
          </a:p>
          <a:p>
            <a:pPr rtl="0"/>
            <a:r>
              <a:rPr lang="en-US" sz="1200" b="1" i="0" u="none" strike="noStrike" kern="1200">
                <a:solidFill>
                  <a:schemeClr val="tx1"/>
                </a:solidFill>
                <a:effectLst/>
                <a:latin typeface="+mn-lt"/>
                <a:ea typeface="+mn-ea"/>
                <a:cs typeface="+mn-cs"/>
              </a:rPr>
              <a:t>New York</a:t>
            </a:r>
            <a:endParaRPr lang="en-US" b="0">
              <a:effectLst/>
            </a:endParaRPr>
          </a:p>
          <a:p>
            <a:pPr rtl="0"/>
            <a:r>
              <a:rPr lang="en-US" sz="1200" b="0" i="0" u="none" strike="noStrike" kern="1200">
                <a:solidFill>
                  <a:schemeClr val="tx1"/>
                </a:solidFill>
                <a:effectLst/>
                <a:latin typeface="+mn-lt"/>
                <a:ea typeface="+mn-ea"/>
                <a:cs typeface="+mn-cs"/>
              </a:rPr>
              <a:t>In February 2018, a homebuyer received a compromised email from their closing agent during a real estate transaction. They initiated a wire transfer of $50,000 to a fraudulent bank account located in New York. </a:t>
            </a:r>
            <a:br>
              <a:rPr lang="en-US" b="0">
                <a:effectLst/>
              </a:rPr>
            </a:br>
            <a:endParaRPr lang="en-US" b="0">
              <a:effectLst/>
            </a:endParaRPr>
          </a:p>
          <a:p>
            <a:r>
              <a:rPr lang="en-US" sz="1400" b="1"/>
              <a:t>ALTA has created many resources to help protect your business and educate your customers</a:t>
            </a:r>
          </a:p>
          <a:p>
            <a:endParaRPr lang="en-US"/>
          </a:p>
          <a:p>
            <a:pPr marL="171450" indent="-171450">
              <a:buFont typeface="Arial" panose="020B0604020202020204" pitchFamily="34" charset="0"/>
              <a:buChar char="•"/>
            </a:pPr>
            <a:r>
              <a:rPr lang="en-US" b="1"/>
              <a:t>ALTA Outgoing Wire Preparation Checklist: </a:t>
            </a:r>
            <a:r>
              <a:rPr lang="en-US"/>
              <a:t>Use this checklist as a best practice for verifying outgoing wire information.</a:t>
            </a:r>
          </a:p>
          <a:p>
            <a:pPr marL="171450" indent="-171450">
              <a:buFont typeface="Arial" panose="020B0604020202020204" pitchFamily="34" charset="0"/>
              <a:buChar char="•"/>
            </a:pPr>
            <a:r>
              <a:rPr lang="en-US" b="1"/>
              <a:t>ALTA Rapid Response Plan for Wire Fraud Incidents: </a:t>
            </a:r>
            <a:r>
              <a:rPr lang="en-US"/>
              <a:t>The standard ALTA Rapid Response Plan for Wire Fraud Incidents has been developed by the ALTA Information Security Committee. </a:t>
            </a:r>
          </a:p>
          <a:p>
            <a:pPr marL="171450" indent="-171450">
              <a:buFont typeface="Arial" panose="020B0604020202020204" pitchFamily="34" charset="0"/>
              <a:buChar char="•"/>
            </a:pPr>
            <a:r>
              <a:rPr lang="en-US" b="1"/>
              <a:t>Wire Fraud Video: </a:t>
            </a:r>
            <a:r>
              <a:rPr lang="en-US"/>
              <a:t>This 2-minute video provides four tips on how consumers can protect their money and offers advice on what to do if they have been targeted by a scam. Link to this video from your website, include in your email or share on social media.</a:t>
            </a:r>
          </a:p>
          <a:p>
            <a:pPr marL="171450" indent="-171450">
              <a:buFont typeface="Arial" panose="020B0604020202020204" pitchFamily="34" charset="0"/>
              <a:buChar char="•"/>
            </a:pPr>
            <a:r>
              <a:rPr lang="en-US" b="1"/>
              <a:t>Wire Fraud Infographic: </a:t>
            </a:r>
            <a:r>
              <a:rPr lang="en-US"/>
              <a:t>ALTA has produced this Rack Card explaining Wire Fraud. ALTA Members can brand the infographic with their own information.</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Resources can be accessed at </a:t>
            </a:r>
            <a:r>
              <a:rPr lang="en-US" err="1"/>
              <a:t>alta.org</a:t>
            </a:r>
            <a:r>
              <a:rPr lang="en-US"/>
              <a:t>/</a:t>
            </a:r>
            <a:r>
              <a:rPr lang="en-US" err="1"/>
              <a:t>wirefraud</a:t>
            </a:r>
            <a:endParaRPr lang="en-US"/>
          </a:p>
          <a:p>
            <a:pPr marL="171450" indent="-171450">
              <a:buFont typeface="Arial" panose="020B0604020202020204" pitchFamily="34" charset="0"/>
              <a:buChar char="•"/>
            </a:pPr>
            <a:endParaRPr lang="en-US"/>
          </a:p>
          <a:p>
            <a:pPr marL="0" indent="0">
              <a:buFont typeface="Arial" panose="020B0604020202020204" pitchFamily="34" charset="0"/>
              <a:buNone/>
            </a:pPr>
            <a:endParaRPr lang="en-US"/>
          </a:p>
          <a:p>
            <a:pPr marL="0" indent="0">
              <a:buFont typeface="Arial" panose="020B0604020202020204" pitchFamily="34" charset="0"/>
              <a:buNone/>
            </a:pPr>
            <a:r>
              <a:rPr lang="en-US" b="1"/>
              <a:t>Coalition to Stop Real Estate Wire Fraud</a:t>
            </a:r>
          </a:p>
          <a:p>
            <a:pPr marL="0" indent="0">
              <a:buFont typeface="Arial" panose="020B0604020202020204" pitchFamily="34" charset="0"/>
              <a:buNone/>
            </a:pPr>
            <a:endParaRPr lang="en-US"/>
          </a:p>
          <a:p>
            <a:pPr marL="0" indent="0">
              <a:buFont typeface="Arial" panose="020B0604020202020204" pitchFamily="34" charset="0"/>
              <a:buNone/>
            </a:pPr>
            <a:r>
              <a:rPr lang="en-US" b="0"/>
              <a:t>Last year, ALTA spearheaded the launch of the Coalition to Stop Real Estate Wire Fraud. </a:t>
            </a:r>
          </a:p>
          <a:p>
            <a:pPr marL="171450" indent="-171450">
              <a:buFont typeface="Arial" panose="020B0604020202020204" pitchFamily="34" charset="0"/>
              <a:buChar char="•"/>
            </a:pPr>
            <a:r>
              <a:rPr lang="en-US" b="0"/>
              <a:t>Focus is to raise awareness. </a:t>
            </a:r>
          </a:p>
          <a:p>
            <a:pPr marL="171450" indent="-171450">
              <a:buFont typeface="Arial" panose="020B0604020202020204" pitchFamily="34" charset="0"/>
              <a:buChar char="•"/>
            </a:pPr>
            <a:r>
              <a:rPr lang="en-US" b="0"/>
              <a:t>Have ran digital advertising campaigns in nine markets favorable to first-time homebuyers across the country</a:t>
            </a:r>
          </a:p>
          <a:p>
            <a:pPr marL="171450" indent="-171450">
              <a:buFont typeface="Arial" panose="020B0604020202020204" pitchFamily="34" charset="0"/>
              <a:buChar char="•"/>
            </a:pPr>
            <a:r>
              <a:rPr lang="en-US" b="0"/>
              <a:t>Garnered more than 22 million ad impressions to potential homebuyers in these markets </a:t>
            </a:r>
          </a:p>
          <a:p>
            <a:pPr marL="0" indent="0">
              <a:buFont typeface="Arial" panose="020B0604020202020204" pitchFamily="34" charset="0"/>
              <a:buNone/>
            </a:pPr>
            <a:endParaRPr lang="en-US" b="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a:t>For more information about the coalition go to </a:t>
            </a:r>
            <a:r>
              <a:rPr lang="en-US" b="1" err="1"/>
              <a:t>stopwirefraud.org</a:t>
            </a:r>
            <a:endParaRPr lang="en-US" b="1"/>
          </a:p>
          <a:p>
            <a:pPr marL="0" indent="0">
              <a:buFont typeface="Arial" panose="020B0604020202020204" pitchFamily="34" charset="0"/>
              <a:buNone/>
            </a:pPr>
            <a:endParaRPr lang="en-US" b="0"/>
          </a:p>
          <a:p>
            <a:pPr marL="171450" indent="-171450">
              <a:buFont typeface="Arial" panose="020B0604020202020204" pitchFamily="34" charset="0"/>
              <a:buChar char="•"/>
            </a:pPr>
            <a:endParaRPr lang="en-US" b="0"/>
          </a:p>
          <a:p>
            <a:pPr marL="0" indent="0">
              <a:buFont typeface="Arial" panose="020B0604020202020204" pitchFamily="34" charset="0"/>
              <a:buNone/>
            </a:pPr>
            <a:r>
              <a:rPr lang="en-US" b="0"/>
              <a:t>If they ask, these are the markets:</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Washington, D.C.</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Birmingham, Ala.</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Virginia Beach, Va.</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Pittsburgh, Pa.</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Minneapolis, Minn.</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Seattle, Wash.</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Nashville, Tenn.</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Tampa, Fla.</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Houston, Texas</a:t>
            </a:r>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A96F388E-DD79-F444-A98F-E155CB671EC5}" type="slidenum">
              <a:rPr lang="en-US" smtClean="0"/>
              <a:t>7</a:t>
            </a:fld>
            <a:endParaRPr lang="en-US"/>
          </a:p>
        </p:txBody>
      </p:sp>
    </p:spTree>
    <p:extLst>
      <p:ext uri="{BB962C8B-B14F-4D97-AF65-F5344CB8AC3E}">
        <p14:creationId xmlns:p14="http://schemas.microsoft.com/office/powerpoint/2010/main" val="3000420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1">
                <a:solidFill>
                  <a:srgbClr val="344C7F"/>
                </a:solidFill>
                <a:latin typeface="Arial" panose="020B0604020202020204" pitchFamily="34" charset="0"/>
                <a:cs typeface="Arial" panose="020B0604020202020204" pitchFamily="34" charset="0"/>
              </a:rPr>
              <a:t>The estimated cost for companies with fewer than 25 employees to comply with new comprehensive data privacy law is around $50,000.*</a:t>
            </a:r>
            <a:r>
              <a:rPr lang="en-US" sz="1200" b="1" i="1" kern="1200">
                <a:solidFill>
                  <a:schemeClr val="tx1"/>
                </a:solidFill>
                <a:effectLst/>
                <a:latin typeface="+mn-lt"/>
                <a:ea typeface="+mn-ea"/>
                <a:cs typeface="+mn-cs"/>
              </a:rPr>
              <a:t>                       *</a:t>
            </a:r>
            <a:r>
              <a:rPr lang="en-US" sz="1200" i="1" kern="1200">
                <a:solidFill>
                  <a:schemeClr val="tx1"/>
                </a:solidFill>
                <a:effectLst/>
                <a:latin typeface="+mn-lt"/>
                <a:ea typeface="+mn-ea"/>
                <a:cs typeface="+mn-cs"/>
              </a:rPr>
              <a:t>According to a report by the California Department of Justice Office of the Attorney General on the impact of the </a:t>
            </a:r>
            <a:r>
              <a:rPr lang="en-US" sz="1200" kern="1200">
                <a:solidFill>
                  <a:schemeClr val="tx1"/>
                </a:solidFill>
                <a:effectLst/>
                <a:latin typeface="+mn-lt"/>
                <a:ea typeface="+mn-ea"/>
                <a:cs typeface="+mn-cs"/>
              </a:rPr>
              <a:t>California Consumer Privacy Act of 2019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200" i="1" u="none" kern="1200">
              <a:solidFill>
                <a:schemeClr val="tx1"/>
              </a:solidFill>
              <a:effectLst/>
              <a:latin typeface="+mn-lt"/>
              <a:ea typeface="+mn-ea"/>
              <a:cs typeface="+mn-cs"/>
              <a:hlinkClick r:id="rId3"/>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200" u="sng" kern="1200">
                <a:solidFill>
                  <a:schemeClr val="tx1"/>
                </a:solidFill>
                <a:effectLst/>
                <a:latin typeface="+mn-lt"/>
                <a:ea typeface="+mn-ea"/>
                <a:cs typeface="+mn-cs"/>
                <a:hlinkClick r:id="rId3"/>
              </a:rPr>
              <a:t>http://www.dof.ca.gov/Forecasting/Economics/Major_Regulations/Major_Regulations_Table/documents/CCPA_Regulations-SRIA-DOF.pdf</a:t>
            </a:r>
            <a:r>
              <a:rPr lang="en-US" sz="1200" kern="1200">
                <a:solidFill>
                  <a:schemeClr val="tx1"/>
                </a:solidFill>
                <a:effectLst/>
                <a:latin typeface="+mn-lt"/>
                <a:ea typeface="+mn-ea"/>
                <a:cs typeface="+mn-cs"/>
              </a:rPr>
              <a:t>.  </a:t>
            </a:r>
            <a:endParaRPr lang="en-US" sz="1200" b="1" i="1" u="none" strike="noStrike" kern="120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200" b="1" i="1" u="none" strike="noStrike" kern="120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200" b="1" i="1" u="none" strike="noStrike" kern="1200">
                <a:solidFill>
                  <a:schemeClr val="tx1"/>
                </a:solidFill>
                <a:effectLst/>
                <a:latin typeface="+mn-lt"/>
                <a:ea typeface="+mn-ea"/>
                <a:cs typeface="+mn-cs"/>
              </a:rPr>
              <a:t>Recommended talking points:</a:t>
            </a:r>
            <a:endParaRPr lang="en-US" sz="1200" b="0" i="0" u="none" strike="noStrike" kern="1200">
              <a:solidFill>
                <a:schemeClr val="tx1"/>
              </a:solidFill>
              <a:effectLst/>
              <a:latin typeface="+mn-lt"/>
              <a:ea typeface="+mn-ea"/>
              <a:cs typeface="+mn-cs"/>
            </a:endParaRPr>
          </a:p>
          <a:p>
            <a:pPr marL="0" indent="0" rtl="0" fontAlgn="base">
              <a:buFont typeface="Arial" panose="020B0604020202020204" pitchFamily="34" charset="0"/>
              <a:buNone/>
            </a:pPr>
            <a:endParaRPr lang="en-US" sz="1200" b="0" i="0" u="none" strike="noStrike" kern="1200">
              <a:solidFill>
                <a:schemeClr val="tx1"/>
              </a:solidFill>
              <a:effectLst/>
              <a:latin typeface="+mn-lt"/>
              <a:ea typeface="+mn-ea"/>
              <a:cs typeface="+mn-cs"/>
            </a:endParaRPr>
          </a:p>
          <a:p>
            <a:pPr marL="0" indent="0" rtl="0" fontAlgn="base">
              <a:buFont typeface="Arial" panose="020B0604020202020204" pitchFamily="34" charset="0"/>
              <a:buNone/>
            </a:pPr>
            <a:r>
              <a:rPr lang="en-US" sz="1200" b="0" i="0" u="none" strike="noStrike" kern="1200">
                <a:solidFill>
                  <a:schemeClr val="tx1"/>
                </a:solidFill>
                <a:effectLst/>
                <a:latin typeface="+mn-lt"/>
                <a:ea typeface="+mn-ea"/>
                <a:cs typeface="+mn-cs"/>
              </a:rPr>
              <a:t>Not only are privacy laws and regulations rapidly evolving, there is no uniform federal law that addresses data privacy. States are moving forward with inconsistent laws. Companies are left with a patchwork of rules to follow, which makes compliance a cumbersome task. </a:t>
            </a:r>
          </a:p>
          <a:p>
            <a:pPr marL="0" indent="0" rtl="0" fontAlgn="base">
              <a:buFont typeface="Arial" panose="020B0604020202020204" pitchFamily="34" charset="0"/>
              <a:buNone/>
            </a:pPr>
            <a:endParaRPr lang="en-US" sz="1200" b="0" i="0" u="none" strike="noStrike" kern="1200">
              <a:solidFill>
                <a:schemeClr val="tx1"/>
              </a:solidFill>
              <a:effectLst/>
              <a:latin typeface="+mn-lt"/>
              <a:ea typeface="+mn-ea"/>
              <a:cs typeface="+mn-cs"/>
            </a:endParaRPr>
          </a:p>
          <a:p>
            <a:pPr marL="0" indent="0" rtl="0" fontAlgn="base">
              <a:buFont typeface="Arial" panose="020B0604020202020204" pitchFamily="34" charset="0"/>
              <a:buNone/>
            </a:pPr>
            <a:r>
              <a:rPr lang="en-US" sz="1200" kern="1200">
                <a:solidFill>
                  <a:schemeClr val="tx1"/>
                </a:solidFill>
                <a:effectLst/>
                <a:latin typeface="+mn-lt"/>
                <a:ea typeface="+mn-ea"/>
                <a:cs typeface="+mn-cs"/>
              </a:rPr>
              <a:t>While CCPA represents the first comprehensive data privacy law in the United States, it is certainly not going to be the last. </a:t>
            </a:r>
          </a:p>
          <a:p>
            <a:pPr marL="0" indent="0" rtl="0" fontAlgn="base">
              <a:buFont typeface="Arial" panose="020B0604020202020204" pitchFamily="34" charset="0"/>
              <a:buNone/>
            </a:pPr>
            <a:endParaRPr lang="en-US" sz="1200" b="0" i="0" u="none" strike="noStrike" kern="1200">
              <a:solidFill>
                <a:schemeClr val="tx1"/>
              </a:solidFill>
              <a:effectLst/>
              <a:latin typeface="+mn-lt"/>
              <a:ea typeface="+mn-ea"/>
              <a:cs typeface="+mn-cs"/>
            </a:endParaRPr>
          </a:p>
          <a:p>
            <a:pPr marL="0" indent="0" rtl="0" fontAlgn="base">
              <a:buFont typeface="Arial" panose="020B0604020202020204" pitchFamily="34" charset="0"/>
              <a:buNone/>
            </a:pPr>
            <a:r>
              <a:rPr lang="en-US" sz="1200" kern="1200">
                <a:solidFill>
                  <a:schemeClr val="tx1"/>
                </a:solidFill>
                <a:effectLst/>
                <a:latin typeface="+mn-lt"/>
                <a:ea typeface="+mn-ea"/>
                <a:cs typeface="+mn-cs"/>
              </a:rPr>
              <a:t>State legislative activity related to comprehensive data privacy is expected in 15-20 states during 2020. </a:t>
            </a:r>
          </a:p>
          <a:p>
            <a:pPr marL="0" indent="0" rtl="0" fontAlgn="base">
              <a:buFont typeface="Arial" panose="020B0604020202020204" pitchFamily="34" charset="0"/>
              <a:buNone/>
            </a:pPr>
            <a:endParaRPr lang="en-US" sz="1200" b="0" i="0" u="none" strike="noStrike" kern="1200">
              <a:solidFill>
                <a:schemeClr val="tx1"/>
              </a:solidFill>
              <a:effectLst/>
              <a:latin typeface="+mn-lt"/>
              <a:ea typeface="+mn-ea"/>
              <a:cs typeface="+mn-cs"/>
            </a:endParaRPr>
          </a:p>
          <a:p>
            <a:pPr marL="0" indent="0" rtl="0" fontAlgn="base">
              <a:buFont typeface="Arial" panose="020B0604020202020204" pitchFamily="34" charset="0"/>
              <a:buNone/>
            </a:pPr>
            <a:r>
              <a:rPr lang="en-US" sz="1200" kern="1200">
                <a:solidFill>
                  <a:schemeClr val="tx1"/>
                </a:solidFill>
                <a:effectLst/>
                <a:latin typeface="+mn-lt"/>
                <a:ea typeface="+mn-ea"/>
                <a:cs typeface="+mn-cs"/>
              </a:rPr>
              <a:t>While there is a consensus in the business world that a national data privacy standard is necessary, it is unlikely Congress will act on this issue soon. </a:t>
            </a:r>
          </a:p>
          <a:p>
            <a:pPr marL="0" indent="0" rtl="0" fontAlgn="base">
              <a:buFont typeface="Arial" panose="020B0604020202020204" pitchFamily="34" charset="0"/>
              <a:buNone/>
            </a:pPr>
            <a:endParaRPr lang="en-US" sz="1200" kern="1200">
              <a:solidFill>
                <a:schemeClr val="tx1"/>
              </a:solidFill>
              <a:effectLst/>
              <a:latin typeface="+mn-lt"/>
              <a:ea typeface="+mn-ea"/>
              <a:cs typeface="+mn-cs"/>
            </a:endParaRPr>
          </a:p>
          <a:p>
            <a:pPr marL="0" indent="0" rtl="0" fontAlgn="base">
              <a:buFont typeface="Arial" panose="020B0604020202020204" pitchFamily="34" charset="0"/>
              <a:buNone/>
            </a:pPr>
            <a:r>
              <a:rPr lang="en-US" sz="1200" kern="1200">
                <a:solidFill>
                  <a:schemeClr val="tx1"/>
                </a:solidFill>
                <a:effectLst/>
                <a:latin typeface="+mn-lt"/>
                <a:ea typeface="+mn-ea"/>
                <a:cs typeface="+mn-cs"/>
              </a:rPr>
              <a:t>The main areas of policy conflicts at the Federal level continue to be federal preemption, private right of action, and carve-outs. </a:t>
            </a:r>
          </a:p>
          <a:p>
            <a:pPr marL="0" indent="0" rtl="0" fontAlgn="base">
              <a:buFont typeface="Arial" panose="020B0604020202020204" pitchFamily="34" charset="0"/>
              <a:buNone/>
            </a:pPr>
            <a:endParaRPr lang="en-US" sz="1200" kern="1200">
              <a:solidFill>
                <a:schemeClr val="tx1"/>
              </a:solidFill>
              <a:effectLst/>
              <a:latin typeface="+mn-lt"/>
              <a:ea typeface="+mn-ea"/>
              <a:cs typeface="+mn-cs"/>
            </a:endParaRPr>
          </a:p>
          <a:p>
            <a:pPr marL="0" indent="0" rtl="0" fontAlgn="base">
              <a:buFont typeface="Arial" panose="020B0604020202020204" pitchFamily="34" charset="0"/>
              <a:buNone/>
            </a:pPr>
            <a:r>
              <a:rPr lang="en-US" sz="1200" kern="1200">
                <a:solidFill>
                  <a:schemeClr val="tx1"/>
                </a:solidFill>
                <a:effectLst/>
                <a:latin typeface="+mn-lt"/>
                <a:ea typeface="+mn-ea"/>
                <a:cs typeface="+mn-cs"/>
              </a:rPr>
              <a:t>It is difficult to see a path forward for comprehensive federal data privacy legislation before the 2020 election. </a:t>
            </a:r>
            <a:endParaRPr lang="en-US" sz="1200" b="0" i="0" u="none" strike="noStrike" kern="1200">
              <a:solidFill>
                <a:schemeClr val="tx1"/>
              </a:solidFill>
              <a:effectLst/>
              <a:latin typeface="+mn-lt"/>
              <a:ea typeface="+mn-ea"/>
              <a:cs typeface="+mn-cs"/>
            </a:endParaRPr>
          </a:p>
          <a:p>
            <a:pPr marL="0" indent="0" rtl="0" fontAlgn="base">
              <a:buFont typeface="Arial" panose="020B0604020202020204" pitchFamily="34" charset="0"/>
              <a:buNone/>
            </a:pPr>
            <a:endParaRPr lang="en-US" sz="1200" b="0" i="0" u="none" strike="noStrike" kern="1200">
              <a:solidFill>
                <a:schemeClr val="tx1"/>
              </a:solidFill>
              <a:effectLst/>
              <a:latin typeface="+mn-lt"/>
              <a:ea typeface="+mn-ea"/>
              <a:cs typeface="+mn-cs"/>
            </a:endParaRPr>
          </a:p>
          <a:p>
            <a:pPr marL="0" indent="0" rtl="0" fontAlgn="base">
              <a:buFont typeface="Arial" panose="020B0604020202020204" pitchFamily="34" charset="0"/>
              <a:buNone/>
            </a:pPr>
            <a:endParaRPr lang="en-US" sz="1200" b="0" i="0" u="none" strike="noStrike" kern="1200">
              <a:solidFill>
                <a:schemeClr val="tx1"/>
              </a:solidFill>
              <a:effectLst/>
              <a:latin typeface="+mn-lt"/>
              <a:ea typeface="+mn-ea"/>
              <a:cs typeface="+mn-cs"/>
            </a:endParaRPr>
          </a:p>
          <a:p>
            <a:pPr marL="0" indent="0" rtl="0" fontAlgn="base">
              <a:buFont typeface="Arial" panose="020B0604020202020204" pitchFamily="34" charset="0"/>
              <a:buNone/>
            </a:pPr>
            <a:r>
              <a:rPr lang="en-US" sz="1200" b="0" i="0" u="none" strike="noStrike" kern="1200">
                <a:solidFill>
                  <a:schemeClr val="tx1"/>
                </a:solidFill>
                <a:effectLst/>
                <a:latin typeface="+mn-lt"/>
                <a:ea typeface="+mn-ea"/>
                <a:cs typeface="+mn-cs"/>
              </a:rPr>
              <a:t>In order to support members and address this priority, ALTA offers the following:</a:t>
            </a:r>
          </a:p>
          <a:p>
            <a:pPr marL="0" indent="0" rtl="0" fontAlgn="base">
              <a:buFont typeface="Arial" panose="020B0604020202020204" pitchFamily="34" charset="0"/>
              <a:buNone/>
            </a:pPr>
            <a:endParaRPr lang="en-US" sz="1200" b="0" i="0" u="none" strike="noStrike" kern="1200">
              <a:solidFill>
                <a:schemeClr val="tx1"/>
              </a:solidFill>
              <a:effectLst/>
              <a:latin typeface="+mn-lt"/>
              <a:ea typeface="+mn-ea"/>
              <a:cs typeface="+mn-cs"/>
            </a:endParaRPr>
          </a:p>
          <a:p>
            <a:pPr marL="171450" indent="-171450" rtl="0" fontAlgn="base">
              <a:buFont typeface="Arial" panose="020B0604020202020204" pitchFamily="34" charset="0"/>
              <a:buChar char="•"/>
            </a:pPr>
            <a:r>
              <a:rPr lang="en-US" sz="1200" b="0" i="1" u="none" strike="noStrike" kern="1200">
                <a:solidFill>
                  <a:schemeClr val="tx1"/>
                </a:solidFill>
                <a:effectLst/>
                <a:latin typeface="+mn-lt"/>
                <a:ea typeface="+mn-ea"/>
                <a:cs typeface="+mn-cs"/>
              </a:rPr>
              <a:t>ALTA has created a set of Data Privacy Principles. These include:</a:t>
            </a:r>
          </a:p>
          <a:p>
            <a:pPr marL="628650" lvl="1" indent="-171450">
              <a:buFont typeface="Arial" panose="020B0604020202020204" pitchFamily="34" charset="0"/>
              <a:buChar char="•"/>
            </a:pPr>
            <a:r>
              <a:rPr lang="en-US" sz="1200" kern="1200">
                <a:solidFill>
                  <a:schemeClr val="tx1"/>
                </a:solidFill>
                <a:effectLst/>
                <a:latin typeface="+mn-lt"/>
                <a:ea typeface="+mn-ea"/>
                <a:cs typeface="+mn-cs"/>
              </a:rPr>
              <a:t>A GLBA exemption</a:t>
            </a:r>
          </a:p>
          <a:p>
            <a:pPr marL="628650" lvl="1" indent="-171450">
              <a:buFont typeface="Arial" panose="020B0604020202020204" pitchFamily="34" charset="0"/>
              <a:buChar char="•"/>
            </a:pPr>
            <a:r>
              <a:rPr lang="en-US" sz="1200" kern="1200">
                <a:solidFill>
                  <a:schemeClr val="tx1"/>
                </a:solidFill>
                <a:effectLst/>
                <a:latin typeface="+mn-lt"/>
                <a:ea typeface="+mn-ea"/>
                <a:cs typeface="+mn-cs"/>
              </a:rPr>
              <a:t>The need for a national standard</a:t>
            </a:r>
          </a:p>
          <a:p>
            <a:pPr marL="628650" lvl="1" indent="-171450">
              <a:buFont typeface="Arial" panose="020B0604020202020204" pitchFamily="34" charset="0"/>
              <a:buChar char="•"/>
            </a:pPr>
            <a:r>
              <a:rPr lang="en-US" sz="1200" kern="1200">
                <a:solidFill>
                  <a:schemeClr val="tx1"/>
                </a:solidFill>
                <a:effectLst/>
                <a:latin typeface="+mn-lt"/>
                <a:ea typeface="+mn-ea"/>
                <a:cs typeface="+mn-cs"/>
              </a:rPr>
              <a:t>An exemption for publicly available information</a:t>
            </a:r>
          </a:p>
          <a:p>
            <a:pPr marL="628650" lvl="1" indent="-171450">
              <a:buFont typeface="Arial" panose="020B0604020202020204" pitchFamily="34" charset="0"/>
              <a:buChar char="•"/>
            </a:pPr>
            <a:r>
              <a:rPr lang="en-US" sz="1200" kern="1200">
                <a:solidFill>
                  <a:schemeClr val="tx1"/>
                </a:solidFill>
                <a:effectLst/>
                <a:latin typeface="+mn-lt"/>
                <a:ea typeface="+mn-ea"/>
                <a:cs typeface="+mn-cs"/>
              </a:rPr>
              <a:t>Recognition of the necessities of transaction-based data</a:t>
            </a:r>
          </a:p>
          <a:p>
            <a:pPr marL="628650" lvl="1" indent="-171450">
              <a:buFont typeface="Arial" panose="020B0604020202020204" pitchFamily="34" charset="0"/>
              <a:buChar char="•"/>
            </a:pPr>
            <a:r>
              <a:rPr lang="en-US" sz="1200" kern="1200">
                <a:solidFill>
                  <a:schemeClr val="tx1"/>
                </a:solidFill>
                <a:effectLst/>
                <a:latin typeface="+mn-lt"/>
                <a:ea typeface="+mn-ea"/>
                <a:cs typeface="+mn-cs"/>
              </a:rPr>
              <a:t>Considerations for small businesses</a:t>
            </a:r>
          </a:p>
          <a:p>
            <a:pPr marL="628650" lvl="1" indent="-171450">
              <a:buFont typeface="Arial" panose="020B0604020202020204" pitchFamily="34" charset="0"/>
              <a:buChar char="•"/>
            </a:pPr>
            <a:r>
              <a:rPr lang="en-US" sz="1200" kern="1200">
                <a:solidFill>
                  <a:schemeClr val="tx1"/>
                </a:solidFill>
                <a:effectLst/>
                <a:latin typeface="+mn-lt"/>
                <a:ea typeface="+mn-ea"/>
                <a:cs typeface="+mn-cs"/>
              </a:rPr>
              <a:t>Uniform data breach notifications</a:t>
            </a:r>
          </a:p>
          <a:p>
            <a:pPr marL="628650" lvl="1" indent="-171450">
              <a:buFont typeface="Arial" panose="020B0604020202020204" pitchFamily="34" charset="0"/>
              <a:buChar char="•"/>
            </a:pPr>
            <a:r>
              <a:rPr lang="en-US" sz="1200" kern="1200">
                <a:solidFill>
                  <a:schemeClr val="tx1"/>
                </a:solidFill>
                <a:effectLst/>
                <a:latin typeface="+mn-lt"/>
                <a:ea typeface="+mn-ea"/>
                <a:cs typeface="+mn-cs"/>
              </a:rPr>
              <a:t>Exemption of business to business data</a:t>
            </a:r>
          </a:p>
          <a:p>
            <a:pPr marL="628650" lvl="1" indent="-171450">
              <a:buFont typeface="Arial" panose="020B0604020202020204" pitchFamily="34" charset="0"/>
              <a:buChar char="•"/>
            </a:pPr>
            <a:r>
              <a:rPr lang="en-US" sz="1200" kern="1200">
                <a:solidFill>
                  <a:schemeClr val="tx1"/>
                </a:solidFill>
                <a:effectLst/>
                <a:latin typeface="+mn-lt"/>
                <a:ea typeface="+mn-ea"/>
                <a:cs typeface="+mn-cs"/>
              </a:rPr>
              <a:t>Exemption of employee data</a:t>
            </a:r>
          </a:p>
          <a:p>
            <a:pPr marL="628650" lvl="1" indent="-171450">
              <a:buFont typeface="Arial" panose="020B0604020202020204" pitchFamily="34" charset="0"/>
              <a:buChar char="•"/>
            </a:pPr>
            <a:r>
              <a:rPr lang="en-US" sz="1200" kern="1200">
                <a:solidFill>
                  <a:schemeClr val="tx1"/>
                </a:solidFill>
                <a:effectLst/>
                <a:latin typeface="+mn-lt"/>
                <a:ea typeface="+mn-ea"/>
                <a:cs typeface="+mn-cs"/>
              </a:rPr>
              <a:t>Providing a right to cure and a safe harbor</a:t>
            </a:r>
          </a:p>
          <a:p>
            <a:pPr marL="628650" lvl="1" indent="-171450" rtl="0" fontAlgn="base">
              <a:buFont typeface="Arial" panose="020B0604020202020204" pitchFamily="34" charset="0"/>
              <a:buChar char="•"/>
            </a:pPr>
            <a:endParaRPr lang="en-US" sz="1200" b="0" i="1" u="none" strike="noStrike" kern="1200">
              <a:solidFill>
                <a:schemeClr val="tx1"/>
              </a:solidFill>
              <a:effectLst/>
              <a:latin typeface="+mn-lt"/>
              <a:ea typeface="+mn-ea"/>
              <a:cs typeface="+mn-cs"/>
            </a:endParaRPr>
          </a:p>
          <a:p>
            <a:pPr marL="171450" indent="-171450" rtl="0" fontAlgn="base">
              <a:buFont typeface="Arial" panose="020B0604020202020204" pitchFamily="34" charset="0"/>
              <a:buChar char="•"/>
            </a:pPr>
            <a:r>
              <a:rPr lang="en-US" sz="1200" b="0" i="1" u="none" strike="noStrike" kern="1200">
                <a:solidFill>
                  <a:schemeClr val="tx1"/>
                </a:solidFill>
                <a:effectLst/>
                <a:latin typeface="+mn-lt"/>
                <a:ea typeface="+mn-ea"/>
                <a:cs typeface="+mn-cs"/>
              </a:rPr>
              <a:t>ALTA also has developed suggested data privacy state legislative language</a:t>
            </a:r>
          </a:p>
          <a:p>
            <a:pPr marL="171450" indent="-171450" rtl="0" fontAlgn="base">
              <a:buFont typeface="Arial" panose="020B0604020202020204" pitchFamily="34" charset="0"/>
              <a:buChar char="•"/>
            </a:pPr>
            <a:r>
              <a:rPr lang="en-US" sz="1200" b="0" i="1" u="none" strike="noStrike" kern="1200">
                <a:solidFill>
                  <a:schemeClr val="tx1"/>
                </a:solidFill>
                <a:effectLst/>
                <a:latin typeface="+mn-lt"/>
                <a:ea typeface="+mn-ea"/>
                <a:cs typeface="+mn-cs"/>
              </a:rPr>
              <a:t>Resources that outline laws and regulations by state. For example, we created the “State Data Privacy Tracker,” which is a database for the latest data privacy legislation introduced or passed in all 50 states (and Washington, D.C.)</a:t>
            </a:r>
          </a:p>
          <a:p>
            <a:pPr marL="171450" indent="-171450" rtl="0" fontAlgn="base">
              <a:buFont typeface="Arial" panose="020B0604020202020204" pitchFamily="34" charset="0"/>
              <a:buChar char="•"/>
            </a:pPr>
            <a:r>
              <a:rPr lang="en-US" sz="1200" b="0" i="1" u="none" strike="noStrike" kern="1200">
                <a:solidFill>
                  <a:schemeClr val="tx1"/>
                </a:solidFill>
                <a:effectLst/>
                <a:latin typeface="+mn-lt"/>
                <a:ea typeface="+mn-ea"/>
                <a:cs typeface="+mn-cs"/>
              </a:rPr>
              <a:t>We also offer easy-to-reference one-sheets, including “Your Guide to CCPA Privacy Rights” and “What is the CCPA and Why You Should Care”. </a:t>
            </a:r>
          </a:p>
          <a:p>
            <a:pPr marL="171450" indent="-171450" rtl="0" fontAlgn="base">
              <a:buFont typeface="Arial" panose="020B0604020202020204" pitchFamily="34" charset="0"/>
              <a:buChar char="•"/>
            </a:pPr>
            <a:r>
              <a:rPr lang="en-US" sz="1200" b="0" i="1" u="none" strike="noStrike" kern="1200">
                <a:solidFill>
                  <a:schemeClr val="tx1"/>
                </a:solidFill>
                <a:effectLst/>
                <a:latin typeface="+mn-lt"/>
                <a:ea typeface="+mn-ea"/>
                <a:cs typeface="+mn-cs"/>
              </a:rPr>
              <a:t>We publish webinars and PDF presentations designed to educate our members on emerging legislation</a:t>
            </a:r>
          </a:p>
          <a:p>
            <a:pPr marL="171450" indent="-171450" rtl="0" fontAlgn="base">
              <a:buFont typeface="Arial" panose="020B0604020202020204" pitchFamily="34" charset="0"/>
              <a:buChar char="•"/>
            </a:pPr>
            <a:r>
              <a:rPr lang="en-US" sz="1200" b="0" i="1" u="none" strike="noStrike" kern="1200">
                <a:solidFill>
                  <a:schemeClr val="tx1"/>
                </a:solidFill>
                <a:effectLst/>
                <a:latin typeface="+mn-lt"/>
                <a:ea typeface="+mn-ea"/>
                <a:cs typeface="+mn-cs"/>
              </a:rPr>
              <a:t>And if you’re on-the-go, you can tune in to our podcast to learn more about critical legislation like the CCPA.</a:t>
            </a:r>
          </a:p>
          <a:p>
            <a:pPr marL="171450" indent="-171450" rtl="0" fontAlgn="base">
              <a:buFont typeface="Arial" panose="020B0604020202020204" pitchFamily="34" charset="0"/>
              <a:buChar char="•"/>
            </a:pPr>
            <a:endParaRPr lang="en-US" sz="1200" b="0" i="1" u="none" strike="noStrike" kern="1200">
              <a:solidFill>
                <a:schemeClr val="tx1"/>
              </a:solidFill>
              <a:effectLst/>
              <a:latin typeface="+mn-lt"/>
              <a:ea typeface="+mn-ea"/>
              <a:cs typeface="+mn-cs"/>
            </a:endParaRPr>
          </a:p>
          <a:p>
            <a:pPr marL="0" indent="0" rtl="0" fontAlgn="base">
              <a:buFont typeface="Arial" panose="020B0604020202020204" pitchFamily="34" charset="0"/>
              <a:buNone/>
            </a:pPr>
            <a:r>
              <a:rPr lang="en-US" sz="1200" b="1" i="0" u="none" strike="noStrike" kern="1200">
                <a:solidFill>
                  <a:schemeClr val="tx1"/>
                </a:solidFill>
                <a:effectLst/>
                <a:latin typeface="+mn-lt"/>
                <a:ea typeface="+mn-ea"/>
                <a:cs typeface="+mn-cs"/>
              </a:rPr>
              <a:t>These resources are available at </a:t>
            </a:r>
            <a:r>
              <a:rPr lang="en-US" sz="1200" b="1" i="0" u="none" strike="noStrike" kern="1200" err="1">
                <a:solidFill>
                  <a:schemeClr val="tx1"/>
                </a:solidFill>
                <a:effectLst/>
                <a:latin typeface="+mn-lt"/>
                <a:ea typeface="+mn-ea"/>
                <a:cs typeface="+mn-cs"/>
              </a:rPr>
              <a:t>alta.org</a:t>
            </a:r>
            <a:r>
              <a:rPr lang="en-US" sz="1200" b="1" i="0" u="none" strike="noStrike" kern="1200">
                <a:solidFill>
                  <a:schemeClr val="tx1"/>
                </a:solidFill>
                <a:effectLst/>
                <a:latin typeface="+mn-lt"/>
                <a:ea typeface="+mn-ea"/>
                <a:cs typeface="+mn-cs"/>
              </a:rPr>
              <a:t>/</a:t>
            </a:r>
            <a:r>
              <a:rPr lang="en-US" sz="1200" b="1" i="0" u="none" strike="noStrike" kern="1200" err="1">
                <a:solidFill>
                  <a:schemeClr val="tx1"/>
                </a:solidFill>
                <a:effectLst/>
                <a:latin typeface="+mn-lt"/>
                <a:ea typeface="+mn-ea"/>
                <a:cs typeface="+mn-cs"/>
              </a:rPr>
              <a:t>dataprivacy</a:t>
            </a:r>
            <a:endParaRPr lang="en-US" sz="1200" b="1" i="0" u="none" strike="noStrike"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A96F388E-DD79-F444-A98F-E155CB671EC5}" type="slidenum">
              <a:rPr lang="en-US" smtClean="0"/>
              <a:t>9</a:t>
            </a:fld>
            <a:endParaRPr lang="en-US"/>
          </a:p>
        </p:txBody>
      </p:sp>
    </p:spTree>
    <p:extLst>
      <p:ext uri="{BB962C8B-B14F-4D97-AF65-F5344CB8AC3E}">
        <p14:creationId xmlns:p14="http://schemas.microsoft.com/office/powerpoint/2010/main" val="3060027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1" u="none" strike="noStrike" kern="1200">
              <a:solidFill>
                <a:schemeClr val="tx1"/>
              </a:solidFill>
              <a:effectLst/>
              <a:latin typeface="+mn-lt"/>
              <a:ea typeface="+mn-ea"/>
              <a:cs typeface="+mn-cs"/>
            </a:endParaRPr>
          </a:p>
          <a:p>
            <a:r>
              <a:rPr lang="en-US" sz="1200" b="1">
                <a:solidFill>
                  <a:srgbClr val="344C7F"/>
                </a:solidFill>
                <a:latin typeface="Arial" panose="020B0604020202020204" pitchFamily="34" charset="0"/>
                <a:cs typeface="Arial" panose="020B0604020202020204" pitchFamily="34" charset="0"/>
              </a:rPr>
              <a:t>A survey showed that </a:t>
            </a:r>
            <a:r>
              <a:rPr lang="en-US" sz="1200" b="1">
                <a:solidFill>
                  <a:srgbClr val="D2334E"/>
                </a:solidFill>
                <a:latin typeface="Arial" panose="020B0604020202020204" pitchFamily="34" charset="0"/>
                <a:cs typeface="Arial" panose="020B0604020202020204" pitchFamily="34" charset="0"/>
              </a:rPr>
              <a:t>70%</a:t>
            </a:r>
            <a:r>
              <a:rPr lang="en-US" sz="1200" b="1">
                <a:solidFill>
                  <a:srgbClr val="344C7F"/>
                </a:solidFill>
                <a:latin typeface="Arial" panose="020B0604020202020204" pitchFamily="34" charset="0"/>
                <a:cs typeface="Arial" panose="020B0604020202020204" pitchFamily="34" charset="0"/>
              </a:rPr>
              <a:t> of consumers would like a more digital process when closing</a:t>
            </a:r>
          </a:p>
          <a:p>
            <a:endParaRPr lang="en-US" sz="1200" b="1">
              <a:solidFill>
                <a:srgbClr val="344C7F"/>
              </a:solidFill>
              <a:latin typeface="Arial" panose="020B0604020202020204" pitchFamily="34" charset="0"/>
              <a:cs typeface="Arial" panose="020B0604020202020204" pitchFamily="34" charset="0"/>
            </a:endParaRPr>
          </a:p>
          <a:p>
            <a:r>
              <a:rPr lang="en-US" sz="1200" b="1">
                <a:solidFill>
                  <a:srgbClr val="D2334E"/>
                </a:solidFill>
                <a:latin typeface="Arial" panose="020B0604020202020204" pitchFamily="34" charset="0"/>
                <a:cs typeface="Arial" panose="020B0604020202020204" pitchFamily="34" charset="0"/>
              </a:rPr>
              <a:t>44% </a:t>
            </a:r>
            <a:r>
              <a:rPr lang="en-US" sz="1200" b="1">
                <a:solidFill>
                  <a:srgbClr val="344C7F"/>
                </a:solidFill>
                <a:latin typeface="Arial" panose="020B0604020202020204" pitchFamily="34" charset="0"/>
                <a:cs typeface="Arial" panose="020B0604020202020204" pitchFamily="34" charset="0"/>
              </a:rPr>
              <a:t>of title professionals are interested in digital closings</a:t>
            </a:r>
          </a:p>
          <a:p>
            <a:endParaRPr lang="en-US" sz="1200" b="1">
              <a:solidFill>
                <a:srgbClr val="344C7F"/>
              </a:solidFill>
              <a:latin typeface="Arial" panose="020B0604020202020204" pitchFamily="34" charset="0"/>
              <a:cs typeface="Arial" panose="020B0604020202020204" pitchFamily="34" charset="0"/>
            </a:endParaRPr>
          </a:p>
          <a:p>
            <a:r>
              <a:rPr lang="en-US" sz="1200" b="1">
                <a:solidFill>
                  <a:srgbClr val="D2334E"/>
                </a:solidFill>
                <a:latin typeface="Arial" panose="020B0604020202020204" pitchFamily="34" charset="0"/>
                <a:cs typeface="Arial" panose="020B0604020202020204" pitchFamily="34" charset="0"/>
              </a:rPr>
              <a:t>33% </a:t>
            </a:r>
            <a:r>
              <a:rPr lang="en-US" sz="1200" b="1">
                <a:solidFill>
                  <a:srgbClr val="344C7F"/>
                </a:solidFill>
                <a:latin typeface="Arial" panose="020B0604020202020204" pitchFamily="34" charset="0"/>
                <a:cs typeface="Arial" panose="020B0604020202020204" pitchFamily="34" charset="0"/>
              </a:rPr>
              <a:t>of title professionals plan to start offering digital closings in the next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1"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u="none" strike="noStrike" kern="1200">
                <a:solidFill>
                  <a:schemeClr val="tx1"/>
                </a:solidFill>
                <a:effectLst/>
                <a:latin typeface="+mn-lt"/>
                <a:ea typeface="+mn-ea"/>
                <a:cs typeface="+mn-cs"/>
              </a:rPr>
              <a:t>Recommended talking points:</a:t>
            </a:r>
            <a:endParaRPr lang="en-US" sz="1200" b="0" i="0" u="none" strike="noStrike"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More than 20 years ago, author William Gibson reportedly said, “The future is already here. It's just not evenly distributed.”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This implies that some things that will eventually exist in our everyday lives already exist for some today.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There’s a lot of wisdom in this thought. It gives us some direction as we ponder the potential changes in our industry. The future is already here.</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Self-driving cars, delivery drones and solar roof shingles are all products that are already available—just not commonly used (yet). An example closer to the title industry is remote online notaries. Legislation allowing these types of closings has already passed in a few states.</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Remote online notarization is here and some are using the technology, but the practice is not evenly distributed. Remote online notary is not yet part of everyone’s daily work flow. The question is, will it be? If so, how and where? Customer needs will play a large role in how and when title and settlement companies implement digital closing processes into their work flow. Having a culture that is connected to your customers and responsive to their needs is critical to understanding what innovation changes will take hold.</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In his annual letter to shareholders last year, Amazon CEO Jeff Bezos described his process for remaining relevant and providing solutions to his customers with what he calls “true customer obsession.” He observes that “customers are always beautifully, wonderfully dissatisfied, even when they report being happy and business is great. Even when they don’t yet know it, customers want something better, and your desire to delight customers will drive you to invent on their behalf.”</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“Beautifully, wonderfully dissatisfied”—Think about that.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Just because everyone seems happy doesn’t mean they don’t want something more or different. Recognizing this dissatisfaction can drive you to invent of your customers’ behalf. What can you do to deliver a better closing experience? How can you provide information about the benefits of title insurance earlier in the transaction?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Innovation and technology in the title and settlement space exists. They are just not used everywhere. ALTA is here to be a forum to help. To be a place for members to learn about new market entrants and innovative products. To help members apply their knowledge and business judgement, and plan for the future marketplace.</a:t>
            </a:r>
          </a:p>
          <a:p>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A survey showed that 70% of consumers would like a more digital process when closing and 44% of title professionals are interested in digital closings. And 33% of title professionals plan to start offering digital closings in the next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During 2020, there will be legislative and regulatory activity on the state legislative level related to both IPEN and RON.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Legislation impacting Digital Closings is expected in 10-12 states.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On the federal level, efforts to modernize the Electronic Signatures in Global and National Commerce Act (ESIGN Act) are being discussed in the United States Senate. However, no action is anticipated in the short term.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r>
              <a:rPr lang="en-US"/>
              <a:t>Although there are many benefits, there are risks associated with digital closings and RON.  ALTA is committed to ensuring our members have resources and solutions to the latest innovations:</a:t>
            </a:r>
          </a:p>
          <a:p>
            <a:endParaRPr lang="en-US" sz="1200" b="0" i="0" kern="1200">
              <a:solidFill>
                <a:schemeClr val="tx1"/>
              </a:solidFill>
              <a:effectLst/>
              <a:latin typeface="+mn-lt"/>
              <a:ea typeface="+mn-ea"/>
              <a:cs typeface="+mn-cs"/>
            </a:endParaRPr>
          </a:p>
          <a:p>
            <a:pPr marL="171450" indent="-171450" rtl="0" fontAlgn="base">
              <a:buFont typeface="Arial" panose="020B0604020202020204" pitchFamily="34" charset="0"/>
              <a:buChar char="•"/>
            </a:pPr>
            <a:r>
              <a:rPr lang="en-US" sz="1200" b="0" i="1" u="none" strike="noStrike" kern="1200">
                <a:solidFill>
                  <a:schemeClr val="tx1"/>
                </a:solidFill>
                <a:effectLst/>
                <a:latin typeface="+mn-lt"/>
                <a:ea typeface="+mn-ea"/>
                <a:cs typeface="+mn-cs"/>
              </a:rPr>
              <a:t>We’ve produced videos for members and customers that describe digital closings, offer tips for acronyms associated with the process, and a tutorial on RON</a:t>
            </a:r>
          </a:p>
          <a:p>
            <a:pPr marL="171450" indent="-171450" rtl="0" fontAlgn="base">
              <a:buFont typeface="Arial" panose="020B0604020202020204" pitchFamily="34" charset="0"/>
              <a:buChar char="•"/>
            </a:pPr>
            <a:r>
              <a:rPr lang="en-US" sz="1200" b="0" i="1" u="none" strike="noStrike" kern="1200">
                <a:solidFill>
                  <a:schemeClr val="tx1"/>
                </a:solidFill>
                <a:effectLst/>
                <a:latin typeface="+mn-lt"/>
                <a:ea typeface="+mn-ea"/>
                <a:cs typeface="+mn-cs"/>
              </a:rPr>
              <a:t>We provide a map of states with active RON legislation</a:t>
            </a:r>
          </a:p>
          <a:p>
            <a:pPr marL="171450" indent="-171450" rtl="0" fontAlgn="base">
              <a:buFont typeface="Arial" panose="020B0604020202020204" pitchFamily="34" charset="0"/>
              <a:buChar char="•"/>
            </a:pPr>
            <a:r>
              <a:rPr lang="en-US" sz="1200" b="0" i="1" u="none" strike="noStrike" kern="1200">
                <a:solidFill>
                  <a:schemeClr val="tx1"/>
                </a:solidFill>
                <a:effectLst/>
                <a:latin typeface="+mn-lt"/>
                <a:ea typeface="+mn-ea"/>
                <a:cs typeface="+mn-cs"/>
              </a:rPr>
              <a:t>We feature articles covering the latest news on digital closing</a:t>
            </a:r>
          </a:p>
          <a:p>
            <a:pPr marL="171450" indent="-171450" rtl="0" fontAlgn="base">
              <a:buFont typeface="Arial" panose="020B0604020202020204" pitchFamily="34" charset="0"/>
              <a:buChar char="•"/>
            </a:pPr>
            <a:r>
              <a:rPr lang="en-US" sz="1200" b="0" i="1" u="none" strike="noStrike" kern="1200">
                <a:solidFill>
                  <a:schemeClr val="tx1"/>
                </a:solidFill>
                <a:effectLst/>
                <a:latin typeface="+mn-lt"/>
                <a:ea typeface="+mn-ea"/>
                <a:cs typeface="+mn-cs"/>
              </a:rPr>
              <a:t>We’ve built a database of resources, including a Digital Closing Readiness Checklist, RON checklist, RON workflow, suggested talking points, FAQs, letters to state legislators, and more</a:t>
            </a:r>
          </a:p>
          <a:p>
            <a:pPr marL="0" indent="0" rtl="0" fontAlgn="base">
              <a:buFont typeface="Arial" panose="020B0604020202020204" pitchFamily="34" charset="0"/>
              <a:buNone/>
            </a:pPr>
            <a:endParaRPr lang="en-US" sz="1200" b="0" i="1" u="none" strike="noStrike" kern="1200">
              <a:solidFill>
                <a:schemeClr val="tx1"/>
              </a:solidFill>
              <a:effectLst/>
              <a:latin typeface="+mn-lt"/>
              <a:ea typeface="+mn-ea"/>
              <a:cs typeface="+mn-cs"/>
            </a:endParaRPr>
          </a:p>
          <a:p>
            <a:pPr marL="0" indent="0" rtl="0" fontAlgn="base">
              <a:buFont typeface="Arial" panose="020B0604020202020204" pitchFamily="34" charset="0"/>
              <a:buNone/>
            </a:pPr>
            <a:r>
              <a:rPr lang="en-US" sz="1200" b="1" i="0" u="none" strike="noStrike" kern="1200">
                <a:solidFill>
                  <a:schemeClr val="tx1"/>
                </a:solidFill>
                <a:effectLst/>
                <a:latin typeface="+mn-lt"/>
                <a:ea typeface="+mn-ea"/>
                <a:cs typeface="+mn-cs"/>
              </a:rPr>
              <a:t>Resources are available at </a:t>
            </a:r>
            <a:r>
              <a:rPr lang="en-US" sz="1200" b="1" i="0" u="none" strike="noStrike" kern="1200" err="1">
                <a:solidFill>
                  <a:schemeClr val="tx1"/>
                </a:solidFill>
                <a:effectLst/>
                <a:latin typeface="+mn-lt"/>
                <a:ea typeface="+mn-ea"/>
                <a:cs typeface="+mn-cs"/>
              </a:rPr>
              <a:t>alta.org</a:t>
            </a:r>
            <a:r>
              <a:rPr lang="en-US" sz="1200" b="1" i="0" u="none" strike="noStrike" kern="1200">
                <a:solidFill>
                  <a:schemeClr val="tx1"/>
                </a:solidFill>
                <a:effectLst/>
                <a:latin typeface="+mn-lt"/>
                <a:ea typeface="+mn-ea"/>
                <a:cs typeface="+mn-cs"/>
              </a:rPr>
              <a:t>/</a:t>
            </a:r>
            <a:r>
              <a:rPr lang="en-US" sz="1200" b="1" i="0" u="none" strike="noStrike" kern="1200" err="1">
                <a:solidFill>
                  <a:schemeClr val="tx1"/>
                </a:solidFill>
                <a:effectLst/>
                <a:latin typeface="+mn-lt"/>
                <a:ea typeface="+mn-ea"/>
                <a:cs typeface="+mn-cs"/>
              </a:rPr>
              <a:t>digitalclosings</a:t>
            </a:r>
            <a:endParaRPr lang="en-US" sz="1200" b="1" i="0" u="none" strike="noStrike" kern="1200">
              <a:solidFill>
                <a:schemeClr val="tx1"/>
              </a:solidFill>
              <a:effectLst/>
              <a:latin typeface="+mn-lt"/>
              <a:ea typeface="+mn-ea"/>
              <a:cs typeface="+mn-cs"/>
            </a:endParaRPr>
          </a:p>
          <a:p>
            <a:pPr marL="0" indent="0" rtl="0" fontAlgn="base">
              <a:buFont typeface="Arial" panose="020B0604020202020204" pitchFamily="34" charset="0"/>
              <a:buNone/>
            </a:pPr>
            <a:endParaRPr lang="en-US" sz="1200" b="1" i="0" u="none" strike="noStrike" kern="1200">
              <a:solidFill>
                <a:schemeClr val="tx1"/>
              </a:solidFill>
              <a:effectLst/>
              <a:latin typeface="+mn-lt"/>
              <a:ea typeface="+mn-ea"/>
              <a:cs typeface="+mn-cs"/>
            </a:endParaRPr>
          </a:p>
          <a:p>
            <a:pPr marL="0" indent="0" rtl="0" fontAlgn="base">
              <a:buFont typeface="Arial" panose="020B0604020202020204" pitchFamily="34" charset="0"/>
              <a:buNone/>
            </a:pPr>
            <a:r>
              <a:rPr lang="en-US" sz="1200" b="1" i="0" u="none" strike="noStrike" kern="1200">
                <a:solidFill>
                  <a:schemeClr val="tx1"/>
                </a:solidFill>
                <a:effectLst/>
                <a:latin typeface="+mn-lt"/>
                <a:ea typeface="+mn-ea"/>
                <a:cs typeface="+mn-cs"/>
              </a:rPr>
              <a:t>ALTA REGISTRY</a:t>
            </a:r>
          </a:p>
          <a:p>
            <a:pPr marL="0" indent="0" rtl="0" fontAlgn="base">
              <a:buFont typeface="Arial" panose="020B0604020202020204" pitchFamily="34" charset="0"/>
              <a:buNone/>
            </a:pPr>
            <a:r>
              <a:rPr lang="en-US" sz="1200" b="0" i="0" u="none" strike="noStrike" kern="1200">
                <a:solidFill>
                  <a:schemeClr val="tx1"/>
                </a:solidFill>
                <a:effectLst/>
                <a:latin typeface="+mn-lt"/>
                <a:ea typeface="+mn-ea"/>
                <a:cs typeface="+mn-cs"/>
              </a:rPr>
              <a:t>As we move to a more digital transaction, lenders need a mechanism to help improve accuracy and precision when it comes to working with title and settlement agents.</a:t>
            </a:r>
          </a:p>
          <a:p>
            <a:pPr marL="0" indent="0" rtl="0" fontAlgn="base">
              <a:buFont typeface="Arial" panose="020B0604020202020204" pitchFamily="34" charset="0"/>
              <a:buNone/>
            </a:pPr>
            <a:endParaRPr lang="en-US" sz="1200" b="0" i="0" u="none" strike="noStrike" kern="1200">
              <a:solidFill>
                <a:schemeClr val="tx1"/>
              </a:solidFill>
              <a:effectLst/>
              <a:latin typeface="+mn-lt"/>
              <a:ea typeface="+mn-ea"/>
              <a:cs typeface="+mn-cs"/>
            </a:endParaRPr>
          </a:p>
          <a:p>
            <a:pPr marL="0" indent="0" rtl="0" fontAlgn="base">
              <a:buFont typeface="Arial" panose="020B0604020202020204" pitchFamily="34" charset="0"/>
              <a:buNone/>
            </a:pPr>
            <a:r>
              <a:rPr lang="en-US" sz="1200" b="0" i="0" u="none" strike="noStrike" kern="1200">
                <a:solidFill>
                  <a:schemeClr val="tx1"/>
                </a:solidFill>
                <a:effectLst/>
                <a:latin typeface="+mn-lt"/>
                <a:ea typeface="+mn-ea"/>
                <a:cs typeface="+mn-cs"/>
              </a:rPr>
              <a:t>ALTA’s Registry provides this resource at no cost to you.</a:t>
            </a:r>
          </a:p>
          <a:p>
            <a:pPr marL="0" indent="0" rtl="0" fontAlgn="base">
              <a:buFont typeface="Arial" panose="020B0604020202020204" pitchFamily="34" charset="0"/>
              <a:buNone/>
            </a:pPr>
            <a:endParaRPr lang="en-US" sz="1200" b="0" i="0" u="none" strike="noStrike" kern="1200">
              <a:solidFill>
                <a:schemeClr val="tx1"/>
              </a:solidFill>
              <a:effectLst/>
              <a:latin typeface="+mn-lt"/>
              <a:ea typeface="+mn-ea"/>
              <a:cs typeface="+mn-cs"/>
            </a:endParaRPr>
          </a:p>
          <a:p>
            <a:pPr marL="0" indent="0" rtl="0" fontAlgn="base">
              <a:buFont typeface="Arial" panose="020B0604020202020204" pitchFamily="34" charset="0"/>
              <a:buNone/>
            </a:pPr>
            <a:r>
              <a:rPr lang="en-US" sz="1200" b="0" i="0" u="none" strike="noStrike" kern="1200">
                <a:solidFill>
                  <a:schemeClr val="tx1"/>
                </a:solidFill>
                <a:effectLst/>
                <a:latin typeface="+mn-lt"/>
                <a:ea typeface="+mn-ea"/>
                <a:cs typeface="+mn-cs"/>
              </a:rPr>
              <a:t>More than 8,000 title and settlement company locations are already confirmed in the Registry.</a:t>
            </a:r>
          </a:p>
          <a:p>
            <a:pPr marL="0" indent="0" rtl="0" fontAlgn="base">
              <a:buFont typeface="Arial" panose="020B0604020202020204" pitchFamily="34" charset="0"/>
              <a:buNone/>
            </a:pPr>
            <a:endParaRPr lang="en-US" sz="1200" b="0" i="0" u="none" strike="noStrike" kern="1200">
              <a:solidFill>
                <a:schemeClr val="tx1"/>
              </a:solidFill>
              <a:effectLst/>
              <a:latin typeface="+mn-lt"/>
              <a:ea typeface="+mn-ea"/>
              <a:cs typeface="+mn-cs"/>
            </a:endParaRPr>
          </a:p>
          <a:p>
            <a:pPr marL="0" indent="0" rtl="0" fontAlgn="base">
              <a:buFont typeface="Arial" panose="020B0604020202020204" pitchFamily="34" charset="0"/>
              <a:buNone/>
            </a:pPr>
            <a:r>
              <a:rPr lang="en-US" sz="1200" b="0" i="0" u="none" strike="noStrike" kern="1200">
                <a:solidFill>
                  <a:schemeClr val="tx1"/>
                </a:solidFill>
                <a:effectLst/>
                <a:latin typeface="+mn-lt"/>
                <a:ea typeface="+mn-ea"/>
                <a:cs typeface="+mn-cs"/>
              </a:rPr>
              <a:t>Last year, lenders performed 12,000 searches in the Registry.</a:t>
            </a:r>
          </a:p>
          <a:p>
            <a:pPr marL="0" indent="0" rtl="0" fontAlgn="base">
              <a:buFont typeface="Arial" panose="020B0604020202020204" pitchFamily="34" charset="0"/>
              <a:buNone/>
            </a:pPr>
            <a:endParaRPr lang="en-US" sz="1200" b="0" i="0" u="none" strike="noStrike" kern="120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200" kern="1200">
                <a:solidFill>
                  <a:schemeClr val="tx1"/>
                </a:solidFill>
                <a:effectLst/>
                <a:latin typeface="+mn-lt"/>
                <a:ea typeface="+mn-ea"/>
                <a:cs typeface="+mn-cs"/>
              </a:rPr>
              <a:t>Lenders typically search for a company using their ALTA ID or by your company name. Some of these searches may have been for you.  </a:t>
            </a:r>
          </a:p>
          <a:p>
            <a:pPr marL="0" indent="0" rtl="0" fontAlgn="base">
              <a:buFont typeface="Arial" panose="020B0604020202020204" pitchFamily="34" charset="0"/>
              <a:buNone/>
            </a:pPr>
            <a:endParaRPr lang="en-US" sz="1200" b="0" i="0" u="none" strike="noStrike" kern="1200">
              <a:solidFill>
                <a:schemeClr val="tx1"/>
              </a:solidFill>
              <a:effectLst/>
              <a:latin typeface="+mn-lt"/>
              <a:ea typeface="+mn-ea"/>
              <a:cs typeface="+mn-cs"/>
            </a:endParaRPr>
          </a:p>
          <a:p>
            <a:pPr marL="0" indent="0" rtl="0" fontAlgn="base">
              <a:buFont typeface="Arial" panose="020B0604020202020204" pitchFamily="34" charset="0"/>
              <a:buNone/>
            </a:pPr>
            <a:r>
              <a:rPr lang="en-US" sz="1200" b="0" i="0" u="none" strike="noStrike" kern="1200">
                <a:solidFill>
                  <a:schemeClr val="tx1"/>
                </a:solidFill>
                <a:effectLst/>
                <a:latin typeface="+mn-lt"/>
                <a:ea typeface="+mn-ea"/>
                <a:cs typeface="+mn-cs"/>
              </a:rPr>
              <a:t>In 2019, ALTA IDs were added to Encompass to make placing orders with title agents easier</a:t>
            </a:r>
          </a:p>
          <a:p>
            <a:pPr marL="0" indent="0" rtl="0" fontAlgn="base">
              <a:buFont typeface="Arial" panose="020B0604020202020204" pitchFamily="34" charset="0"/>
              <a:buNone/>
            </a:pPr>
            <a:endParaRPr lang="en-US" sz="1200" b="0" i="0" u="none" strike="noStrike" kern="120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a:solidFill>
                  <a:schemeClr val="tx1"/>
                </a:solidFill>
                <a:effectLst/>
                <a:latin typeface="+mn-lt"/>
                <a:ea typeface="+mn-ea"/>
                <a:cs typeface="+mn-cs"/>
              </a:rPr>
              <a:t>Just because you’re an ALTA member or Policy Forms License holder does not mean your company is confirmed in the Registry.</a:t>
            </a:r>
          </a:p>
          <a:p>
            <a:pPr marL="0" indent="0" rtl="0" fontAlgn="base">
              <a:buFont typeface="Arial" panose="020B0604020202020204" pitchFamily="34" charset="0"/>
              <a:buNone/>
            </a:pPr>
            <a:endParaRPr lang="en-US" sz="1200" b="0" i="0" u="none" strike="noStrike" kern="1200">
              <a:solidFill>
                <a:schemeClr val="tx1"/>
              </a:solidFill>
              <a:effectLst/>
              <a:latin typeface="+mn-lt"/>
              <a:ea typeface="+mn-ea"/>
              <a:cs typeface="+mn-cs"/>
            </a:endParaRPr>
          </a:p>
          <a:p>
            <a:pPr marL="0" indent="0" rtl="0" fontAlgn="base">
              <a:buFont typeface="Arial" panose="020B0604020202020204" pitchFamily="34" charset="0"/>
              <a:buNone/>
            </a:pPr>
            <a:r>
              <a:rPr lang="en-US" sz="1200" b="0" i="0" u="none" strike="noStrike" kern="1200">
                <a:solidFill>
                  <a:schemeClr val="tx1"/>
                </a:solidFill>
                <a:effectLst/>
                <a:latin typeface="+mn-lt"/>
                <a:ea typeface="+mn-ea"/>
                <a:cs typeface="+mn-cs"/>
              </a:rPr>
              <a:t>Make sure you get your free Registry listing at </a:t>
            </a:r>
            <a:r>
              <a:rPr lang="en-US" sz="1200" b="1" i="0" u="none" strike="noStrike" kern="1200" err="1">
                <a:solidFill>
                  <a:schemeClr val="tx1"/>
                </a:solidFill>
                <a:effectLst/>
                <a:latin typeface="+mn-lt"/>
                <a:ea typeface="+mn-ea"/>
                <a:cs typeface="+mn-cs"/>
              </a:rPr>
              <a:t>alta.org</a:t>
            </a:r>
            <a:r>
              <a:rPr lang="en-US" sz="1200" b="1" i="0" u="none" strike="noStrike" kern="1200">
                <a:solidFill>
                  <a:schemeClr val="tx1"/>
                </a:solidFill>
                <a:effectLst/>
                <a:latin typeface="+mn-lt"/>
                <a:ea typeface="+mn-ea"/>
                <a:cs typeface="+mn-cs"/>
              </a:rPr>
              <a:t>/registry.</a:t>
            </a:r>
          </a:p>
          <a:p>
            <a:pPr marL="0" indent="0" rtl="0" fontAlgn="base">
              <a:buFont typeface="Arial" panose="020B0604020202020204" pitchFamily="34" charset="0"/>
              <a:buNone/>
            </a:pPr>
            <a:endParaRPr lang="en-US" sz="1200" b="0" i="0" u="none" strike="noStrike"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A96F388E-DD79-F444-A98F-E155CB671EC5}" type="slidenum">
              <a:rPr lang="en-US" smtClean="0"/>
              <a:t>10</a:t>
            </a:fld>
            <a:endParaRPr lang="en-US"/>
          </a:p>
        </p:txBody>
      </p:sp>
    </p:spTree>
    <p:extLst>
      <p:ext uri="{BB962C8B-B14F-4D97-AF65-F5344CB8AC3E}">
        <p14:creationId xmlns:p14="http://schemas.microsoft.com/office/powerpoint/2010/main" val="2261442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1" i="1" u="none" strike="noStrike" kern="1200">
                <a:solidFill>
                  <a:schemeClr val="tx1"/>
                </a:solidFill>
                <a:effectLst/>
                <a:latin typeface="+mn-lt"/>
                <a:ea typeface="+mn-ea"/>
                <a:cs typeface="+mn-cs"/>
              </a:rPr>
              <a:t>Recommended talking points:</a:t>
            </a:r>
            <a:endParaRPr lang="en-US" sz="1200" b="0" i="0" u="none" strike="noStrike" kern="120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1">
                <a:solidFill>
                  <a:srgbClr val="344C7F"/>
                </a:solidFill>
                <a:latin typeface="Arial"/>
                <a:cs typeface="Arial"/>
              </a:rPr>
              <a:t>Title insurance agents are important members of their communities and we want the public and policymakers to know the value we provide to our industry</a:t>
            </a:r>
          </a:p>
          <a:p>
            <a:pPr rtl="0" fontAlgn="base"/>
            <a:endParaRPr lang="en-US" sz="1200" b="0" i="0" u="none" strike="noStrike" kern="1200">
              <a:solidFill>
                <a:schemeClr val="tx1"/>
              </a:solidFill>
              <a:effectLst/>
              <a:latin typeface="+mn-lt"/>
              <a:ea typeface="+mn-ea"/>
              <a:cs typeface="+mn-cs"/>
            </a:endParaRPr>
          </a:p>
          <a:p>
            <a:pPr rtl="0" fontAlgn="base"/>
            <a:r>
              <a:rPr lang="en-US" sz="1200" b="0" i="0" u="none" strike="noStrike" kern="1200">
                <a:solidFill>
                  <a:schemeClr val="tx1"/>
                </a:solidFill>
                <a:effectLst/>
                <a:latin typeface="+mn-lt"/>
                <a:ea typeface="+mn-ea"/>
                <a:cs typeface="+mn-cs"/>
              </a:rPr>
              <a:t>Members of the title insurance industry share traits of superheroes -- they have an identity that is a bit of a secret, not many people know who they are, the role they play in safeguarding the home buying experience, or that they live in the communities they service.</a:t>
            </a:r>
            <a:br>
              <a:rPr lang="en-US" sz="1200" b="0" i="0" u="none" strike="noStrike" kern="1200">
                <a:solidFill>
                  <a:schemeClr val="tx1"/>
                </a:solidFill>
                <a:effectLst/>
                <a:latin typeface="+mn-lt"/>
                <a:ea typeface="+mn-ea"/>
                <a:cs typeface="+mn-cs"/>
              </a:rPr>
            </a:br>
            <a:br>
              <a:rPr lang="en-US" sz="1200" b="0" i="0" u="none" strike="noStrike" kern="1200">
                <a:solidFill>
                  <a:schemeClr val="tx1"/>
                </a:solidFill>
                <a:effectLst/>
                <a:latin typeface="+mn-lt"/>
                <a:ea typeface="+mn-ea"/>
                <a:cs typeface="+mn-cs"/>
              </a:rPr>
            </a:br>
            <a:r>
              <a:rPr lang="en-US" sz="1200" b="0" i="0" u="none" strike="noStrike" kern="1200">
                <a:solidFill>
                  <a:schemeClr val="tx1"/>
                </a:solidFill>
                <a:effectLst/>
                <a:latin typeface="+mn-lt"/>
                <a:ea typeface="+mn-ea"/>
                <a:cs typeface="+mn-cs"/>
              </a:rPr>
              <a:t>ALTA plans to roll out a public awareness campaign to help support members and address this priority:</a:t>
            </a:r>
          </a:p>
          <a:p>
            <a:pPr marL="171450" indent="-171450" rtl="0" fontAlgn="base">
              <a:buFont typeface="Arial" panose="020B0604020202020204" pitchFamily="34" charset="0"/>
              <a:buChar char="•"/>
            </a:pPr>
            <a:r>
              <a:rPr lang="en-US" sz="1200" b="0" i="1" u="none" strike="noStrike" kern="1200">
                <a:solidFill>
                  <a:schemeClr val="tx1"/>
                </a:solidFill>
                <a:effectLst/>
                <a:latin typeface="+mn-lt"/>
                <a:ea typeface="+mn-ea"/>
                <a:cs typeface="+mn-cs"/>
              </a:rPr>
              <a:t>We want to tell the story of the important work you do each day. We are partnering with members like you to introduce you to your communities so that homebuyers know who you are and how you may help them</a:t>
            </a:r>
          </a:p>
          <a:p>
            <a:pPr marL="171450" indent="-171450" rtl="0" fontAlgn="base">
              <a:buFont typeface="Arial" panose="020B0604020202020204" pitchFamily="34" charset="0"/>
              <a:buChar char="•"/>
            </a:pPr>
            <a:r>
              <a:rPr lang="en-US" sz="1200" b="0" i="1" u="none" strike="noStrike" kern="1200">
                <a:solidFill>
                  <a:schemeClr val="tx1"/>
                </a:solidFill>
                <a:effectLst/>
                <a:latin typeface="+mn-lt"/>
                <a:ea typeface="+mn-ea"/>
                <a:cs typeface="+mn-cs"/>
              </a:rPr>
              <a:t>We’ll offer marketing materials for our members to help explain our role in the homebuying experience and make it easy for homeowners to understand the importance of title insurance</a:t>
            </a:r>
          </a:p>
          <a:p>
            <a:endParaRPr lang="en-US"/>
          </a:p>
        </p:txBody>
      </p:sp>
      <p:sp>
        <p:nvSpPr>
          <p:cNvPr id="4" name="Slide Number Placeholder 3"/>
          <p:cNvSpPr>
            <a:spLocks noGrp="1"/>
          </p:cNvSpPr>
          <p:nvPr>
            <p:ph type="sldNum" sz="quarter" idx="5"/>
          </p:nvPr>
        </p:nvSpPr>
        <p:spPr/>
        <p:txBody>
          <a:bodyPr/>
          <a:lstStyle/>
          <a:p>
            <a:fld id="{A96F388E-DD79-F444-A98F-E155CB671EC5}" type="slidenum">
              <a:rPr lang="en-US" smtClean="0"/>
              <a:t>11</a:t>
            </a:fld>
            <a:endParaRPr lang="en-US"/>
          </a:p>
        </p:txBody>
      </p:sp>
    </p:spTree>
    <p:extLst>
      <p:ext uri="{BB962C8B-B14F-4D97-AF65-F5344CB8AC3E}">
        <p14:creationId xmlns:p14="http://schemas.microsoft.com/office/powerpoint/2010/main" val="1220146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09764-FD08-9A4C-9C42-F7E0AE47B7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77063D-A0B2-664D-A6A7-7BE020BE60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843448-D9BD-B34D-B365-50BB30163D00}"/>
              </a:ext>
            </a:extLst>
          </p:cNvPr>
          <p:cNvSpPr>
            <a:spLocks noGrp="1"/>
          </p:cNvSpPr>
          <p:nvPr>
            <p:ph type="dt" sz="half" idx="10"/>
          </p:nvPr>
        </p:nvSpPr>
        <p:spPr/>
        <p:txBody>
          <a:bodyPr/>
          <a:lstStyle/>
          <a:p>
            <a:fld id="{60FCEE95-858A-0446-AF3E-3CC379688A82}" type="datetimeFigureOut">
              <a:rPr lang="en-US" smtClean="0"/>
              <a:t>8/27/2020</a:t>
            </a:fld>
            <a:endParaRPr lang="en-US"/>
          </a:p>
        </p:txBody>
      </p:sp>
      <p:sp>
        <p:nvSpPr>
          <p:cNvPr id="5" name="Footer Placeholder 4">
            <a:extLst>
              <a:ext uri="{FF2B5EF4-FFF2-40B4-BE49-F238E27FC236}">
                <a16:creationId xmlns:a16="http://schemas.microsoft.com/office/drawing/2014/main" id="{CCF770C2-2942-E64B-B3A3-7DB46078B4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A78C2C-A2B8-044D-B795-D6AD4198E08C}"/>
              </a:ext>
            </a:extLst>
          </p:cNvPr>
          <p:cNvSpPr>
            <a:spLocks noGrp="1"/>
          </p:cNvSpPr>
          <p:nvPr>
            <p:ph type="sldNum" sz="quarter" idx="12"/>
          </p:nvPr>
        </p:nvSpPr>
        <p:spPr/>
        <p:txBody>
          <a:bodyPr/>
          <a:lstStyle/>
          <a:p>
            <a:fld id="{350B5E8D-B103-FE42-AB61-C2FC53388813}" type="slidenum">
              <a:rPr lang="en-US" smtClean="0"/>
              <a:t>‹#›</a:t>
            </a:fld>
            <a:endParaRPr lang="en-US"/>
          </a:p>
        </p:txBody>
      </p:sp>
    </p:spTree>
    <p:extLst>
      <p:ext uri="{BB962C8B-B14F-4D97-AF65-F5344CB8AC3E}">
        <p14:creationId xmlns:p14="http://schemas.microsoft.com/office/powerpoint/2010/main" val="12911899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F0029-BCEB-384D-A384-C4D1E220F71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6FD329-DA68-6848-A034-87E50E7B6B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74764D-9C77-1F4F-A6D4-C768C52C5A52}"/>
              </a:ext>
            </a:extLst>
          </p:cNvPr>
          <p:cNvSpPr>
            <a:spLocks noGrp="1"/>
          </p:cNvSpPr>
          <p:nvPr>
            <p:ph type="dt" sz="half" idx="10"/>
          </p:nvPr>
        </p:nvSpPr>
        <p:spPr/>
        <p:txBody>
          <a:bodyPr/>
          <a:lstStyle/>
          <a:p>
            <a:fld id="{60FCEE95-858A-0446-AF3E-3CC379688A82}" type="datetimeFigureOut">
              <a:rPr lang="en-US" smtClean="0"/>
              <a:t>8/27/2020</a:t>
            </a:fld>
            <a:endParaRPr lang="en-US"/>
          </a:p>
        </p:txBody>
      </p:sp>
      <p:sp>
        <p:nvSpPr>
          <p:cNvPr id="5" name="Footer Placeholder 4">
            <a:extLst>
              <a:ext uri="{FF2B5EF4-FFF2-40B4-BE49-F238E27FC236}">
                <a16:creationId xmlns:a16="http://schemas.microsoft.com/office/drawing/2014/main" id="{309A33A2-64D5-ED43-A95E-D921A0AEF0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00AB50-4377-F541-8667-4F8A0D20F0D4}"/>
              </a:ext>
            </a:extLst>
          </p:cNvPr>
          <p:cNvSpPr>
            <a:spLocks noGrp="1"/>
          </p:cNvSpPr>
          <p:nvPr>
            <p:ph type="sldNum" sz="quarter" idx="12"/>
          </p:nvPr>
        </p:nvSpPr>
        <p:spPr/>
        <p:txBody>
          <a:bodyPr/>
          <a:lstStyle/>
          <a:p>
            <a:fld id="{350B5E8D-B103-FE42-AB61-C2FC53388813}" type="slidenum">
              <a:rPr lang="en-US" smtClean="0"/>
              <a:t>‹#›</a:t>
            </a:fld>
            <a:endParaRPr lang="en-US"/>
          </a:p>
        </p:txBody>
      </p:sp>
    </p:spTree>
    <p:extLst>
      <p:ext uri="{BB962C8B-B14F-4D97-AF65-F5344CB8AC3E}">
        <p14:creationId xmlns:p14="http://schemas.microsoft.com/office/powerpoint/2010/main" val="4163562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537695-58FF-3248-A3F8-248D93019AA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89A0FA6-F454-0243-963B-8C52BA35C9B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EF6F0-39D0-4542-AC7B-7F86A80D1DC7}"/>
              </a:ext>
            </a:extLst>
          </p:cNvPr>
          <p:cNvSpPr>
            <a:spLocks noGrp="1"/>
          </p:cNvSpPr>
          <p:nvPr>
            <p:ph type="dt" sz="half" idx="10"/>
          </p:nvPr>
        </p:nvSpPr>
        <p:spPr/>
        <p:txBody>
          <a:bodyPr/>
          <a:lstStyle/>
          <a:p>
            <a:fld id="{60FCEE95-858A-0446-AF3E-3CC379688A82}" type="datetimeFigureOut">
              <a:rPr lang="en-US" smtClean="0"/>
              <a:t>8/27/2020</a:t>
            </a:fld>
            <a:endParaRPr lang="en-US"/>
          </a:p>
        </p:txBody>
      </p:sp>
      <p:sp>
        <p:nvSpPr>
          <p:cNvPr id="5" name="Footer Placeholder 4">
            <a:extLst>
              <a:ext uri="{FF2B5EF4-FFF2-40B4-BE49-F238E27FC236}">
                <a16:creationId xmlns:a16="http://schemas.microsoft.com/office/drawing/2014/main" id="{7A7109C7-ACCD-2B44-80CD-9C887F0E3F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DDB497-66DC-BE4E-839E-115CB587F226}"/>
              </a:ext>
            </a:extLst>
          </p:cNvPr>
          <p:cNvSpPr>
            <a:spLocks noGrp="1"/>
          </p:cNvSpPr>
          <p:nvPr>
            <p:ph type="sldNum" sz="quarter" idx="12"/>
          </p:nvPr>
        </p:nvSpPr>
        <p:spPr/>
        <p:txBody>
          <a:bodyPr/>
          <a:lstStyle/>
          <a:p>
            <a:fld id="{350B5E8D-B103-FE42-AB61-C2FC53388813}" type="slidenum">
              <a:rPr lang="en-US" smtClean="0"/>
              <a:t>‹#›</a:t>
            </a:fld>
            <a:endParaRPr lang="en-US"/>
          </a:p>
        </p:txBody>
      </p:sp>
    </p:spTree>
    <p:extLst>
      <p:ext uri="{BB962C8B-B14F-4D97-AF65-F5344CB8AC3E}">
        <p14:creationId xmlns:p14="http://schemas.microsoft.com/office/powerpoint/2010/main" val="3689053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03643-0407-2743-A28F-768E798F4C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ED900F-6144-6145-97B4-CF8F5EC120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9840F0-BCB6-C54A-B5CF-C1FC1BAA60CA}"/>
              </a:ext>
            </a:extLst>
          </p:cNvPr>
          <p:cNvSpPr>
            <a:spLocks noGrp="1"/>
          </p:cNvSpPr>
          <p:nvPr>
            <p:ph type="dt" sz="half" idx="10"/>
          </p:nvPr>
        </p:nvSpPr>
        <p:spPr/>
        <p:txBody>
          <a:bodyPr/>
          <a:lstStyle/>
          <a:p>
            <a:fld id="{60FCEE95-858A-0446-AF3E-3CC379688A82}" type="datetimeFigureOut">
              <a:rPr lang="en-US" smtClean="0"/>
              <a:t>8/27/2020</a:t>
            </a:fld>
            <a:endParaRPr lang="en-US"/>
          </a:p>
        </p:txBody>
      </p:sp>
      <p:sp>
        <p:nvSpPr>
          <p:cNvPr id="5" name="Footer Placeholder 4">
            <a:extLst>
              <a:ext uri="{FF2B5EF4-FFF2-40B4-BE49-F238E27FC236}">
                <a16:creationId xmlns:a16="http://schemas.microsoft.com/office/drawing/2014/main" id="{EA52799B-13B8-3E4C-B0BA-7FE60D5542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EE5290-A46C-6D45-99DE-FB96AEEE5B7E}"/>
              </a:ext>
            </a:extLst>
          </p:cNvPr>
          <p:cNvSpPr>
            <a:spLocks noGrp="1"/>
          </p:cNvSpPr>
          <p:nvPr>
            <p:ph type="sldNum" sz="quarter" idx="12"/>
          </p:nvPr>
        </p:nvSpPr>
        <p:spPr/>
        <p:txBody>
          <a:bodyPr/>
          <a:lstStyle/>
          <a:p>
            <a:fld id="{350B5E8D-B103-FE42-AB61-C2FC53388813}" type="slidenum">
              <a:rPr lang="en-US" smtClean="0"/>
              <a:t>‹#›</a:t>
            </a:fld>
            <a:endParaRPr lang="en-US"/>
          </a:p>
        </p:txBody>
      </p:sp>
    </p:spTree>
    <p:extLst>
      <p:ext uri="{BB962C8B-B14F-4D97-AF65-F5344CB8AC3E}">
        <p14:creationId xmlns:p14="http://schemas.microsoft.com/office/powerpoint/2010/main" val="968032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2B69B-9941-CF47-A710-579998D399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E20462-01CE-DB48-AD6B-FF96B65080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4DB84A-8CF2-6947-AECE-2847411290AA}"/>
              </a:ext>
            </a:extLst>
          </p:cNvPr>
          <p:cNvSpPr>
            <a:spLocks noGrp="1"/>
          </p:cNvSpPr>
          <p:nvPr>
            <p:ph type="dt" sz="half" idx="10"/>
          </p:nvPr>
        </p:nvSpPr>
        <p:spPr/>
        <p:txBody>
          <a:bodyPr/>
          <a:lstStyle/>
          <a:p>
            <a:fld id="{60FCEE95-858A-0446-AF3E-3CC379688A82}" type="datetimeFigureOut">
              <a:rPr lang="en-US" smtClean="0"/>
              <a:t>8/27/2020</a:t>
            </a:fld>
            <a:endParaRPr lang="en-US"/>
          </a:p>
        </p:txBody>
      </p:sp>
      <p:sp>
        <p:nvSpPr>
          <p:cNvPr id="5" name="Footer Placeholder 4">
            <a:extLst>
              <a:ext uri="{FF2B5EF4-FFF2-40B4-BE49-F238E27FC236}">
                <a16:creationId xmlns:a16="http://schemas.microsoft.com/office/drawing/2014/main" id="{3C6E6EA3-F0A4-E74E-9F34-69A0744985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7BDFEF-09D1-8D44-B742-A865D140C3F4}"/>
              </a:ext>
            </a:extLst>
          </p:cNvPr>
          <p:cNvSpPr>
            <a:spLocks noGrp="1"/>
          </p:cNvSpPr>
          <p:nvPr>
            <p:ph type="sldNum" sz="quarter" idx="12"/>
          </p:nvPr>
        </p:nvSpPr>
        <p:spPr/>
        <p:txBody>
          <a:bodyPr/>
          <a:lstStyle/>
          <a:p>
            <a:fld id="{350B5E8D-B103-FE42-AB61-C2FC53388813}" type="slidenum">
              <a:rPr lang="en-US" smtClean="0"/>
              <a:t>‹#›</a:t>
            </a:fld>
            <a:endParaRPr lang="en-US"/>
          </a:p>
        </p:txBody>
      </p:sp>
    </p:spTree>
    <p:extLst>
      <p:ext uri="{BB962C8B-B14F-4D97-AF65-F5344CB8AC3E}">
        <p14:creationId xmlns:p14="http://schemas.microsoft.com/office/powerpoint/2010/main" val="189679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ECBF2-B57C-F24E-8631-3752024B29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4538B9-42FF-FA4D-AED9-6AFD411DE1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CA0A857-A759-714C-8833-22E41363448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B8C8FC-8CCA-BC4F-BE4A-551BBB685EEC}"/>
              </a:ext>
            </a:extLst>
          </p:cNvPr>
          <p:cNvSpPr>
            <a:spLocks noGrp="1"/>
          </p:cNvSpPr>
          <p:nvPr>
            <p:ph type="dt" sz="half" idx="10"/>
          </p:nvPr>
        </p:nvSpPr>
        <p:spPr/>
        <p:txBody>
          <a:bodyPr/>
          <a:lstStyle/>
          <a:p>
            <a:fld id="{60FCEE95-858A-0446-AF3E-3CC379688A82}" type="datetimeFigureOut">
              <a:rPr lang="en-US" smtClean="0"/>
              <a:t>8/27/2020</a:t>
            </a:fld>
            <a:endParaRPr lang="en-US"/>
          </a:p>
        </p:txBody>
      </p:sp>
      <p:sp>
        <p:nvSpPr>
          <p:cNvPr id="6" name="Footer Placeholder 5">
            <a:extLst>
              <a:ext uri="{FF2B5EF4-FFF2-40B4-BE49-F238E27FC236}">
                <a16:creationId xmlns:a16="http://schemas.microsoft.com/office/drawing/2014/main" id="{419BEBB2-9221-DB42-A226-F2C8979750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44BA8E-C952-924F-96C0-7E77CB69B334}"/>
              </a:ext>
            </a:extLst>
          </p:cNvPr>
          <p:cNvSpPr>
            <a:spLocks noGrp="1"/>
          </p:cNvSpPr>
          <p:nvPr>
            <p:ph type="sldNum" sz="quarter" idx="12"/>
          </p:nvPr>
        </p:nvSpPr>
        <p:spPr/>
        <p:txBody>
          <a:bodyPr/>
          <a:lstStyle/>
          <a:p>
            <a:fld id="{350B5E8D-B103-FE42-AB61-C2FC53388813}" type="slidenum">
              <a:rPr lang="en-US" smtClean="0"/>
              <a:t>‹#›</a:t>
            </a:fld>
            <a:endParaRPr lang="en-US"/>
          </a:p>
        </p:txBody>
      </p:sp>
    </p:spTree>
    <p:extLst>
      <p:ext uri="{BB962C8B-B14F-4D97-AF65-F5344CB8AC3E}">
        <p14:creationId xmlns:p14="http://schemas.microsoft.com/office/powerpoint/2010/main" val="1766175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81B61-94E1-054E-A36C-FB623FA99D4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C6985F-9580-0E4F-ADB7-0522532DD6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127CCA-E9D5-B041-8745-E81EC530B79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4F8C547-201D-1C4D-A30E-3A8937224E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AE2A1C-A4C0-714B-9023-B8AE199EB0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11F0A5-B803-C244-A8BF-381FB55F9F8B}"/>
              </a:ext>
            </a:extLst>
          </p:cNvPr>
          <p:cNvSpPr>
            <a:spLocks noGrp="1"/>
          </p:cNvSpPr>
          <p:nvPr>
            <p:ph type="dt" sz="half" idx="10"/>
          </p:nvPr>
        </p:nvSpPr>
        <p:spPr/>
        <p:txBody>
          <a:bodyPr/>
          <a:lstStyle/>
          <a:p>
            <a:fld id="{60FCEE95-858A-0446-AF3E-3CC379688A82}" type="datetimeFigureOut">
              <a:rPr lang="en-US" smtClean="0"/>
              <a:t>8/27/2020</a:t>
            </a:fld>
            <a:endParaRPr lang="en-US"/>
          </a:p>
        </p:txBody>
      </p:sp>
      <p:sp>
        <p:nvSpPr>
          <p:cNvPr id="8" name="Footer Placeholder 7">
            <a:extLst>
              <a:ext uri="{FF2B5EF4-FFF2-40B4-BE49-F238E27FC236}">
                <a16:creationId xmlns:a16="http://schemas.microsoft.com/office/drawing/2014/main" id="{C2E60FA7-C620-814A-B1EA-066FA1B74E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CA22A43-07CC-E74F-A4B3-619C5BB835B1}"/>
              </a:ext>
            </a:extLst>
          </p:cNvPr>
          <p:cNvSpPr>
            <a:spLocks noGrp="1"/>
          </p:cNvSpPr>
          <p:nvPr>
            <p:ph type="sldNum" sz="quarter" idx="12"/>
          </p:nvPr>
        </p:nvSpPr>
        <p:spPr/>
        <p:txBody>
          <a:bodyPr/>
          <a:lstStyle/>
          <a:p>
            <a:fld id="{350B5E8D-B103-FE42-AB61-C2FC53388813}" type="slidenum">
              <a:rPr lang="en-US" smtClean="0"/>
              <a:t>‹#›</a:t>
            </a:fld>
            <a:endParaRPr lang="en-US"/>
          </a:p>
        </p:txBody>
      </p:sp>
    </p:spTree>
    <p:extLst>
      <p:ext uri="{BB962C8B-B14F-4D97-AF65-F5344CB8AC3E}">
        <p14:creationId xmlns:p14="http://schemas.microsoft.com/office/powerpoint/2010/main" val="8091540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9773F-F608-274C-9F13-91D0D28323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3B15C20-D397-4047-8E9A-03B25C8E2CB7}"/>
              </a:ext>
            </a:extLst>
          </p:cNvPr>
          <p:cNvSpPr>
            <a:spLocks noGrp="1"/>
          </p:cNvSpPr>
          <p:nvPr>
            <p:ph type="dt" sz="half" idx="10"/>
          </p:nvPr>
        </p:nvSpPr>
        <p:spPr/>
        <p:txBody>
          <a:bodyPr/>
          <a:lstStyle/>
          <a:p>
            <a:fld id="{60FCEE95-858A-0446-AF3E-3CC379688A82}" type="datetimeFigureOut">
              <a:rPr lang="en-US" smtClean="0"/>
              <a:t>8/27/2020</a:t>
            </a:fld>
            <a:endParaRPr lang="en-US"/>
          </a:p>
        </p:txBody>
      </p:sp>
      <p:sp>
        <p:nvSpPr>
          <p:cNvPr id="4" name="Footer Placeholder 3">
            <a:extLst>
              <a:ext uri="{FF2B5EF4-FFF2-40B4-BE49-F238E27FC236}">
                <a16:creationId xmlns:a16="http://schemas.microsoft.com/office/drawing/2014/main" id="{60EC9386-3D98-444B-8A36-FCEF080873B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22F47E-BBE6-4A4E-B8D5-4B789B5448D5}"/>
              </a:ext>
            </a:extLst>
          </p:cNvPr>
          <p:cNvSpPr>
            <a:spLocks noGrp="1"/>
          </p:cNvSpPr>
          <p:nvPr>
            <p:ph type="sldNum" sz="quarter" idx="12"/>
          </p:nvPr>
        </p:nvSpPr>
        <p:spPr/>
        <p:txBody>
          <a:bodyPr/>
          <a:lstStyle/>
          <a:p>
            <a:fld id="{350B5E8D-B103-FE42-AB61-C2FC53388813}" type="slidenum">
              <a:rPr lang="en-US" smtClean="0"/>
              <a:t>‹#›</a:t>
            </a:fld>
            <a:endParaRPr lang="en-US"/>
          </a:p>
        </p:txBody>
      </p:sp>
    </p:spTree>
    <p:extLst>
      <p:ext uri="{BB962C8B-B14F-4D97-AF65-F5344CB8AC3E}">
        <p14:creationId xmlns:p14="http://schemas.microsoft.com/office/powerpoint/2010/main" val="2133848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71CC30-3B35-A741-83E3-E7AD097E279A}"/>
              </a:ext>
            </a:extLst>
          </p:cNvPr>
          <p:cNvSpPr>
            <a:spLocks noGrp="1"/>
          </p:cNvSpPr>
          <p:nvPr>
            <p:ph type="dt" sz="half" idx="10"/>
          </p:nvPr>
        </p:nvSpPr>
        <p:spPr/>
        <p:txBody>
          <a:bodyPr/>
          <a:lstStyle/>
          <a:p>
            <a:fld id="{60FCEE95-858A-0446-AF3E-3CC379688A82}" type="datetimeFigureOut">
              <a:rPr lang="en-US" smtClean="0"/>
              <a:t>8/27/2020</a:t>
            </a:fld>
            <a:endParaRPr lang="en-US"/>
          </a:p>
        </p:txBody>
      </p:sp>
      <p:sp>
        <p:nvSpPr>
          <p:cNvPr id="3" name="Footer Placeholder 2">
            <a:extLst>
              <a:ext uri="{FF2B5EF4-FFF2-40B4-BE49-F238E27FC236}">
                <a16:creationId xmlns:a16="http://schemas.microsoft.com/office/drawing/2014/main" id="{4FBAD0FE-6BC6-7645-A5F2-67EBD5E494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9F4666-2DAF-9246-8EED-73B27FAFAFF6}"/>
              </a:ext>
            </a:extLst>
          </p:cNvPr>
          <p:cNvSpPr>
            <a:spLocks noGrp="1"/>
          </p:cNvSpPr>
          <p:nvPr>
            <p:ph type="sldNum" sz="quarter" idx="12"/>
          </p:nvPr>
        </p:nvSpPr>
        <p:spPr/>
        <p:txBody>
          <a:bodyPr/>
          <a:lstStyle/>
          <a:p>
            <a:fld id="{350B5E8D-B103-FE42-AB61-C2FC53388813}" type="slidenum">
              <a:rPr lang="en-US" smtClean="0"/>
              <a:t>‹#›</a:t>
            </a:fld>
            <a:endParaRPr lang="en-US"/>
          </a:p>
        </p:txBody>
      </p:sp>
    </p:spTree>
    <p:extLst>
      <p:ext uri="{BB962C8B-B14F-4D97-AF65-F5344CB8AC3E}">
        <p14:creationId xmlns:p14="http://schemas.microsoft.com/office/powerpoint/2010/main" val="779810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1ABD7-C97E-1B4A-85B6-5B0B3DE32B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14E3DC-78B4-4E49-8F39-A872C00317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DEF614-13F8-984C-9A52-73EC246B7B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9B9AB7-9706-1E40-A469-D363ACDAA522}"/>
              </a:ext>
            </a:extLst>
          </p:cNvPr>
          <p:cNvSpPr>
            <a:spLocks noGrp="1"/>
          </p:cNvSpPr>
          <p:nvPr>
            <p:ph type="dt" sz="half" idx="10"/>
          </p:nvPr>
        </p:nvSpPr>
        <p:spPr/>
        <p:txBody>
          <a:bodyPr/>
          <a:lstStyle/>
          <a:p>
            <a:fld id="{60FCEE95-858A-0446-AF3E-3CC379688A82}" type="datetimeFigureOut">
              <a:rPr lang="en-US" smtClean="0"/>
              <a:t>8/27/2020</a:t>
            </a:fld>
            <a:endParaRPr lang="en-US"/>
          </a:p>
        </p:txBody>
      </p:sp>
      <p:sp>
        <p:nvSpPr>
          <p:cNvPr id="6" name="Footer Placeholder 5">
            <a:extLst>
              <a:ext uri="{FF2B5EF4-FFF2-40B4-BE49-F238E27FC236}">
                <a16:creationId xmlns:a16="http://schemas.microsoft.com/office/drawing/2014/main" id="{C347C4ED-F514-1342-8A74-89F2825A50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D7685B-DB52-9443-ACDA-4466A8FDE33F}"/>
              </a:ext>
            </a:extLst>
          </p:cNvPr>
          <p:cNvSpPr>
            <a:spLocks noGrp="1"/>
          </p:cNvSpPr>
          <p:nvPr>
            <p:ph type="sldNum" sz="quarter" idx="12"/>
          </p:nvPr>
        </p:nvSpPr>
        <p:spPr/>
        <p:txBody>
          <a:bodyPr/>
          <a:lstStyle/>
          <a:p>
            <a:fld id="{350B5E8D-B103-FE42-AB61-C2FC53388813}" type="slidenum">
              <a:rPr lang="en-US" smtClean="0"/>
              <a:t>‹#›</a:t>
            </a:fld>
            <a:endParaRPr lang="en-US"/>
          </a:p>
        </p:txBody>
      </p:sp>
    </p:spTree>
    <p:extLst>
      <p:ext uri="{BB962C8B-B14F-4D97-AF65-F5344CB8AC3E}">
        <p14:creationId xmlns:p14="http://schemas.microsoft.com/office/powerpoint/2010/main" val="679864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0BD12-0905-F64E-9339-91C77088A1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5D18DA8-CF5E-1148-877E-AB55C4394D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CE7FF6-868B-FF49-AB79-C1D5C2FB07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C2ED7F-3016-3A47-AF47-AA76CA6CF45C}"/>
              </a:ext>
            </a:extLst>
          </p:cNvPr>
          <p:cNvSpPr>
            <a:spLocks noGrp="1"/>
          </p:cNvSpPr>
          <p:nvPr>
            <p:ph type="dt" sz="half" idx="10"/>
          </p:nvPr>
        </p:nvSpPr>
        <p:spPr/>
        <p:txBody>
          <a:bodyPr/>
          <a:lstStyle/>
          <a:p>
            <a:fld id="{60FCEE95-858A-0446-AF3E-3CC379688A82}" type="datetimeFigureOut">
              <a:rPr lang="en-US" smtClean="0"/>
              <a:t>8/27/2020</a:t>
            </a:fld>
            <a:endParaRPr lang="en-US"/>
          </a:p>
        </p:txBody>
      </p:sp>
      <p:sp>
        <p:nvSpPr>
          <p:cNvPr id="6" name="Footer Placeholder 5">
            <a:extLst>
              <a:ext uri="{FF2B5EF4-FFF2-40B4-BE49-F238E27FC236}">
                <a16:creationId xmlns:a16="http://schemas.microsoft.com/office/drawing/2014/main" id="{1D59D2F5-7B9A-0242-B591-3A4D22F749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469722-1808-2E45-B90D-F1C35F0B3350}"/>
              </a:ext>
            </a:extLst>
          </p:cNvPr>
          <p:cNvSpPr>
            <a:spLocks noGrp="1"/>
          </p:cNvSpPr>
          <p:nvPr>
            <p:ph type="sldNum" sz="quarter" idx="12"/>
          </p:nvPr>
        </p:nvSpPr>
        <p:spPr/>
        <p:txBody>
          <a:bodyPr/>
          <a:lstStyle/>
          <a:p>
            <a:fld id="{350B5E8D-B103-FE42-AB61-C2FC53388813}" type="slidenum">
              <a:rPr lang="en-US" smtClean="0"/>
              <a:t>‹#›</a:t>
            </a:fld>
            <a:endParaRPr lang="en-US"/>
          </a:p>
        </p:txBody>
      </p:sp>
    </p:spTree>
    <p:extLst>
      <p:ext uri="{BB962C8B-B14F-4D97-AF65-F5344CB8AC3E}">
        <p14:creationId xmlns:p14="http://schemas.microsoft.com/office/powerpoint/2010/main" val="2115417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136E9F-1DF6-DB41-A532-63CC4CB10F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FCEADF-544E-1949-91C5-13E3F777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27C446-AF22-5444-88F7-BD5E54AD07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FCEE95-858A-0446-AF3E-3CC379688A82}" type="datetimeFigureOut">
              <a:rPr lang="en-US" smtClean="0"/>
              <a:t>8/27/2020</a:t>
            </a:fld>
            <a:endParaRPr lang="en-US"/>
          </a:p>
        </p:txBody>
      </p:sp>
      <p:sp>
        <p:nvSpPr>
          <p:cNvPr id="5" name="Footer Placeholder 4">
            <a:extLst>
              <a:ext uri="{FF2B5EF4-FFF2-40B4-BE49-F238E27FC236}">
                <a16:creationId xmlns:a16="http://schemas.microsoft.com/office/drawing/2014/main" id="{857ED8F6-9857-AB45-A5A2-821D3A4411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4D9517-E394-6F4A-BA89-7B3709F9C7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0B5E8D-B103-FE42-AB61-C2FC53388813}" type="slidenum">
              <a:rPr lang="en-US" smtClean="0"/>
              <a:t>‹#›</a:t>
            </a:fld>
            <a:endParaRPr lang="en-US"/>
          </a:p>
        </p:txBody>
      </p:sp>
    </p:spTree>
    <p:extLst>
      <p:ext uri="{BB962C8B-B14F-4D97-AF65-F5344CB8AC3E}">
        <p14:creationId xmlns:p14="http://schemas.microsoft.com/office/powerpoint/2010/main" val="27304488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4.emf"/><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5.emf"/></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6.emf"/></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0.emf"/><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4.png"/><Relationship Id="rId7" Type="http://schemas.openxmlformats.org/officeDocument/2006/relationships/image" Target="../media/image15.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 Id="rId9" Type="http://schemas.openxmlformats.org/officeDocument/2006/relationships/image" Target="../media/image17.emf"/></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2.emf"/></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F3ADA-E64F-5A4E-AE95-60555A17AA04}"/>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D64C2B7-DC99-E744-B360-58CF09DDB5C0}"/>
              </a:ext>
            </a:extLst>
          </p:cNvPr>
          <p:cNvSpPr>
            <a:spLocks noGrp="1"/>
          </p:cNvSpPr>
          <p:nvPr>
            <p:ph type="subTitle" idx="1"/>
          </p:nvPr>
        </p:nvSpPr>
        <p:spPr/>
        <p:txBody>
          <a:bodyPr/>
          <a:lstStyle/>
          <a:p>
            <a:endParaRPr lang="en-US"/>
          </a:p>
        </p:txBody>
      </p:sp>
      <p:pic>
        <p:nvPicPr>
          <p:cNvPr id="6" name="Picture 5" descr="A group of people posing for a photo&#10;&#10;Description automatically generated">
            <a:extLst>
              <a:ext uri="{FF2B5EF4-FFF2-40B4-BE49-F238E27FC236}">
                <a16:creationId xmlns:a16="http://schemas.microsoft.com/office/drawing/2014/main" id="{B3763DF6-1237-D249-8128-D6EFBF25DEF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099184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close up of a white building&#10;&#10;Description automatically generated">
            <a:extLst>
              <a:ext uri="{FF2B5EF4-FFF2-40B4-BE49-F238E27FC236}">
                <a16:creationId xmlns:a16="http://schemas.microsoft.com/office/drawing/2014/main" id="{95AD0BCC-AF61-4F4F-AE3B-CB77EA9AA0C0}"/>
              </a:ext>
            </a:extLst>
          </p:cNvPr>
          <p:cNvPicPr>
            <a:picLocks noChangeAspect="1"/>
          </p:cNvPicPr>
          <p:nvPr/>
        </p:nvPicPr>
        <p:blipFill>
          <a:blip r:embed="rId3">
            <a:alphaModFix amt="70000"/>
          </a:blip>
          <a:stretch>
            <a:fillRect/>
          </a:stretch>
        </p:blipFill>
        <p:spPr>
          <a:xfrm>
            <a:off x="2590800" y="0"/>
            <a:ext cx="9601200" cy="6858000"/>
          </a:xfrm>
          <a:prstGeom prst="rect">
            <a:avLst/>
          </a:prstGeom>
        </p:spPr>
      </p:pic>
      <p:sp>
        <p:nvSpPr>
          <p:cNvPr id="9" name="Rectangle 8">
            <a:extLst>
              <a:ext uri="{FF2B5EF4-FFF2-40B4-BE49-F238E27FC236}">
                <a16:creationId xmlns:a16="http://schemas.microsoft.com/office/drawing/2014/main" id="{5A32ADC1-CBE1-7F4E-8593-17C93B0CD5B9}"/>
              </a:ext>
            </a:extLst>
          </p:cNvPr>
          <p:cNvSpPr/>
          <p:nvPr/>
        </p:nvSpPr>
        <p:spPr>
          <a:xfrm>
            <a:off x="1" y="0"/>
            <a:ext cx="4003039" cy="6858000"/>
          </a:xfrm>
          <a:prstGeom prst="rect">
            <a:avLst/>
          </a:prstGeom>
          <a:solidFill>
            <a:srgbClr val="344C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drawing, clock&#10;&#10;Description automatically generated">
            <a:extLst>
              <a:ext uri="{FF2B5EF4-FFF2-40B4-BE49-F238E27FC236}">
                <a16:creationId xmlns:a16="http://schemas.microsoft.com/office/drawing/2014/main" id="{E1724AD2-8962-534F-B9B3-8769FF6B582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0393" y="-510730"/>
            <a:ext cx="8404374" cy="8089771"/>
          </a:xfrm>
          <a:prstGeom prst="rect">
            <a:avLst/>
          </a:prstGeom>
        </p:spPr>
      </p:pic>
      <p:pic>
        <p:nvPicPr>
          <p:cNvPr id="7" name="Picture 6">
            <a:extLst>
              <a:ext uri="{FF2B5EF4-FFF2-40B4-BE49-F238E27FC236}">
                <a16:creationId xmlns:a16="http://schemas.microsoft.com/office/drawing/2014/main" id="{0716591F-68B9-E94F-844C-A505A9D00139}"/>
              </a:ext>
            </a:extLst>
          </p:cNvPr>
          <p:cNvPicPr>
            <a:picLocks noChangeAspect="1"/>
          </p:cNvPicPr>
          <p:nvPr/>
        </p:nvPicPr>
        <p:blipFill>
          <a:blip r:embed="rId5">
            <a:alphaModFix amt="10000"/>
          </a:blip>
          <a:stretch>
            <a:fillRect/>
          </a:stretch>
        </p:blipFill>
        <p:spPr>
          <a:xfrm>
            <a:off x="6043394" y="741019"/>
            <a:ext cx="5195525" cy="7612047"/>
          </a:xfrm>
          <a:prstGeom prst="rect">
            <a:avLst/>
          </a:prstGeom>
        </p:spPr>
      </p:pic>
      <p:sp>
        <p:nvSpPr>
          <p:cNvPr id="3" name="TextBox 2">
            <a:extLst>
              <a:ext uri="{FF2B5EF4-FFF2-40B4-BE49-F238E27FC236}">
                <a16:creationId xmlns:a16="http://schemas.microsoft.com/office/drawing/2014/main" id="{BF5C060F-5D2E-C74A-96FD-D3B0752D4003}"/>
              </a:ext>
            </a:extLst>
          </p:cNvPr>
          <p:cNvSpPr txBox="1"/>
          <p:nvPr/>
        </p:nvSpPr>
        <p:spPr>
          <a:xfrm>
            <a:off x="-1907367" y="1296364"/>
            <a:ext cx="11528790" cy="1323439"/>
          </a:xfrm>
          <a:prstGeom prst="rect">
            <a:avLst/>
          </a:prstGeom>
          <a:noFill/>
        </p:spPr>
        <p:txBody>
          <a:bodyPr wrap="square" rtlCol="0">
            <a:spAutoFit/>
          </a:bodyPr>
          <a:lstStyle/>
          <a:p>
            <a:pPr algn="ctr" fontAlgn="base"/>
            <a:r>
              <a:rPr lang="en-US" sz="4000" b="1">
                <a:solidFill>
                  <a:schemeClr val="bg1"/>
                </a:solidFill>
                <a:latin typeface="Optima" panose="02000503060000020004" pitchFamily="2" charset="0"/>
                <a:cs typeface="Arial" panose="020B0604020202020204" pitchFamily="34" charset="0"/>
              </a:rPr>
              <a:t>PREPARE FOR </a:t>
            </a:r>
          </a:p>
          <a:p>
            <a:pPr algn="ctr" fontAlgn="base"/>
            <a:r>
              <a:rPr lang="en-US" sz="4000" b="1">
                <a:solidFill>
                  <a:schemeClr val="bg1"/>
                </a:solidFill>
                <a:latin typeface="Optima" panose="02000503060000020004" pitchFamily="2" charset="0"/>
                <a:cs typeface="Arial" panose="020B0604020202020204" pitchFamily="34" charset="0"/>
              </a:rPr>
              <a:t>DIGITAL CLOSINGS</a:t>
            </a:r>
          </a:p>
        </p:txBody>
      </p:sp>
      <p:sp>
        <p:nvSpPr>
          <p:cNvPr id="5" name="Rectangle 4">
            <a:extLst>
              <a:ext uri="{FF2B5EF4-FFF2-40B4-BE49-F238E27FC236}">
                <a16:creationId xmlns:a16="http://schemas.microsoft.com/office/drawing/2014/main" id="{65774221-077B-784E-9638-7CAFB05D87CD}"/>
              </a:ext>
            </a:extLst>
          </p:cNvPr>
          <p:cNvSpPr/>
          <p:nvPr/>
        </p:nvSpPr>
        <p:spPr>
          <a:xfrm>
            <a:off x="1476055" y="2855060"/>
            <a:ext cx="4761946" cy="2677656"/>
          </a:xfrm>
          <a:prstGeom prst="rect">
            <a:avLst/>
          </a:prstGeom>
        </p:spPr>
        <p:txBody>
          <a:bodyPr wrap="square">
            <a:spAutoFit/>
          </a:bodyPr>
          <a:lstStyle/>
          <a:p>
            <a:pPr marL="285750" lvl="0" indent="-285750" fontAlgn="base">
              <a:buFont typeface="Wingdings" pitchFamily="2" charset="2"/>
              <a:buChar char="§"/>
            </a:pPr>
            <a:r>
              <a:rPr lang="en-US" sz="1400">
                <a:solidFill>
                  <a:schemeClr val="bg1"/>
                </a:solidFill>
                <a:latin typeface="Optima" panose="02000503060000020004" pitchFamily="2" charset="0"/>
                <a:cs typeface="Arial" panose="020B0604020202020204" pitchFamily="34" charset="0"/>
              </a:rPr>
              <a:t>Developing tools, awareness, and education on the nuances of digital closing  </a:t>
            </a:r>
          </a:p>
          <a:p>
            <a:pPr marL="285750" lvl="0" indent="-285750" fontAlgn="base">
              <a:buFont typeface="Wingdings" pitchFamily="2" charset="2"/>
              <a:buChar char="§"/>
            </a:pPr>
            <a:endParaRPr lang="en-US" sz="1400">
              <a:solidFill>
                <a:schemeClr val="bg1"/>
              </a:solidFill>
              <a:latin typeface="Optima" panose="02000503060000020004" pitchFamily="2" charset="0"/>
              <a:cs typeface="Arial" panose="020B0604020202020204" pitchFamily="34" charset="0"/>
            </a:endParaRPr>
          </a:p>
          <a:p>
            <a:pPr marL="285750" lvl="0" indent="-285750" fontAlgn="base">
              <a:buFont typeface="Wingdings" pitchFamily="2" charset="2"/>
              <a:buChar char="§"/>
            </a:pPr>
            <a:r>
              <a:rPr lang="en-US" sz="1400">
                <a:solidFill>
                  <a:schemeClr val="bg1"/>
                </a:solidFill>
                <a:latin typeface="Optima" panose="02000503060000020004" pitchFamily="2" charset="0"/>
                <a:cs typeface="Arial" panose="020B0604020202020204" pitchFamily="34" charset="0"/>
              </a:rPr>
              <a:t>Arming members with information about technological advances, including Remote Online Notary (RON) </a:t>
            </a:r>
          </a:p>
          <a:p>
            <a:pPr marL="285750" lvl="0" indent="-285750" fontAlgn="base">
              <a:buFont typeface="Wingdings" pitchFamily="2" charset="2"/>
              <a:buChar char="§"/>
            </a:pPr>
            <a:endParaRPr lang="en-US" sz="1400">
              <a:solidFill>
                <a:schemeClr val="bg1"/>
              </a:solidFill>
              <a:latin typeface="Optima" panose="02000503060000020004" pitchFamily="2" charset="0"/>
              <a:cs typeface="Arial" panose="020B0604020202020204" pitchFamily="34" charset="0"/>
            </a:endParaRPr>
          </a:p>
          <a:p>
            <a:pPr marL="285750" lvl="0" indent="-285750" fontAlgn="base">
              <a:buFont typeface="Wingdings" pitchFamily="2" charset="2"/>
              <a:buChar char="§"/>
            </a:pPr>
            <a:r>
              <a:rPr lang="en-US" sz="1400">
                <a:solidFill>
                  <a:schemeClr val="bg1"/>
                </a:solidFill>
                <a:latin typeface="Optima" panose="02000503060000020004" pitchFamily="2" charset="0"/>
                <a:cs typeface="Arial" panose="020B0604020202020204" pitchFamily="34" charset="0"/>
              </a:rPr>
              <a:t>Advocating for federal, state, and local regulatory and legislative improvements to meet industry needs for implementation of digital closings </a:t>
            </a:r>
          </a:p>
          <a:p>
            <a:pPr marL="285750" lvl="0" indent="-285750" fontAlgn="base">
              <a:buFont typeface="Wingdings" pitchFamily="2" charset="2"/>
              <a:buChar char="§"/>
            </a:pPr>
            <a:endParaRPr lang="en-US" sz="1400">
              <a:solidFill>
                <a:schemeClr val="bg1"/>
              </a:solidFill>
              <a:latin typeface="Optima" panose="02000503060000020004" pitchFamily="2" charset="0"/>
              <a:cs typeface="Arial" panose="020B0604020202020204" pitchFamily="34" charset="0"/>
            </a:endParaRPr>
          </a:p>
          <a:p>
            <a:pPr marL="285750" lvl="0" indent="-285750" fontAlgn="base">
              <a:buFont typeface="Wingdings" pitchFamily="2" charset="2"/>
              <a:buChar char="§"/>
            </a:pPr>
            <a:r>
              <a:rPr lang="en-US" sz="1400">
                <a:solidFill>
                  <a:schemeClr val="bg1"/>
                </a:solidFill>
                <a:latin typeface="Optima" panose="02000503060000020004" pitchFamily="2" charset="0"/>
                <a:cs typeface="Arial" panose="020B0604020202020204" pitchFamily="34" charset="0"/>
              </a:rPr>
              <a:t>Collaborating with industry stakeholders on digital closing adoption, including MBA, MISMO, and GSEs </a:t>
            </a:r>
          </a:p>
        </p:txBody>
      </p:sp>
      <p:sp>
        <p:nvSpPr>
          <p:cNvPr id="12" name="TextBox 11">
            <a:extLst>
              <a:ext uri="{FF2B5EF4-FFF2-40B4-BE49-F238E27FC236}">
                <a16:creationId xmlns:a16="http://schemas.microsoft.com/office/drawing/2014/main" id="{0CDE373F-A201-7646-A0FB-8213E21BB89E}"/>
              </a:ext>
            </a:extLst>
          </p:cNvPr>
          <p:cNvSpPr txBox="1"/>
          <p:nvPr/>
        </p:nvSpPr>
        <p:spPr>
          <a:xfrm>
            <a:off x="7629715" y="3328860"/>
            <a:ext cx="3345789" cy="1323439"/>
          </a:xfrm>
          <a:prstGeom prst="rect">
            <a:avLst/>
          </a:prstGeom>
          <a:noFill/>
        </p:spPr>
        <p:txBody>
          <a:bodyPr wrap="none" rtlCol="0">
            <a:spAutoFit/>
          </a:bodyPr>
          <a:lstStyle/>
          <a:p>
            <a:pPr algn="ctr"/>
            <a:r>
              <a:rPr lang="en-US" sz="8000" b="1">
                <a:solidFill>
                  <a:srgbClr val="D2334E"/>
                </a:solidFill>
                <a:latin typeface="Abolition" pitchFamily="2" charset="0"/>
              </a:rPr>
              <a:t>innovator</a:t>
            </a:r>
          </a:p>
        </p:txBody>
      </p:sp>
      <p:sp>
        <p:nvSpPr>
          <p:cNvPr id="13" name="Rectangle 12">
            <a:extLst>
              <a:ext uri="{FF2B5EF4-FFF2-40B4-BE49-F238E27FC236}">
                <a16:creationId xmlns:a16="http://schemas.microsoft.com/office/drawing/2014/main" id="{CDA8ACDD-E63B-464E-B63A-E4809AA16287}"/>
              </a:ext>
            </a:extLst>
          </p:cNvPr>
          <p:cNvSpPr/>
          <p:nvPr/>
        </p:nvSpPr>
        <p:spPr>
          <a:xfrm>
            <a:off x="7626512" y="2093245"/>
            <a:ext cx="3669594" cy="1569660"/>
          </a:xfrm>
          <a:prstGeom prst="rect">
            <a:avLst/>
          </a:prstGeom>
        </p:spPr>
        <p:txBody>
          <a:bodyPr wrap="none">
            <a:spAutoFit/>
          </a:bodyPr>
          <a:lstStyle/>
          <a:p>
            <a:pPr algn="ctr"/>
            <a:r>
              <a:rPr lang="en-US" sz="9600" b="1">
                <a:solidFill>
                  <a:srgbClr val="344C7F"/>
                </a:solidFill>
                <a:latin typeface="Abolition" pitchFamily="2" charset="0"/>
              </a:rPr>
              <a:t>My Title: </a:t>
            </a:r>
          </a:p>
        </p:txBody>
      </p:sp>
    </p:spTree>
    <p:extLst>
      <p:ext uri="{BB962C8B-B14F-4D97-AF65-F5344CB8AC3E}">
        <p14:creationId xmlns:p14="http://schemas.microsoft.com/office/powerpoint/2010/main" val="1880797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close up of a white building&#10;&#10;Description automatically generated">
            <a:extLst>
              <a:ext uri="{FF2B5EF4-FFF2-40B4-BE49-F238E27FC236}">
                <a16:creationId xmlns:a16="http://schemas.microsoft.com/office/drawing/2014/main" id="{A72D4CF0-0D99-364B-AE08-9D36CE03D335}"/>
              </a:ext>
            </a:extLst>
          </p:cNvPr>
          <p:cNvPicPr>
            <a:picLocks noChangeAspect="1"/>
          </p:cNvPicPr>
          <p:nvPr/>
        </p:nvPicPr>
        <p:blipFill>
          <a:blip r:embed="rId3">
            <a:alphaModFix amt="70000"/>
          </a:blip>
          <a:stretch>
            <a:fillRect/>
          </a:stretch>
        </p:blipFill>
        <p:spPr>
          <a:xfrm>
            <a:off x="0" y="0"/>
            <a:ext cx="9601200" cy="6858000"/>
          </a:xfrm>
          <a:prstGeom prst="rect">
            <a:avLst/>
          </a:prstGeom>
        </p:spPr>
      </p:pic>
      <p:sp>
        <p:nvSpPr>
          <p:cNvPr id="13" name="Rectangle 12">
            <a:extLst>
              <a:ext uri="{FF2B5EF4-FFF2-40B4-BE49-F238E27FC236}">
                <a16:creationId xmlns:a16="http://schemas.microsoft.com/office/drawing/2014/main" id="{5F3C8716-5A8A-3442-9A62-6147BBF9A254}"/>
              </a:ext>
            </a:extLst>
          </p:cNvPr>
          <p:cNvSpPr/>
          <p:nvPr/>
        </p:nvSpPr>
        <p:spPr>
          <a:xfrm>
            <a:off x="8130208" y="0"/>
            <a:ext cx="4061791" cy="6858000"/>
          </a:xfrm>
          <a:prstGeom prst="rect">
            <a:avLst/>
          </a:prstGeom>
          <a:solidFill>
            <a:srgbClr val="344C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C4A72E3-BA75-834B-9027-E7139B987093}"/>
              </a:ext>
            </a:extLst>
          </p:cNvPr>
          <p:cNvPicPr>
            <a:picLocks noChangeAspect="1"/>
          </p:cNvPicPr>
          <p:nvPr/>
        </p:nvPicPr>
        <p:blipFill>
          <a:blip r:embed="rId4">
            <a:alphaModFix amt="10000"/>
          </a:blip>
          <a:stretch>
            <a:fillRect/>
          </a:stretch>
        </p:blipFill>
        <p:spPr>
          <a:xfrm>
            <a:off x="713890" y="949596"/>
            <a:ext cx="7611609" cy="5229353"/>
          </a:xfrm>
          <a:prstGeom prst="rect">
            <a:avLst/>
          </a:prstGeom>
        </p:spPr>
      </p:pic>
      <p:pic>
        <p:nvPicPr>
          <p:cNvPr id="12" name="Picture 11" descr="A picture containing drawing, clock&#10;&#10;Description automatically generated">
            <a:extLst>
              <a:ext uri="{FF2B5EF4-FFF2-40B4-BE49-F238E27FC236}">
                <a16:creationId xmlns:a16="http://schemas.microsoft.com/office/drawing/2014/main" id="{95D4EE64-1B5A-554E-8696-888C694E568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87625" y="-480614"/>
            <a:ext cx="8404374" cy="8089771"/>
          </a:xfrm>
          <a:prstGeom prst="rect">
            <a:avLst/>
          </a:prstGeom>
        </p:spPr>
      </p:pic>
      <p:sp>
        <p:nvSpPr>
          <p:cNvPr id="3" name="TextBox 2">
            <a:extLst>
              <a:ext uri="{FF2B5EF4-FFF2-40B4-BE49-F238E27FC236}">
                <a16:creationId xmlns:a16="http://schemas.microsoft.com/office/drawing/2014/main" id="{BF5C060F-5D2E-C74A-96FD-D3B0752D4003}"/>
              </a:ext>
            </a:extLst>
          </p:cNvPr>
          <p:cNvSpPr txBox="1"/>
          <p:nvPr/>
        </p:nvSpPr>
        <p:spPr>
          <a:xfrm>
            <a:off x="2868149" y="1606768"/>
            <a:ext cx="11528790" cy="707886"/>
          </a:xfrm>
          <a:prstGeom prst="rect">
            <a:avLst/>
          </a:prstGeom>
          <a:noFill/>
        </p:spPr>
        <p:txBody>
          <a:bodyPr wrap="square" rtlCol="0">
            <a:spAutoFit/>
          </a:bodyPr>
          <a:lstStyle/>
          <a:p>
            <a:pPr algn="ctr" fontAlgn="base"/>
            <a:r>
              <a:rPr lang="en-US" sz="4000" b="1">
                <a:solidFill>
                  <a:schemeClr val="bg1"/>
                </a:solidFill>
                <a:latin typeface="Optima" panose="02000503060000020004" pitchFamily="2" charset="0"/>
                <a:cs typeface="Arial" panose="020B0604020202020204" pitchFamily="34" charset="0"/>
              </a:rPr>
              <a:t>TELL OUR STORY </a:t>
            </a:r>
          </a:p>
        </p:txBody>
      </p:sp>
      <p:sp>
        <p:nvSpPr>
          <p:cNvPr id="5" name="Rectangle 4">
            <a:extLst>
              <a:ext uri="{FF2B5EF4-FFF2-40B4-BE49-F238E27FC236}">
                <a16:creationId xmlns:a16="http://schemas.microsoft.com/office/drawing/2014/main" id="{65774221-077B-784E-9638-7CAFB05D87CD}"/>
              </a:ext>
            </a:extLst>
          </p:cNvPr>
          <p:cNvSpPr/>
          <p:nvPr/>
        </p:nvSpPr>
        <p:spPr>
          <a:xfrm>
            <a:off x="6068690" y="2500035"/>
            <a:ext cx="5160717" cy="2862322"/>
          </a:xfrm>
          <a:prstGeom prst="rect">
            <a:avLst/>
          </a:prstGeom>
        </p:spPr>
        <p:txBody>
          <a:bodyPr wrap="square">
            <a:spAutoFit/>
          </a:bodyPr>
          <a:lstStyle/>
          <a:p>
            <a:pPr marL="285750" lvl="0" indent="-285750" fontAlgn="base">
              <a:buFont typeface="Arial" panose="020B0604020202020204" pitchFamily="34" charset="0"/>
              <a:buChar char="•"/>
            </a:pPr>
            <a:r>
              <a:rPr lang="en-US">
                <a:solidFill>
                  <a:schemeClr val="bg1"/>
                </a:solidFill>
                <a:latin typeface="Optima" panose="02000503060000020004" pitchFamily="2" charset="0"/>
              </a:rPr>
              <a:t>Educating the public and target audiences -- both inside and outside our industry -- on who we are and the value we bring </a:t>
            </a:r>
          </a:p>
          <a:p>
            <a:pPr marL="285750" lvl="0" indent="-285750" fontAlgn="base">
              <a:buFont typeface="Arial" panose="020B0604020202020204" pitchFamily="34" charset="0"/>
              <a:buChar char="•"/>
            </a:pPr>
            <a:endParaRPr lang="en-US">
              <a:solidFill>
                <a:schemeClr val="bg1"/>
              </a:solidFill>
              <a:latin typeface="Optima" panose="02000503060000020004" pitchFamily="2" charset="0"/>
            </a:endParaRPr>
          </a:p>
          <a:p>
            <a:pPr marL="285750" lvl="0" indent="-285750" fontAlgn="base">
              <a:buFont typeface="Arial" panose="020B0604020202020204" pitchFamily="34" charset="0"/>
              <a:buChar char="•"/>
            </a:pPr>
            <a:r>
              <a:rPr lang="en-US">
                <a:solidFill>
                  <a:schemeClr val="bg1"/>
                </a:solidFill>
                <a:latin typeface="Optima" panose="02000503060000020004" pitchFamily="2" charset="0"/>
              </a:rPr>
              <a:t>Providing PR materials to help describe who we are as an industry </a:t>
            </a:r>
          </a:p>
          <a:p>
            <a:pPr marL="285750" lvl="0" indent="-285750" fontAlgn="base">
              <a:buFont typeface="Arial" panose="020B0604020202020204" pitchFamily="34" charset="0"/>
              <a:buChar char="•"/>
            </a:pPr>
            <a:endParaRPr lang="en-US">
              <a:solidFill>
                <a:schemeClr val="bg1"/>
              </a:solidFill>
              <a:latin typeface="Optima" panose="02000503060000020004" pitchFamily="2" charset="0"/>
            </a:endParaRPr>
          </a:p>
          <a:p>
            <a:pPr marL="285750" lvl="0" indent="-285750" fontAlgn="base">
              <a:buFont typeface="Arial" panose="020B0604020202020204" pitchFamily="34" charset="0"/>
              <a:buChar char="•"/>
            </a:pPr>
            <a:r>
              <a:rPr lang="en-US">
                <a:solidFill>
                  <a:schemeClr val="bg1"/>
                </a:solidFill>
                <a:latin typeface="Optima" panose="02000503060000020004" pitchFamily="2" charset="0"/>
              </a:rPr>
              <a:t>Utilizing resources to better connect our entire membership to power grassroots support for our advocacy efforts</a:t>
            </a:r>
          </a:p>
        </p:txBody>
      </p:sp>
      <p:sp>
        <p:nvSpPr>
          <p:cNvPr id="9" name="TextBox 8">
            <a:extLst>
              <a:ext uri="{FF2B5EF4-FFF2-40B4-BE49-F238E27FC236}">
                <a16:creationId xmlns:a16="http://schemas.microsoft.com/office/drawing/2014/main" id="{448AEB96-C6D4-FA4B-8E94-2C9F1E422F15}"/>
              </a:ext>
            </a:extLst>
          </p:cNvPr>
          <p:cNvSpPr txBox="1"/>
          <p:nvPr/>
        </p:nvSpPr>
        <p:spPr>
          <a:xfrm>
            <a:off x="921960" y="3429000"/>
            <a:ext cx="3542957" cy="1200329"/>
          </a:xfrm>
          <a:prstGeom prst="rect">
            <a:avLst/>
          </a:prstGeom>
          <a:noFill/>
        </p:spPr>
        <p:txBody>
          <a:bodyPr wrap="none" rtlCol="0">
            <a:spAutoFit/>
          </a:bodyPr>
          <a:lstStyle/>
          <a:p>
            <a:pPr algn="ctr"/>
            <a:r>
              <a:rPr lang="en-US" sz="7200" b="1">
                <a:solidFill>
                  <a:srgbClr val="D2334E"/>
                </a:solidFill>
                <a:latin typeface="Abolition" pitchFamily="2" charset="0"/>
              </a:rPr>
              <a:t>STORYTELLER</a:t>
            </a:r>
          </a:p>
        </p:txBody>
      </p:sp>
      <p:sp>
        <p:nvSpPr>
          <p:cNvPr id="11" name="Rectangle 10">
            <a:extLst>
              <a:ext uri="{FF2B5EF4-FFF2-40B4-BE49-F238E27FC236}">
                <a16:creationId xmlns:a16="http://schemas.microsoft.com/office/drawing/2014/main" id="{080A87EE-C578-324C-88D3-A960F9557814}"/>
              </a:ext>
            </a:extLst>
          </p:cNvPr>
          <p:cNvSpPr/>
          <p:nvPr/>
        </p:nvSpPr>
        <p:spPr>
          <a:xfrm>
            <a:off x="979044" y="2183251"/>
            <a:ext cx="3669594" cy="1569660"/>
          </a:xfrm>
          <a:prstGeom prst="rect">
            <a:avLst/>
          </a:prstGeom>
        </p:spPr>
        <p:txBody>
          <a:bodyPr wrap="none">
            <a:spAutoFit/>
          </a:bodyPr>
          <a:lstStyle/>
          <a:p>
            <a:pPr algn="ctr"/>
            <a:r>
              <a:rPr lang="en-US" sz="9600" b="1">
                <a:solidFill>
                  <a:srgbClr val="344C7F"/>
                </a:solidFill>
                <a:latin typeface="Abolition" pitchFamily="2" charset="0"/>
              </a:rPr>
              <a:t>My Title: </a:t>
            </a:r>
          </a:p>
        </p:txBody>
      </p:sp>
    </p:spTree>
    <p:extLst>
      <p:ext uri="{BB962C8B-B14F-4D97-AF65-F5344CB8AC3E}">
        <p14:creationId xmlns:p14="http://schemas.microsoft.com/office/powerpoint/2010/main" val="3278670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C2DBFD0-C581-A641-93BB-A8CE2535786B}"/>
              </a:ext>
            </a:extLst>
          </p:cNvPr>
          <p:cNvGrpSpPr/>
          <p:nvPr/>
        </p:nvGrpSpPr>
        <p:grpSpPr>
          <a:xfrm>
            <a:off x="0" y="0"/>
            <a:ext cx="12192000" cy="1322000"/>
            <a:chOff x="0" y="-3563"/>
            <a:chExt cx="12192000" cy="1322000"/>
          </a:xfrm>
        </p:grpSpPr>
        <p:sp>
          <p:nvSpPr>
            <p:cNvPr id="8" name="Rectangle 7">
              <a:extLst>
                <a:ext uri="{FF2B5EF4-FFF2-40B4-BE49-F238E27FC236}">
                  <a16:creationId xmlns:a16="http://schemas.microsoft.com/office/drawing/2014/main" id="{5AB50D97-28EB-D84C-8091-36289A778477}"/>
                </a:ext>
              </a:extLst>
            </p:cNvPr>
            <p:cNvSpPr/>
            <p:nvPr/>
          </p:nvSpPr>
          <p:spPr>
            <a:xfrm>
              <a:off x="0" y="-3563"/>
              <a:ext cx="12192000" cy="1322000"/>
            </a:xfrm>
            <a:prstGeom prst="rect">
              <a:avLst/>
            </a:prstGeom>
            <a:solidFill>
              <a:srgbClr val="344C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21CDCF0-5748-1845-AAAF-99E466976309}"/>
                </a:ext>
              </a:extLst>
            </p:cNvPr>
            <p:cNvSpPr/>
            <p:nvPr/>
          </p:nvSpPr>
          <p:spPr>
            <a:xfrm>
              <a:off x="0" y="1204137"/>
              <a:ext cx="12192000" cy="114300"/>
            </a:xfrm>
            <a:prstGeom prst="rect">
              <a:avLst/>
            </a:prstGeom>
            <a:solidFill>
              <a:srgbClr val="D23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5AC20BC9-3CE4-844F-A0C5-BD2551AE88E9}"/>
              </a:ext>
            </a:extLst>
          </p:cNvPr>
          <p:cNvSpPr txBox="1"/>
          <p:nvPr/>
        </p:nvSpPr>
        <p:spPr>
          <a:xfrm>
            <a:off x="1930436" y="0"/>
            <a:ext cx="8081682" cy="1200329"/>
          </a:xfrm>
          <a:prstGeom prst="rect">
            <a:avLst/>
          </a:prstGeom>
          <a:noFill/>
        </p:spPr>
        <p:txBody>
          <a:bodyPr wrap="square" rtlCol="0">
            <a:spAutoFit/>
          </a:bodyPr>
          <a:lstStyle/>
          <a:p>
            <a:pPr algn="ctr"/>
            <a:r>
              <a:rPr lang="en-US" sz="7200">
                <a:solidFill>
                  <a:schemeClr val="bg1"/>
                </a:solidFill>
                <a:latin typeface="Abolition" pitchFamily="2" charset="0"/>
                <a:cs typeface="Arial" panose="020B0604020202020204" pitchFamily="34" charset="0"/>
              </a:rPr>
              <a:t>What’s Your Title?</a:t>
            </a:r>
          </a:p>
        </p:txBody>
      </p:sp>
      <p:grpSp>
        <p:nvGrpSpPr>
          <p:cNvPr id="11" name="Group 10">
            <a:extLst>
              <a:ext uri="{FF2B5EF4-FFF2-40B4-BE49-F238E27FC236}">
                <a16:creationId xmlns:a16="http://schemas.microsoft.com/office/drawing/2014/main" id="{FAF2E3AB-B9C9-4316-895C-712DA70A2B45}"/>
              </a:ext>
            </a:extLst>
          </p:cNvPr>
          <p:cNvGrpSpPr/>
          <p:nvPr/>
        </p:nvGrpSpPr>
        <p:grpSpPr>
          <a:xfrm>
            <a:off x="379164" y="1696310"/>
            <a:ext cx="7516671" cy="4707388"/>
            <a:chOff x="898118" y="2028754"/>
            <a:chExt cx="6642264" cy="4159782"/>
          </a:xfrm>
        </p:grpSpPr>
        <p:pic>
          <p:nvPicPr>
            <p:cNvPr id="14" name="Picture 13" descr="A close up of text on a black background&#10;&#10;Description automatically generated">
              <a:extLst>
                <a:ext uri="{FF2B5EF4-FFF2-40B4-BE49-F238E27FC236}">
                  <a16:creationId xmlns:a16="http://schemas.microsoft.com/office/drawing/2014/main" id="{D3053DBF-520D-471A-A5ED-D0CBDC54F4F6}"/>
                </a:ext>
              </a:extLst>
            </p:cNvPr>
            <p:cNvPicPr>
              <a:picLocks noChangeAspect="1"/>
            </p:cNvPicPr>
            <p:nvPr/>
          </p:nvPicPr>
          <p:blipFill>
            <a:blip r:embed="rId3"/>
            <a:stretch>
              <a:fillRect/>
            </a:stretch>
          </p:blipFill>
          <p:spPr>
            <a:xfrm>
              <a:off x="898118" y="2028754"/>
              <a:ext cx="3184724" cy="4159782"/>
            </a:xfrm>
            <a:prstGeom prst="rect">
              <a:avLst/>
            </a:prstGeom>
            <a:effectLst>
              <a:outerShdw blurRad="292100" dist="139700" dir="5400000" algn="ctr" rotWithShape="0">
                <a:srgbClr val="000000">
                  <a:alpha val="43137"/>
                </a:srgbClr>
              </a:outerShdw>
            </a:effectLst>
          </p:spPr>
        </p:pic>
        <p:pic>
          <p:nvPicPr>
            <p:cNvPr id="15" name="Picture 14" descr="A screenshot of a cell phone&#10;&#10;Description automatically generated">
              <a:extLst>
                <a:ext uri="{FF2B5EF4-FFF2-40B4-BE49-F238E27FC236}">
                  <a16:creationId xmlns:a16="http://schemas.microsoft.com/office/drawing/2014/main" id="{C7A6E372-8AB8-4476-AE28-EDEEF3D428AC}"/>
                </a:ext>
              </a:extLst>
            </p:cNvPr>
            <p:cNvPicPr>
              <a:picLocks noChangeAspect="1"/>
            </p:cNvPicPr>
            <p:nvPr/>
          </p:nvPicPr>
          <p:blipFill>
            <a:blip r:embed="rId4"/>
            <a:stretch>
              <a:fillRect/>
            </a:stretch>
          </p:blipFill>
          <p:spPr>
            <a:xfrm>
              <a:off x="4369992" y="2028754"/>
              <a:ext cx="3170390" cy="4159782"/>
            </a:xfrm>
            <a:prstGeom prst="rect">
              <a:avLst/>
            </a:prstGeom>
            <a:effectLst>
              <a:outerShdw blurRad="292100" dist="139700" dir="5400000" algn="ctr" rotWithShape="0">
                <a:srgbClr val="000000">
                  <a:alpha val="43137"/>
                </a:srgbClr>
              </a:outerShdw>
            </a:effectLst>
          </p:spPr>
        </p:pic>
      </p:grpSp>
      <p:pic>
        <p:nvPicPr>
          <p:cNvPr id="16" name="Picture 15" descr="A picture containing holding, person&#10;&#10;Description automatically generated">
            <a:extLst>
              <a:ext uri="{FF2B5EF4-FFF2-40B4-BE49-F238E27FC236}">
                <a16:creationId xmlns:a16="http://schemas.microsoft.com/office/drawing/2014/main" id="{91F8EBB8-579B-4844-B771-5739D61342EF}"/>
              </a:ext>
            </a:extLst>
          </p:cNvPr>
          <p:cNvPicPr>
            <a:picLocks noChangeAspect="1"/>
          </p:cNvPicPr>
          <p:nvPr/>
        </p:nvPicPr>
        <p:blipFill>
          <a:blip r:embed="rId5"/>
          <a:stretch>
            <a:fillRect/>
          </a:stretch>
        </p:blipFill>
        <p:spPr>
          <a:xfrm>
            <a:off x="8178104" y="1696310"/>
            <a:ext cx="3634732" cy="4707388"/>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4903964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close up of a white building&#10;&#10;Description automatically generated">
            <a:extLst>
              <a:ext uri="{FF2B5EF4-FFF2-40B4-BE49-F238E27FC236}">
                <a16:creationId xmlns:a16="http://schemas.microsoft.com/office/drawing/2014/main" id="{F0DEF1BF-4886-6F4C-98D1-726B6A2D5EB2}"/>
              </a:ext>
            </a:extLst>
          </p:cNvPr>
          <p:cNvPicPr>
            <a:picLocks noChangeAspect="1"/>
          </p:cNvPicPr>
          <p:nvPr/>
        </p:nvPicPr>
        <p:blipFill>
          <a:blip r:embed="rId3">
            <a:alphaModFix amt="70000"/>
          </a:blip>
          <a:stretch>
            <a:fillRect/>
          </a:stretch>
        </p:blipFill>
        <p:spPr>
          <a:xfrm>
            <a:off x="2590800" y="0"/>
            <a:ext cx="9601200" cy="6858000"/>
          </a:xfrm>
          <a:prstGeom prst="rect">
            <a:avLst/>
          </a:prstGeom>
        </p:spPr>
      </p:pic>
      <p:sp>
        <p:nvSpPr>
          <p:cNvPr id="12" name="Rectangle 11">
            <a:extLst>
              <a:ext uri="{FF2B5EF4-FFF2-40B4-BE49-F238E27FC236}">
                <a16:creationId xmlns:a16="http://schemas.microsoft.com/office/drawing/2014/main" id="{6F3F694B-36E8-0944-A876-C7284A5A01C0}"/>
              </a:ext>
            </a:extLst>
          </p:cNvPr>
          <p:cNvSpPr/>
          <p:nvPr/>
        </p:nvSpPr>
        <p:spPr>
          <a:xfrm>
            <a:off x="1" y="0"/>
            <a:ext cx="4003039" cy="6858000"/>
          </a:xfrm>
          <a:prstGeom prst="rect">
            <a:avLst/>
          </a:prstGeom>
          <a:solidFill>
            <a:srgbClr val="344C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F08FED2-9E12-DD4A-A0AF-0E78DFC6FBE0}"/>
              </a:ext>
            </a:extLst>
          </p:cNvPr>
          <p:cNvPicPr>
            <a:picLocks noChangeAspect="1"/>
          </p:cNvPicPr>
          <p:nvPr/>
        </p:nvPicPr>
        <p:blipFill>
          <a:blip r:embed="rId4">
            <a:alphaModFix amt="15000"/>
          </a:blip>
          <a:stretch>
            <a:fillRect/>
          </a:stretch>
        </p:blipFill>
        <p:spPr>
          <a:xfrm>
            <a:off x="5061474" y="281186"/>
            <a:ext cx="5915358" cy="6295628"/>
          </a:xfrm>
          <a:prstGeom prst="rect">
            <a:avLst/>
          </a:prstGeom>
        </p:spPr>
      </p:pic>
      <p:pic>
        <p:nvPicPr>
          <p:cNvPr id="13" name="Picture 12" descr="A picture containing drawing, clock&#10;&#10;Description automatically generated">
            <a:extLst>
              <a:ext uri="{FF2B5EF4-FFF2-40B4-BE49-F238E27FC236}">
                <a16:creationId xmlns:a16="http://schemas.microsoft.com/office/drawing/2014/main" id="{883AB8B6-6C2D-3240-8DB1-3BCDA81BFD8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0393" y="-510730"/>
            <a:ext cx="8404374" cy="8089771"/>
          </a:xfrm>
          <a:prstGeom prst="rect">
            <a:avLst/>
          </a:prstGeom>
        </p:spPr>
      </p:pic>
      <p:sp>
        <p:nvSpPr>
          <p:cNvPr id="3" name="TextBox 2">
            <a:extLst>
              <a:ext uri="{FF2B5EF4-FFF2-40B4-BE49-F238E27FC236}">
                <a16:creationId xmlns:a16="http://schemas.microsoft.com/office/drawing/2014/main" id="{BF5C060F-5D2E-C74A-96FD-D3B0752D4003}"/>
              </a:ext>
            </a:extLst>
          </p:cNvPr>
          <p:cNvSpPr txBox="1"/>
          <p:nvPr/>
        </p:nvSpPr>
        <p:spPr>
          <a:xfrm>
            <a:off x="1143182" y="1536813"/>
            <a:ext cx="5587436" cy="1200329"/>
          </a:xfrm>
          <a:prstGeom prst="rect">
            <a:avLst/>
          </a:prstGeom>
          <a:noFill/>
        </p:spPr>
        <p:txBody>
          <a:bodyPr wrap="square" rtlCol="0" anchor="t">
            <a:spAutoFit/>
          </a:bodyPr>
          <a:lstStyle/>
          <a:p>
            <a:pPr algn="ctr" fontAlgn="base"/>
            <a:r>
              <a:rPr lang="en-US" sz="2400" b="1">
                <a:solidFill>
                  <a:schemeClr val="bg1"/>
                </a:solidFill>
                <a:latin typeface="Optima"/>
                <a:cs typeface="Arial"/>
              </a:rPr>
              <a:t>ENGAGE WITH </a:t>
            </a:r>
            <a:endParaRPr lang="en-US" sz="2400" b="1">
              <a:solidFill>
                <a:schemeClr val="bg1"/>
              </a:solidFill>
              <a:latin typeface="Optima" panose="02000503060000020004" pitchFamily="2" charset="0"/>
              <a:cs typeface="Arial" panose="020B0604020202020204" pitchFamily="34" charset="0"/>
            </a:endParaRPr>
          </a:p>
          <a:p>
            <a:pPr algn="ctr" fontAlgn="base"/>
            <a:r>
              <a:rPr lang="en-US" sz="2400" b="1">
                <a:solidFill>
                  <a:schemeClr val="bg1"/>
                </a:solidFill>
                <a:latin typeface="Optima"/>
                <a:cs typeface="Arial"/>
              </a:rPr>
              <a:t>RELEVANT AGENCIES FOCUSED ON FEDERAL HOUSING FINANCE POLICY</a:t>
            </a:r>
          </a:p>
        </p:txBody>
      </p:sp>
      <p:sp>
        <p:nvSpPr>
          <p:cNvPr id="5" name="Rectangle 4">
            <a:extLst>
              <a:ext uri="{FF2B5EF4-FFF2-40B4-BE49-F238E27FC236}">
                <a16:creationId xmlns:a16="http://schemas.microsoft.com/office/drawing/2014/main" id="{65774221-077B-784E-9638-7CAFB05D87CD}"/>
              </a:ext>
            </a:extLst>
          </p:cNvPr>
          <p:cNvSpPr/>
          <p:nvPr/>
        </p:nvSpPr>
        <p:spPr>
          <a:xfrm>
            <a:off x="1362263" y="2878075"/>
            <a:ext cx="5049081" cy="2554545"/>
          </a:xfrm>
          <a:prstGeom prst="rect">
            <a:avLst/>
          </a:prstGeom>
        </p:spPr>
        <p:txBody>
          <a:bodyPr wrap="square">
            <a:spAutoFit/>
          </a:bodyPr>
          <a:lstStyle/>
          <a:p>
            <a:pPr marL="285750" indent="-285750" fontAlgn="base">
              <a:buFont typeface="Arial" panose="020B0604020202020204" pitchFamily="34" charset="0"/>
              <a:buChar char="•"/>
            </a:pPr>
            <a:r>
              <a:rPr lang="en-US" sz="1600">
                <a:solidFill>
                  <a:schemeClr val="bg1"/>
                </a:solidFill>
                <a:latin typeface="Optima" panose="02000503060000020004" pitchFamily="2" charset="0"/>
                <a:cs typeface="Arial" panose="020B0604020202020204" pitchFamily="34" charset="0"/>
              </a:rPr>
              <a:t>Engaging with relevant agencies focused on federal housing finance policy, including Government Sponsored Enterprises (GSEs) </a:t>
            </a:r>
          </a:p>
          <a:p>
            <a:pPr marL="285750" indent="-285750" fontAlgn="base">
              <a:buFont typeface="Arial" panose="020B0604020202020204" pitchFamily="34" charset="0"/>
              <a:buChar char="•"/>
            </a:pPr>
            <a:endParaRPr lang="en-US" sz="1600">
              <a:solidFill>
                <a:schemeClr val="bg1"/>
              </a:solidFill>
              <a:latin typeface="Optima" panose="02000503060000020004" pitchFamily="2" charset="0"/>
              <a:cs typeface="Arial" panose="020B0604020202020204" pitchFamily="34" charset="0"/>
            </a:endParaRPr>
          </a:p>
          <a:p>
            <a:pPr marL="285750" indent="-285750" fontAlgn="base">
              <a:buFont typeface="Arial" panose="020B0604020202020204" pitchFamily="34" charset="0"/>
              <a:buChar char="•"/>
            </a:pPr>
            <a:r>
              <a:rPr lang="en-US" sz="1600">
                <a:solidFill>
                  <a:schemeClr val="bg1"/>
                </a:solidFill>
                <a:latin typeface="Optima" panose="02000503060000020004" pitchFamily="2" charset="0"/>
                <a:cs typeface="Arial" panose="020B0604020202020204" pitchFamily="34" charset="0"/>
              </a:rPr>
              <a:t>Working with private market investors and their regulators who utilize title insurance to responsibly manage risk and provide value to customers </a:t>
            </a:r>
          </a:p>
          <a:p>
            <a:pPr marL="285750" indent="-285750" fontAlgn="base">
              <a:buFont typeface="Arial" panose="020B0604020202020204" pitchFamily="34" charset="0"/>
              <a:buChar char="•"/>
            </a:pPr>
            <a:endParaRPr lang="en-US" sz="1600">
              <a:solidFill>
                <a:schemeClr val="bg1"/>
              </a:solidFill>
              <a:latin typeface="Optima" panose="02000503060000020004" pitchFamily="2" charset="0"/>
              <a:cs typeface="Arial" panose="020B0604020202020204" pitchFamily="34" charset="0"/>
            </a:endParaRPr>
          </a:p>
          <a:p>
            <a:pPr marL="285750" indent="-285750" fontAlgn="base">
              <a:buFont typeface="Arial" panose="020B0604020202020204" pitchFamily="34" charset="0"/>
              <a:buChar char="•"/>
            </a:pPr>
            <a:r>
              <a:rPr lang="en-US" sz="1600">
                <a:solidFill>
                  <a:schemeClr val="bg1"/>
                </a:solidFill>
                <a:latin typeface="Optima" panose="02000503060000020004" pitchFamily="2" charset="0"/>
                <a:cs typeface="Arial" panose="020B0604020202020204" pitchFamily="34" charset="0"/>
              </a:rPr>
              <a:t>Collaborating to improve the flow of data sharing within the real estate transfer process  </a:t>
            </a:r>
          </a:p>
        </p:txBody>
      </p:sp>
      <p:sp>
        <p:nvSpPr>
          <p:cNvPr id="9" name="TextBox 8">
            <a:extLst>
              <a:ext uri="{FF2B5EF4-FFF2-40B4-BE49-F238E27FC236}">
                <a16:creationId xmlns:a16="http://schemas.microsoft.com/office/drawing/2014/main" id="{644BAD75-5F51-2549-8B8B-C51D500CF87E}"/>
              </a:ext>
            </a:extLst>
          </p:cNvPr>
          <p:cNvSpPr txBox="1"/>
          <p:nvPr/>
        </p:nvSpPr>
        <p:spPr>
          <a:xfrm>
            <a:off x="7650555" y="3328860"/>
            <a:ext cx="3304111" cy="1446550"/>
          </a:xfrm>
          <a:prstGeom prst="rect">
            <a:avLst/>
          </a:prstGeom>
          <a:noFill/>
        </p:spPr>
        <p:txBody>
          <a:bodyPr wrap="none" rtlCol="0">
            <a:spAutoFit/>
          </a:bodyPr>
          <a:lstStyle/>
          <a:p>
            <a:pPr algn="ctr"/>
            <a:r>
              <a:rPr lang="en-US" sz="8800" b="1">
                <a:solidFill>
                  <a:srgbClr val="D2334E"/>
                </a:solidFill>
                <a:latin typeface="Abolition" pitchFamily="2" charset="0"/>
              </a:rPr>
              <a:t>advocate</a:t>
            </a:r>
          </a:p>
        </p:txBody>
      </p:sp>
      <p:sp>
        <p:nvSpPr>
          <p:cNvPr id="11" name="Rectangle 10">
            <a:extLst>
              <a:ext uri="{FF2B5EF4-FFF2-40B4-BE49-F238E27FC236}">
                <a16:creationId xmlns:a16="http://schemas.microsoft.com/office/drawing/2014/main" id="{8B90FA03-4ECB-9340-AE89-D3473940C3BD}"/>
              </a:ext>
            </a:extLst>
          </p:cNvPr>
          <p:cNvSpPr/>
          <p:nvPr/>
        </p:nvSpPr>
        <p:spPr>
          <a:xfrm>
            <a:off x="7626512" y="2093245"/>
            <a:ext cx="3669594" cy="1569660"/>
          </a:xfrm>
          <a:prstGeom prst="rect">
            <a:avLst/>
          </a:prstGeom>
        </p:spPr>
        <p:txBody>
          <a:bodyPr wrap="none">
            <a:spAutoFit/>
          </a:bodyPr>
          <a:lstStyle/>
          <a:p>
            <a:pPr algn="ctr"/>
            <a:r>
              <a:rPr lang="en-US" sz="9600" b="1">
                <a:solidFill>
                  <a:srgbClr val="344C7F"/>
                </a:solidFill>
                <a:latin typeface="Abolition" pitchFamily="2" charset="0"/>
              </a:rPr>
              <a:t>My Title: </a:t>
            </a:r>
          </a:p>
        </p:txBody>
      </p:sp>
    </p:spTree>
    <p:extLst>
      <p:ext uri="{BB962C8B-B14F-4D97-AF65-F5344CB8AC3E}">
        <p14:creationId xmlns:p14="http://schemas.microsoft.com/office/powerpoint/2010/main" val="31143332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lose up of a white building&#10;&#10;Description automatically generated">
            <a:extLst>
              <a:ext uri="{FF2B5EF4-FFF2-40B4-BE49-F238E27FC236}">
                <a16:creationId xmlns:a16="http://schemas.microsoft.com/office/drawing/2014/main" id="{4101B38D-E7AF-D14E-9A83-EEB354FC4AB7}"/>
              </a:ext>
            </a:extLst>
          </p:cNvPr>
          <p:cNvPicPr>
            <a:picLocks noChangeAspect="1"/>
          </p:cNvPicPr>
          <p:nvPr/>
        </p:nvPicPr>
        <p:blipFill>
          <a:blip r:embed="rId3">
            <a:alphaModFix amt="70000"/>
          </a:blip>
          <a:stretch>
            <a:fillRect/>
          </a:stretch>
        </p:blipFill>
        <p:spPr>
          <a:xfrm>
            <a:off x="0" y="0"/>
            <a:ext cx="9601200" cy="6858000"/>
          </a:xfrm>
          <a:prstGeom prst="rect">
            <a:avLst/>
          </a:prstGeom>
        </p:spPr>
      </p:pic>
      <p:sp>
        <p:nvSpPr>
          <p:cNvPr id="9" name="Rectangle 8">
            <a:extLst>
              <a:ext uri="{FF2B5EF4-FFF2-40B4-BE49-F238E27FC236}">
                <a16:creationId xmlns:a16="http://schemas.microsoft.com/office/drawing/2014/main" id="{BEC8881E-26E1-084F-AB7A-BE54E3C71EB7}"/>
              </a:ext>
            </a:extLst>
          </p:cNvPr>
          <p:cNvSpPr/>
          <p:nvPr/>
        </p:nvSpPr>
        <p:spPr>
          <a:xfrm>
            <a:off x="8130208" y="0"/>
            <a:ext cx="4061791" cy="6858000"/>
          </a:xfrm>
          <a:prstGeom prst="rect">
            <a:avLst/>
          </a:prstGeom>
          <a:solidFill>
            <a:srgbClr val="344C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drawing, clock&#10;&#10;Description automatically generated">
            <a:extLst>
              <a:ext uri="{FF2B5EF4-FFF2-40B4-BE49-F238E27FC236}">
                <a16:creationId xmlns:a16="http://schemas.microsoft.com/office/drawing/2014/main" id="{EED79532-7083-7E4D-8BF5-24B61388F65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87625" y="-480614"/>
            <a:ext cx="8404374" cy="8089771"/>
          </a:xfrm>
          <a:prstGeom prst="rect">
            <a:avLst/>
          </a:prstGeom>
        </p:spPr>
      </p:pic>
      <p:pic>
        <p:nvPicPr>
          <p:cNvPr id="7" name="Picture 6">
            <a:extLst>
              <a:ext uri="{FF2B5EF4-FFF2-40B4-BE49-F238E27FC236}">
                <a16:creationId xmlns:a16="http://schemas.microsoft.com/office/drawing/2014/main" id="{369B07E4-3654-4548-929B-E23FEAFF09F5}"/>
              </a:ext>
            </a:extLst>
          </p:cNvPr>
          <p:cNvPicPr>
            <a:picLocks noChangeAspect="1"/>
          </p:cNvPicPr>
          <p:nvPr/>
        </p:nvPicPr>
        <p:blipFill>
          <a:blip r:embed="rId5">
            <a:alphaModFix amt="11000"/>
          </a:blip>
          <a:stretch>
            <a:fillRect/>
          </a:stretch>
        </p:blipFill>
        <p:spPr>
          <a:xfrm>
            <a:off x="898743" y="434805"/>
            <a:ext cx="4824233" cy="6423195"/>
          </a:xfrm>
          <a:prstGeom prst="rect">
            <a:avLst/>
          </a:prstGeom>
        </p:spPr>
      </p:pic>
      <p:sp>
        <p:nvSpPr>
          <p:cNvPr id="3" name="TextBox 2">
            <a:extLst>
              <a:ext uri="{FF2B5EF4-FFF2-40B4-BE49-F238E27FC236}">
                <a16:creationId xmlns:a16="http://schemas.microsoft.com/office/drawing/2014/main" id="{BF5C060F-5D2E-C74A-96FD-D3B0752D4003}"/>
              </a:ext>
            </a:extLst>
          </p:cNvPr>
          <p:cNvSpPr txBox="1"/>
          <p:nvPr/>
        </p:nvSpPr>
        <p:spPr>
          <a:xfrm>
            <a:off x="2679450" y="1751720"/>
            <a:ext cx="11528790" cy="584775"/>
          </a:xfrm>
          <a:prstGeom prst="rect">
            <a:avLst/>
          </a:prstGeom>
          <a:noFill/>
        </p:spPr>
        <p:txBody>
          <a:bodyPr wrap="square" rtlCol="0">
            <a:spAutoFit/>
          </a:bodyPr>
          <a:lstStyle/>
          <a:p>
            <a:pPr algn="ctr" fontAlgn="base"/>
            <a:r>
              <a:rPr lang="en-US" sz="3200" b="1">
                <a:solidFill>
                  <a:schemeClr val="bg1"/>
                </a:solidFill>
                <a:latin typeface="Optima" panose="02000503060000020004" pitchFamily="2" charset="0"/>
                <a:cs typeface="Arial" panose="020B0604020202020204" pitchFamily="34" charset="0"/>
              </a:rPr>
              <a:t>Develop &amp; Retain Talent</a:t>
            </a:r>
          </a:p>
        </p:txBody>
      </p:sp>
      <p:sp>
        <p:nvSpPr>
          <p:cNvPr id="5" name="Rectangle 4">
            <a:extLst>
              <a:ext uri="{FF2B5EF4-FFF2-40B4-BE49-F238E27FC236}">
                <a16:creationId xmlns:a16="http://schemas.microsoft.com/office/drawing/2014/main" id="{65774221-077B-784E-9638-7CAFB05D87CD}"/>
              </a:ext>
            </a:extLst>
          </p:cNvPr>
          <p:cNvSpPr/>
          <p:nvPr/>
        </p:nvSpPr>
        <p:spPr>
          <a:xfrm>
            <a:off x="6061102" y="2500035"/>
            <a:ext cx="5160717" cy="2585323"/>
          </a:xfrm>
          <a:prstGeom prst="rect">
            <a:avLst/>
          </a:prstGeom>
        </p:spPr>
        <p:txBody>
          <a:bodyPr wrap="square">
            <a:spAutoFit/>
          </a:bodyPr>
          <a:lstStyle/>
          <a:p>
            <a:pPr marL="285750" indent="-285750" fontAlgn="base">
              <a:buFont typeface="Arial" panose="020B0604020202020204" pitchFamily="34" charset="0"/>
              <a:buChar char="•"/>
            </a:pPr>
            <a:r>
              <a:rPr lang="en-US">
                <a:solidFill>
                  <a:schemeClr val="bg1"/>
                </a:solidFill>
                <a:latin typeface="Optima" panose="02000503060000020004" pitchFamily="2" charset="0"/>
              </a:rPr>
              <a:t>Promoting the title and real estate settlement profession to job seekers </a:t>
            </a:r>
          </a:p>
          <a:p>
            <a:pPr marL="285750" indent="-285750" fontAlgn="base">
              <a:buFont typeface="Arial" panose="020B0604020202020204" pitchFamily="34" charset="0"/>
              <a:buChar char="•"/>
            </a:pPr>
            <a:endParaRPr lang="en-US">
              <a:solidFill>
                <a:schemeClr val="bg1"/>
              </a:solidFill>
              <a:latin typeface="Optima" panose="02000503060000020004" pitchFamily="2" charset="0"/>
            </a:endParaRPr>
          </a:p>
          <a:p>
            <a:pPr marL="285750" indent="-285750" fontAlgn="base">
              <a:buFont typeface="Arial" panose="020B0604020202020204" pitchFamily="34" charset="0"/>
              <a:buChar char="•"/>
            </a:pPr>
            <a:r>
              <a:rPr lang="en-US">
                <a:solidFill>
                  <a:schemeClr val="bg1"/>
                </a:solidFill>
                <a:latin typeface="Optima" panose="02000503060000020004" pitchFamily="2" charset="0"/>
              </a:rPr>
              <a:t>Educating the public on the benefits of working in the title insurance industry, attract talent, and engage future leaders </a:t>
            </a:r>
          </a:p>
          <a:p>
            <a:pPr marL="285750" indent="-285750" fontAlgn="base">
              <a:buFont typeface="Arial" panose="020B0604020202020204" pitchFamily="34" charset="0"/>
              <a:buChar char="•"/>
            </a:pPr>
            <a:endParaRPr lang="en-US">
              <a:solidFill>
                <a:schemeClr val="bg1"/>
              </a:solidFill>
              <a:latin typeface="Optima" panose="02000503060000020004" pitchFamily="2" charset="0"/>
            </a:endParaRPr>
          </a:p>
          <a:p>
            <a:pPr marL="285750" indent="-285750" fontAlgn="base">
              <a:buFont typeface="Arial" panose="020B0604020202020204" pitchFamily="34" charset="0"/>
              <a:buChar char="•"/>
            </a:pPr>
            <a:r>
              <a:rPr lang="en-US">
                <a:solidFill>
                  <a:schemeClr val="bg1"/>
                </a:solidFill>
                <a:latin typeface="Optima" panose="02000503060000020004" pitchFamily="2" charset="0"/>
              </a:rPr>
              <a:t>Offering resources for developing workforce skills, knowledge, and expertise </a:t>
            </a:r>
          </a:p>
        </p:txBody>
      </p:sp>
      <p:sp>
        <p:nvSpPr>
          <p:cNvPr id="11" name="TextBox 10">
            <a:extLst>
              <a:ext uri="{FF2B5EF4-FFF2-40B4-BE49-F238E27FC236}">
                <a16:creationId xmlns:a16="http://schemas.microsoft.com/office/drawing/2014/main" id="{A43C7D8C-8940-7D4D-BDC4-DF60C31B9FC4}"/>
              </a:ext>
            </a:extLst>
          </p:cNvPr>
          <p:cNvSpPr txBox="1"/>
          <p:nvPr/>
        </p:nvSpPr>
        <p:spPr>
          <a:xfrm>
            <a:off x="961318" y="3093173"/>
            <a:ext cx="3342582" cy="2215991"/>
          </a:xfrm>
          <a:prstGeom prst="rect">
            <a:avLst/>
          </a:prstGeom>
          <a:noFill/>
        </p:spPr>
        <p:txBody>
          <a:bodyPr wrap="none" rtlCol="0">
            <a:spAutoFit/>
          </a:bodyPr>
          <a:lstStyle/>
          <a:p>
            <a:pPr algn="ctr"/>
            <a:r>
              <a:rPr lang="en-US" sz="13800" b="1">
                <a:solidFill>
                  <a:srgbClr val="D2334E"/>
                </a:solidFill>
                <a:latin typeface="Abolition" pitchFamily="2" charset="0"/>
              </a:rPr>
              <a:t>COACH</a:t>
            </a:r>
          </a:p>
        </p:txBody>
      </p:sp>
      <p:sp>
        <p:nvSpPr>
          <p:cNvPr id="12" name="Rectangle 11">
            <a:extLst>
              <a:ext uri="{FF2B5EF4-FFF2-40B4-BE49-F238E27FC236}">
                <a16:creationId xmlns:a16="http://schemas.microsoft.com/office/drawing/2014/main" id="{DD15475C-D6AA-6946-B6A9-8E91F2DCA28D}"/>
              </a:ext>
            </a:extLst>
          </p:cNvPr>
          <p:cNvSpPr/>
          <p:nvPr/>
        </p:nvSpPr>
        <p:spPr>
          <a:xfrm>
            <a:off x="970181" y="1941362"/>
            <a:ext cx="3669594" cy="1569660"/>
          </a:xfrm>
          <a:prstGeom prst="rect">
            <a:avLst/>
          </a:prstGeom>
        </p:spPr>
        <p:txBody>
          <a:bodyPr wrap="none">
            <a:spAutoFit/>
          </a:bodyPr>
          <a:lstStyle/>
          <a:p>
            <a:pPr algn="ctr"/>
            <a:r>
              <a:rPr lang="en-US" sz="9600" b="1">
                <a:solidFill>
                  <a:srgbClr val="344C7F"/>
                </a:solidFill>
                <a:latin typeface="Abolition" pitchFamily="2" charset="0"/>
              </a:rPr>
              <a:t>My Title: </a:t>
            </a:r>
          </a:p>
        </p:txBody>
      </p:sp>
    </p:spTree>
    <p:extLst>
      <p:ext uri="{BB962C8B-B14F-4D97-AF65-F5344CB8AC3E}">
        <p14:creationId xmlns:p14="http://schemas.microsoft.com/office/powerpoint/2010/main" val="5815676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B6EC53-5E9F-934E-9C48-8E0493CE49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880945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0099CE-34DC-7241-8508-03D62F4EA0F1}"/>
              </a:ext>
            </a:extLst>
          </p:cNvPr>
          <p:cNvSpPr/>
          <p:nvPr/>
        </p:nvSpPr>
        <p:spPr>
          <a:xfrm>
            <a:off x="0" y="0"/>
            <a:ext cx="12192000" cy="6858000"/>
          </a:xfrm>
          <a:prstGeom prst="rect">
            <a:avLst/>
          </a:prstGeom>
          <a:solidFill>
            <a:srgbClr val="344C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white building&#10;&#10;Description automatically generated">
            <a:extLst>
              <a:ext uri="{FF2B5EF4-FFF2-40B4-BE49-F238E27FC236}">
                <a16:creationId xmlns:a16="http://schemas.microsoft.com/office/drawing/2014/main" id="{D1402294-551E-F644-93A6-A1FA87E27B94}"/>
              </a:ext>
            </a:extLst>
          </p:cNvPr>
          <p:cNvPicPr>
            <a:picLocks noChangeAspect="1"/>
          </p:cNvPicPr>
          <p:nvPr/>
        </p:nvPicPr>
        <p:blipFill>
          <a:blip r:embed="rId2">
            <a:alphaModFix amt="20000"/>
          </a:blip>
          <a:stretch>
            <a:fillRect/>
          </a:stretch>
        </p:blipFill>
        <p:spPr>
          <a:xfrm>
            <a:off x="0" y="0"/>
            <a:ext cx="12191998" cy="6858000"/>
          </a:xfrm>
          <a:prstGeom prst="rect">
            <a:avLst/>
          </a:prstGeom>
        </p:spPr>
      </p:pic>
      <p:sp>
        <p:nvSpPr>
          <p:cNvPr id="3" name="Rectangle 2">
            <a:extLst>
              <a:ext uri="{FF2B5EF4-FFF2-40B4-BE49-F238E27FC236}">
                <a16:creationId xmlns:a16="http://schemas.microsoft.com/office/drawing/2014/main" id="{0EBE146C-0E1D-7C4D-822F-54EA0F29CA82}"/>
              </a:ext>
            </a:extLst>
          </p:cNvPr>
          <p:cNvSpPr/>
          <p:nvPr/>
        </p:nvSpPr>
        <p:spPr>
          <a:xfrm rot="5400000">
            <a:off x="6022261" y="688261"/>
            <a:ext cx="147482" cy="12192000"/>
          </a:xfrm>
          <a:prstGeom prst="rect">
            <a:avLst/>
          </a:prstGeom>
          <a:solidFill>
            <a:srgbClr val="D23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868FF3D-A71F-5C48-AA32-3F617677E9A8}"/>
              </a:ext>
            </a:extLst>
          </p:cNvPr>
          <p:cNvSpPr txBox="1"/>
          <p:nvPr/>
        </p:nvSpPr>
        <p:spPr>
          <a:xfrm>
            <a:off x="705420" y="396703"/>
            <a:ext cx="10781159" cy="5386090"/>
          </a:xfrm>
          <a:prstGeom prst="rect">
            <a:avLst/>
          </a:prstGeom>
          <a:noFill/>
          <a:effectLst>
            <a:outerShdw blurRad="215900" dist="241300" dir="2700000" algn="tl" rotWithShape="0">
              <a:prstClr val="black">
                <a:alpha val="40000"/>
              </a:prstClr>
            </a:outerShdw>
          </a:effectLst>
        </p:spPr>
        <p:txBody>
          <a:bodyPr wrap="square" rtlCol="0">
            <a:spAutoFit/>
          </a:bodyPr>
          <a:lstStyle/>
          <a:p>
            <a:pPr algn="ctr"/>
            <a:r>
              <a:rPr lang="en-US" sz="34400" b="1">
                <a:solidFill>
                  <a:srgbClr val="ECB433"/>
                </a:solidFill>
                <a:latin typeface="Abolition" pitchFamily="2" charset="0"/>
                <a:cs typeface="Arial" panose="020B0604020202020204" pitchFamily="34" charset="0"/>
              </a:rPr>
              <a:t>Q &amp; A</a:t>
            </a:r>
          </a:p>
        </p:txBody>
      </p:sp>
    </p:spTree>
    <p:extLst>
      <p:ext uri="{BB962C8B-B14F-4D97-AF65-F5344CB8AC3E}">
        <p14:creationId xmlns:p14="http://schemas.microsoft.com/office/powerpoint/2010/main" val="36070926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E4D0D0-1C2D-D14A-9E05-967E141FAAE5}"/>
              </a:ext>
            </a:extLst>
          </p:cNvPr>
          <p:cNvSpPr/>
          <p:nvPr/>
        </p:nvSpPr>
        <p:spPr>
          <a:xfrm>
            <a:off x="0" y="0"/>
            <a:ext cx="12192000" cy="6858000"/>
          </a:xfrm>
          <a:prstGeom prst="rect">
            <a:avLst/>
          </a:prstGeom>
          <a:solidFill>
            <a:srgbClr val="344C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CE3ACDC-EE32-4B44-91EE-64A1B8A3091C}"/>
              </a:ext>
            </a:extLst>
          </p:cNvPr>
          <p:cNvSpPr/>
          <p:nvPr/>
        </p:nvSpPr>
        <p:spPr>
          <a:xfrm rot="5400000">
            <a:off x="6003402" y="-6003403"/>
            <a:ext cx="185195" cy="12192000"/>
          </a:xfrm>
          <a:prstGeom prst="rect">
            <a:avLst/>
          </a:prstGeom>
          <a:solidFill>
            <a:srgbClr val="D23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D67C63C-3B94-6648-8837-4DC8978673C0}"/>
              </a:ext>
            </a:extLst>
          </p:cNvPr>
          <p:cNvSpPr/>
          <p:nvPr/>
        </p:nvSpPr>
        <p:spPr>
          <a:xfrm rot="5400000">
            <a:off x="6003403" y="669403"/>
            <a:ext cx="185195" cy="12192000"/>
          </a:xfrm>
          <a:prstGeom prst="rect">
            <a:avLst/>
          </a:prstGeom>
          <a:solidFill>
            <a:srgbClr val="D23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red, computer, player&#10;&#10;Description automatically generated">
            <a:extLst>
              <a:ext uri="{FF2B5EF4-FFF2-40B4-BE49-F238E27FC236}">
                <a16:creationId xmlns:a16="http://schemas.microsoft.com/office/drawing/2014/main" id="{431D1157-C7AF-334B-9C3E-6388B7B5C1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16684" y="445415"/>
            <a:ext cx="9358630" cy="6227389"/>
          </a:xfrm>
          <a:prstGeom prst="rect">
            <a:avLst/>
          </a:prstGeom>
          <a:effectLst>
            <a:outerShdw blurRad="596900" dist="228600" dir="8100000" algn="tr" rotWithShape="0">
              <a:prstClr val="black">
                <a:alpha val="86000"/>
              </a:prstClr>
            </a:outerShdw>
          </a:effectLst>
        </p:spPr>
      </p:pic>
      <p:sp>
        <p:nvSpPr>
          <p:cNvPr id="9" name="TextBox 8">
            <a:extLst>
              <a:ext uri="{FF2B5EF4-FFF2-40B4-BE49-F238E27FC236}">
                <a16:creationId xmlns:a16="http://schemas.microsoft.com/office/drawing/2014/main" id="{859EEA7C-7B59-5B48-8E84-6FDBA161D840}"/>
              </a:ext>
            </a:extLst>
          </p:cNvPr>
          <p:cNvSpPr txBox="1"/>
          <p:nvPr/>
        </p:nvSpPr>
        <p:spPr>
          <a:xfrm>
            <a:off x="2366809" y="2618124"/>
            <a:ext cx="7843837" cy="646331"/>
          </a:xfrm>
          <a:prstGeom prst="rect">
            <a:avLst/>
          </a:prstGeom>
          <a:noFill/>
        </p:spPr>
        <p:txBody>
          <a:bodyPr wrap="square" rtlCol="0">
            <a:spAutoFit/>
          </a:bodyPr>
          <a:lstStyle/>
          <a:p>
            <a:r>
              <a:rPr lang="en-US" sz="3600" b="1">
                <a:solidFill>
                  <a:srgbClr val="344C7F"/>
                </a:solidFill>
                <a:latin typeface="Times New Roman" panose="02020603050405020304" pitchFamily="18" charset="0"/>
                <a:cs typeface="Times New Roman" panose="02020603050405020304" pitchFamily="18" charset="0"/>
              </a:rPr>
              <a:t>Mary O’Donnell</a:t>
            </a:r>
          </a:p>
        </p:txBody>
      </p:sp>
      <p:sp>
        <p:nvSpPr>
          <p:cNvPr id="10" name="TextBox 9">
            <a:extLst>
              <a:ext uri="{FF2B5EF4-FFF2-40B4-BE49-F238E27FC236}">
                <a16:creationId xmlns:a16="http://schemas.microsoft.com/office/drawing/2014/main" id="{41903D5E-3A7E-8C47-B78E-899B6F4B5175}"/>
              </a:ext>
            </a:extLst>
          </p:cNvPr>
          <p:cNvSpPr txBox="1"/>
          <p:nvPr/>
        </p:nvSpPr>
        <p:spPr>
          <a:xfrm>
            <a:off x="2393814" y="3636822"/>
            <a:ext cx="7843837" cy="830997"/>
          </a:xfrm>
          <a:prstGeom prst="rect">
            <a:avLst/>
          </a:prstGeom>
          <a:noFill/>
        </p:spPr>
        <p:txBody>
          <a:bodyPr wrap="square" rtlCol="0">
            <a:spAutoFit/>
          </a:bodyPr>
          <a:lstStyle/>
          <a:p>
            <a:r>
              <a:rPr lang="en-US" sz="2400" b="1">
                <a:solidFill>
                  <a:srgbClr val="344C7F"/>
                </a:solidFill>
                <a:latin typeface="Arial" panose="020B0604020202020204" pitchFamily="34" charset="0"/>
                <a:cs typeface="Arial" panose="020B0604020202020204" pitchFamily="34" charset="0"/>
              </a:rPr>
              <a:t>CEO/President- Westcor Land Title Insurance Company &amp; ALTA President</a:t>
            </a:r>
          </a:p>
        </p:txBody>
      </p:sp>
      <p:sp>
        <p:nvSpPr>
          <p:cNvPr id="11" name="TextBox 10">
            <a:extLst>
              <a:ext uri="{FF2B5EF4-FFF2-40B4-BE49-F238E27FC236}">
                <a16:creationId xmlns:a16="http://schemas.microsoft.com/office/drawing/2014/main" id="{7A57AFB2-3BEA-4C42-BF16-69CD2591AFFE}"/>
              </a:ext>
            </a:extLst>
          </p:cNvPr>
          <p:cNvSpPr txBox="1"/>
          <p:nvPr/>
        </p:nvSpPr>
        <p:spPr>
          <a:xfrm>
            <a:off x="2393814" y="4508360"/>
            <a:ext cx="7843837" cy="461665"/>
          </a:xfrm>
          <a:prstGeom prst="rect">
            <a:avLst/>
          </a:prstGeom>
          <a:noFill/>
        </p:spPr>
        <p:txBody>
          <a:bodyPr wrap="square" rtlCol="0">
            <a:spAutoFit/>
          </a:bodyPr>
          <a:lstStyle/>
          <a:p>
            <a:r>
              <a:rPr lang="en-US" sz="2400" b="1">
                <a:solidFill>
                  <a:srgbClr val="344C7F"/>
                </a:solidFill>
                <a:latin typeface="Arial" panose="020B0604020202020204" pitchFamily="34" charset="0"/>
                <a:cs typeface="Arial" panose="020B0604020202020204" pitchFamily="34" charset="0"/>
              </a:rPr>
              <a:t>Modonnell@wltic.com</a:t>
            </a:r>
          </a:p>
        </p:txBody>
      </p:sp>
      <p:sp>
        <p:nvSpPr>
          <p:cNvPr id="12" name="Rectangle 11">
            <a:extLst>
              <a:ext uri="{FF2B5EF4-FFF2-40B4-BE49-F238E27FC236}">
                <a16:creationId xmlns:a16="http://schemas.microsoft.com/office/drawing/2014/main" id="{FFB89198-0E56-2D44-B5D8-496B8C8D3431}"/>
              </a:ext>
            </a:extLst>
          </p:cNvPr>
          <p:cNvSpPr/>
          <p:nvPr/>
        </p:nvSpPr>
        <p:spPr>
          <a:xfrm rot="5400000" flipH="1">
            <a:off x="5925310" y="-34640"/>
            <a:ext cx="41564" cy="7104554"/>
          </a:xfrm>
          <a:prstGeom prst="rect">
            <a:avLst/>
          </a:prstGeom>
          <a:solidFill>
            <a:srgbClr val="ECB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0901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erson standing in front of a car posing for the camera&#10;&#10;Description automatically generated">
            <a:extLst>
              <a:ext uri="{FF2B5EF4-FFF2-40B4-BE49-F238E27FC236}">
                <a16:creationId xmlns:a16="http://schemas.microsoft.com/office/drawing/2014/main" id="{9E83287F-45E8-2840-B405-688B1AFFCF39}"/>
              </a:ext>
            </a:extLst>
          </p:cNvPr>
          <p:cNvPicPr>
            <a:picLocks noChangeAspect="1"/>
          </p:cNvPicPr>
          <p:nvPr/>
        </p:nvPicPr>
        <p:blipFill>
          <a:blip r:embed="rId3"/>
          <a:stretch>
            <a:fillRect/>
          </a:stretch>
        </p:blipFill>
        <p:spPr>
          <a:xfrm>
            <a:off x="5181491" y="-1"/>
            <a:ext cx="7010509" cy="6858000"/>
          </a:xfrm>
          <a:prstGeom prst="rect">
            <a:avLst/>
          </a:prstGeom>
        </p:spPr>
      </p:pic>
      <p:pic>
        <p:nvPicPr>
          <p:cNvPr id="5" name="Picture 4" descr="A close up of a white building&#10;&#10;Description automatically generated">
            <a:extLst>
              <a:ext uri="{FF2B5EF4-FFF2-40B4-BE49-F238E27FC236}">
                <a16:creationId xmlns:a16="http://schemas.microsoft.com/office/drawing/2014/main" id="{E33EF189-7CF9-1748-A6D9-45B362C81D9B}"/>
              </a:ext>
            </a:extLst>
          </p:cNvPr>
          <p:cNvPicPr>
            <a:picLocks noChangeAspect="1"/>
          </p:cNvPicPr>
          <p:nvPr/>
        </p:nvPicPr>
        <p:blipFill>
          <a:blip r:embed="rId4">
            <a:alphaModFix amt="90000"/>
          </a:blip>
          <a:stretch>
            <a:fillRect/>
          </a:stretch>
        </p:blipFill>
        <p:spPr>
          <a:xfrm>
            <a:off x="2590800" y="0"/>
            <a:ext cx="9601200" cy="6858000"/>
          </a:xfrm>
          <a:prstGeom prst="rect">
            <a:avLst/>
          </a:prstGeom>
        </p:spPr>
      </p:pic>
      <p:sp>
        <p:nvSpPr>
          <p:cNvPr id="10" name="Rectangle 9">
            <a:extLst>
              <a:ext uri="{FF2B5EF4-FFF2-40B4-BE49-F238E27FC236}">
                <a16:creationId xmlns:a16="http://schemas.microsoft.com/office/drawing/2014/main" id="{08C82178-F51E-114F-A678-C0744CC6D47C}"/>
              </a:ext>
            </a:extLst>
          </p:cNvPr>
          <p:cNvSpPr/>
          <p:nvPr/>
        </p:nvSpPr>
        <p:spPr>
          <a:xfrm>
            <a:off x="0" y="0"/>
            <a:ext cx="4880113" cy="6858000"/>
          </a:xfrm>
          <a:prstGeom prst="rect">
            <a:avLst/>
          </a:prstGeom>
          <a:solidFill>
            <a:srgbClr val="D23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F229601-5857-F54D-9143-B4D08F8F6A12}"/>
              </a:ext>
            </a:extLst>
          </p:cNvPr>
          <p:cNvSpPr/>
          <p:nvPr/>
        </p:nvSpPr>
        <p:spPr>
          <a:xfrm>
            <a:off x="294790" y="0"/>
            <a:ext cx="4880113" cy="6858000"/>
          </a:xfrm>
          <a:prstGeom prst="rect">
            <a:avLst/>
          </a:prstGeom>
          <a:solidFill>
            <a:srgbClr val="667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3EB5A4B-F74C-D547-B6A6-C74663516406}"/>
              </a:ext>
            </a:extLst>
          </p:cNvPr>
          <p:cNvSpPr/>
          <p:nvPr/>
        </p:nvSpPr>
        <p:spPr>
          <a:xfrm>
            <a:off x="147395" y="0"/>
            <a:ext cx="4880113" cy="6858000"/>
          </a:xfrm>
          <a:prstGeom prst="rect">
            <a:avLst/>
          </a:prstGeom>
          <a:solidFill>
            <a:srgbClr val="344C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D29864D-4C8C-334D-A548-8F9FB0C6CE15}"/>
              </a:ext>
            </a:extLst>
          </p:cNvPr>
          <p:cNvSpPr txBox="1"/>
          <p:nvPr/>
        </p:nvSpPr>
        <p:spPr>
          <a:xfrm>
            <a:off x="-1179909" y="1074888"/>
            <a:ext cx="7534720" cy="2400657"/>
          </a:xfrm>
          <a:prstGeom prst="rect">
            <a:avLst/>
          </a:prstGeom>
          <a:noFill/>
        </p:spPr>
        <p:txBody>
          <a:bodyPr wrap="square" rtlCol="0">
            <a:spAutoFit/>
          </a:bodyPr>
          <a:lstStyle/>
          <a:p>
            <a:pPr algn="ctr"/>
            <a:r>
              <a:rPr lang="en-US" sz="15000" b="1">
                <a:solidFill>
                  <a:srgbClr val="ECB433"/>
                </a:solidFill>
                <a:latin typeface="Abolition" pitchFamily="2" charset="0"/>
                <a:cs typeface="Arial" panose="020B0604020202020204" pitchFamily="34" charset="0"/>
              </a:rPr>
              <a:t>ALTA’S</a:t>
            </a:r>
          </a:p>
        </p:txBody>
      </p:sp>
      <p:sp>
        <p:nvSpPr>
          <p:cNvPr id="8" name="TextBox 7">
            <a:extLst>
              <a:ext uri="{FF2B5EF4-FFF2-40B4-BE49-F238E27FC236}">
                <a16:creationId xmlns:a16="http://schemas.microsoft.com/office/drawing/2014/main" id="{DDF12066-2F8F-4B40-9300-D0EF37A75049}"/>
              </a:ext>
            </a:extLst>
          </p:cNvPr>
          <p:cNvSpPr txBox="1"/>
          <p:nvPr/>
        </p:nvSpPr>
        <p:spPr>
          <a:xfrm>
            <a:off x="-1227985" y="2859553"/>
            <a:ext cx="7534718" cy="1938992"/>
          </a:xfrm>
          <a:prstGeom prst="rect">
            <a:avLst/>
          </a:prstGeom>
          <a:noFill/>
        </p:spPr>
        <p:txBody>
          <a:bodyPr wrap="square" rtlCol="0" anchor="t">
            <a:spAutoFit/>
          </a:bodyPr>
          <a:lstStyle/>
          <a:p>
            <a:pPr algn="ctr"/>
            <a:r>
              <a:rPr lang="en-US" sz="12000" b="1">
                <a:solidFill>
                  <a:schemeClr val="bg1"/>
                </a:solidFill>
                <a:latin typeface="Abolition" pitchFamily="2" charset="0"/>
                <a:cs typeface="Arial"/>
              </a:rPr>
              <a:t>MISSION</a:t>
            </a:r>
            <a:endParaRPr lang="en-US" sz="12000" b="1">
              <a:solidFill>
                <a:schemeClr val="bg1"/>
              </a:solidFill>
              <a:latin typeface="Abolition" pitchFamily="2" charset="0"/>
              <a:cs typeface="Arial" panose="020B0604020202020204" pitchFamily="34" charset="0"/>
            </a:endParaRPr>
          </a:p>
        </p:txBody>
      </p:sp>
      <p:sp>
        <p:nvSpPr>
          <p:cNvPr id="11" name="Rectangle 10">
            <a:extLst>
              <a:ext uri="{FF2B5EF4-FFF2-40B4-BE49-F238E27FC236}">
                <a16:creationId xmlns:a16="http://schemas.microsoft.com/office/drawing/2014/main" id="{FFD0F71A-C293-924D-BBE4-0B657854E32B}"/>
              </a:ext>
            </a:extLst>
          </p:cNvPr>
          <p:cNvSpPr/>
          <p:nvPr/>
        </p:nvSpPr>
        <p:spPr>
          <a:xfrm>
            <a:off x="301378" y="4598520"/>
            <a:ext cx="4475993" cy="646331"/>
          </a:xfrm>
          <a:prstGeom prst="rect">
            <a:avLst/>
          </a:prstGeom>
        </p:spPr>
        <p:txBody>
          <a:bodyPr wrap="square">
            <a:spAutoFit/>
          </a:bodyPr>
          <a:lstStyle/>
          <a:p>
            <a:pPr algn="ctr" fontAlgn="base"/>
            <a:r>
              <a:rPr lang="en-US">
                <a:solidFill>
                  <a:schemeClr val="bg1"/>
                </a:solidFill>
                <a:latin typeface="Optima" panose="02000503060000020004" pitchFamily="2" charset="0"/>
                <a:ea typeface="Times New Roman" panose="02020603050405020304" pitchFamily="18" charset="0"/>
              </a:rPr>
              <a:t>Help our members excel in a changing business and regulatory environment by:</a:t>
            </a:r>
          </a:p>
        </p:txBody>
      </p:sp>
      <p:sp>
        <p:nvSpPr>
          <p:cNvPr id="12" name="Rectangle 11">
            <a:extLst>
              <a:ext uri="{FF2B5EF4-FFF2-40B4-BE49-F238E27FC236}">
                <a16:creationId xmlns:a16="http://schemas.microsoft.com/office/drawing/2014/main" id="{E8155C9E-3624-8640-B906-C1F21F4503BF}"/>
              </a:ext>
            </a:extLst>
          </p:cNvPr>
          <p:cNvSpPr/>
          <p:nvPr/>
        </p:nvSpPr>
        <p:spPr>
          <a:xfrm>
            <a:off x="6388923" y="1486833"/>
            <a:ext cx="4766757" cy="3894271"/>
          </a:xfrm>
          <a:prstGeom prst="rect">
            <a:avLst/>
          </a:prstGeom>
        </p:spPr>
        <p:txBody>
          <a:bodyPr wrap="square">
            <a:spAutoFit/>
          </a:bodyPr>
          <a:lstStyle/>
          <a:p>
            <a:pPr marL="342900" marR="0" lvl="0" indent="-342900" fontAlgn="base">
              <a:lnSpc>
                <a:spcPct val="200000"/>
              </a:lnSpc>
              <a:spcBef>
                <a:spcPts val="0"/>
              </a:spcBef>
              <a:spcAft>
                <a:spcPts val="0"/>
              </a:spcAft>
              <a:buClr>
                <a:srgbClr val="D2334E"/>
              </a:buClr>
              <a:buFont typeface="Wingdings" pitchFamily="2" charset="2"/>
              <a:buChar char="§"/>
            </a:pPr>
            <a:r>
              <a:rPr lang="en-US" b="1">
                <a:latin typeface="Optima" panose="02000503060000020004" pitchFamily="2" charset="0"/>
                <a:ea typeface="Times New Roman" panose="02020603050405020304" pitchFamily="18" charset="0"/>
                <a:cs typeface="Arial" panose="020B0604020202020204" pitchFamily="34" charset="0"/>
              </a:rPr>
              <a:t>advocating on behalf of our members’ and the industry’s interests</a:t>
            </a:r>
          </a:p>
          <a:p>
            <a:pPr marL="342900" marR="0" lvl="0" indent="-342900" fontAlgn="base">
              <a:lnSpc>
                <a:spcPct val="200000"/>
              </a:lnSpc>
              <a:spcBef>
                <a:spcPts val="0"/>
              </a:spcBef>
              <a:spcAft>
                <a:spcPts val="0"/>
              </a:spcAft>
              <a:buClr>
                <a:srgbClr val="D2334E"/>
              </a:buClr>
              <a:buFont typeface="Wingdings" pitchFamily="2" charset="2"/>
              <a:buChar char="§"/>
            </a:pPr>
            <a:r>
              <a:rPr lang="en-US" b="1">
                <a:latin typeface="Optima" panose="02000503060000020004" pitchFamily="2" charset="0"/>
                <a:ea typeface="Times New Roman" panose="02020603050405020304" pitchFamily="18" charset="0"/>
                <a:cs typeface="Arial" panose="020B0604020202020204" pitchFamily="34" charset="0"/>
              </a:rPr>
              <a:t>providing education and information to our members</a:t>
            </a:r>
          </a:p>
          <a:p>
            <a:pPr marL="342900" marR="0" lvl="0" indent="-342900" fontAlgn="base">
              <a:lnSpc>
                <a:spcPct val="200000"/>
              </a:lnSpc>
              <a:spcBef>
                <a:spcPts val="0"/>
              </a:spcBef>
              <a:spcAft>
                <a:spcPts val="0"/>
              </a:spcAft>
              <a:buClr>
                <a:srgbClr val="D2334E"/>
              </a:buClr>
              <a:buFont typeface="Wingdings" pitchFamily="2" charset="2"/>
              <a:buChar char="§"/>
            </a:pPr>
            <a:r>
              <a:rPr lang="en-US" b="1">
                <a:latin typeface="Optima" panose="02000503060000020004" pitchFamily="2" charset="0"/>
                <a:ea typeface="Times New Roman" panose="02020603050405020304" pitchFamily="18" charset="0"/>
                <a:cs typeface="Arial" panose="020B0604020202020204" pitchFamily="34" charset="0"/>
              </a:rPr>
              <a:t>offering networking opportunities, and </a:t>
            </a:r>
          </a:p>
          <a:p>
            <a:pPr marL="342900" marR="0" lvl="0" indent="-342900" fontAlgn="base">
              <a:lnSpc>
                <a:spcPct val="200000"/>
              </a:lnSpc>
              <a:spcBef>
                <a:spcPts val="0"/>
              </a:spcBef>
              <a:spcAft>
                <a:spcPts val="0"/>
              </a:spcAft>
              <a:buClr>
                <a:srgbClr val="D2334E"/>
              </a:buClr>
              <a:buFont typeface="Wingdings" pitchFamily="2" charset="2"/>
              <a:buChar char="§"/>
            </a:pPr>
            <a:r>
              <a:rPr lang="en-US" b="1">
                <a:latin typeface="Optima" panose="02000503060000020004" pitchFamily="2" charset="0"/>
                <a:ea typeface="Times New Roman" panose="02020603050405020304" pitchFamily="18" charset="0"/>
                <a:cs typeface="Arial" panose="020B0604020202020204" pitchFamily="34" charset="0"/>
              </a:rPr>
              <a:t>creating and promoting professional industry standards</a:t>
            </a:r>
          </a:p>
        </p:txBody>
      </p:sp>
    </p:spTree>
    <p:extLst>
      <p:ext uri="{BB962C8B-B14F-4D97-AF65-F5344CB8AC3E}">
        <p14:creationId xmlns:p14="http://schemas.microsoft.com/office/powerpoint/2010/main" val="10141085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close up of a map&#10;&#10;Description generated with high confidence">
            <a:extLst>
              <a:ext uri="{FF2B5EF4-FFF2-40B4-BE49-F238E27FC236}">
                <a16:creationId xmlns:a16="http://schemas.microsoft.com/office/drawing/2014/main" id="{D75F5BD9-D900-4FBD-B56E-B088D5E6562C}"/>
              </a:ext>
            </a:extLst>
          </p:cNvPr>
          <p:cNvPicPr>
            <a:picLocks noGrp="1" noChangeAspect="1"/>
          </p:cNvPicPr>
          <p:nvPr>
            <p:ph idx="1"/>
          </p:nvPr>
        </p:nvPicPr>
        <p:blipFill>
          <a:blip r:embed="rId3"/>
          <a:stretch>
            <a:fillRect/>
          </a:stretch>
        </p:blipFill>
        <p:spPr>
          <a:xfrm>
            <a:off x="1864519" y="2884649"/>
            <a:ext cx="8462962" cy="3598740"/>
          </a:xfrm>
          <a:effectLst>
            <a:outerShdw blurRad="508000" dist="203200" dir="5400000" algn="ctr" rotWithShape="0">
              <a:srgbClr val="000000">
                <a:alpha val="86000"/>
              </a:srgbClr>
            </a:outerShdw>
          </a:effectLst>
        </p:spPr>
      </p:pic>
      <p:sp>
        <p:nvSpPr>
          <p:cNvPr id="3" name="TextBox 2">
            <a:extLst>
              <a:ext uri="{FF2B5EF4-FFF2-40B4-BE49-F238E27FC236}">
                <a16:creationId xmlns:a16="http://schemas.microsoft.com/office/drawing/2014/main" id="{9B9CB17F-6584-6A4C-8B7F-222860AFB686}"/>
              </a:ext>
            </a:extLst>
          </p:cNvPr>
          <p:cNvSpPr txBox="1"/>
          <p:nvPr/>
        </p:nvSpPr>
        <p:spPr>
          <a:xfrm>
            <a:off x="995363" y="1475601"/>
            <a:ext cx="12622118" cy="1711366"/>
          </a:xfrm>
          <a:prstGeom prst="rect">
            <a:avLst/>
          </a:prstGeom>
          <a:noFill/>
        </p:spPr>
        <p:txBody>
          <a:bodyPr wrap="square" rtlCol="0">
            <a:spAutoFit/>
          </a:bodyPr>
          <a:lstStyle/>
          <a:p>
            <a:pPr marL="285750" lvl="0" indent="-285750">
              <a:lnSpc>
                <a:spcPct val="150000"/>
              </a:lnSpc>
              <a:buClr>
                <a:srgbClr val="D2334E"/>
              </a:buClr>
              <a:buFont typeface="Arial" panose="020B0604020202020204" pitchFamily="34" charset="0"/>
              <a:buChar char="•"/>
            </a:pPr>
            <a:r>
              <a:rPr lang="en-US">
                <a:latin typeface="Optima" panose="02000503060000020004" pitchFamily="2" charset="0"/>
                <a:cs typeface="Arial" panose="020B0604020202020204" pitchFamily="34" charset="0"/>
              </a:rPr>
              <a:t>COVID-19 Resources </a:t>
            </a:r>
          </a:p>
          <a:p>
            <a:pPr marL="285750" lvl="0" indent="-285750">
              <a:lnSpc>
                <a:spcPct val="150000"/>
              </a:lnSpc>
              <a:buClr>
                <a:srgbClr val="D2334E"/>
              </a:buClr>
              <a:buFont typeface="Arial" panose="020B0604020202020204" pitchFamily="34" charset="0"/>
              <a:buChar char="•"/>
            </a:pPr>
            <a:r>
              <a:rPr lang="en-US">
                <a:latin typeface="Optima" panose="02000503060000020004" pitchFamily="2" charset="0"/>
                <a:cs typeface="Arial" panose="020B0604020202020204" pitchFamily="34" charset="0"/>
              </a:rPr>
              <a:t>Operating Status of Recording Jurisdictions</a:t>
            </a:r>
          </a:p>
          <a:p>
            <a:pPr marL="285750" lvl="0" indent="-285750">
              <a:lnSpc>
                <a:spcPct val="150000"/>
              </a:lnSpc>
              <a:buClr>
                <a:srgbClr val="D2334E"/>
              </a:buClr>
              <a:buFont typeface="Arial" panose="020B0604020202020204" pitchFamily="34" charset="0"/>
              <a:buChar char="•"/>
            </a:pPr>
            <a:r>
              <a:rPr lang="en-US">
                <a:latin typeface="Optima" panose="02000503060000020004" pitchFamily="2" charset="0"/>
                <a:cs typeface="Arial" panose="020B0604020202020204" pitchFamily="34" charset="0"/>
              </a:rPr>
              <a:t>ALTA Insights </a:t>
            </a:r>
          </a:p>
          <a:p>
            <a:pPr>
              <a:lnSpc>
                <a:spcPct val="150000"/>
              </a:lnSpc>
              <a:buClr>
                <a:srgbClr val="D2334E"/>
              </a:buClr>
            </a:pPr>
            <a:endParaRPr lang="en-US">
              <a:latin typeface="Optima" panose="02000503060000020004" pitchFamily="2" charset="0"/>
            </a:endParaRPr>
          </a:p>
        </p:txBody>
      </p:sp>
      <p:grpSp>
        <p:nvGrpSpPr>
          <p:cNvPr id="4" name="Group 3">
            <a:extLst>
              <a:ext uri="{FF2B5EF4-FFF2-40B4-BE49-F238E27FC236}">
                <a16:creationId xmlns:a16="http://schemas.microsoft.com/office/drawing/2014/main" id="{0D7C6CA3-141E-D94B-BD66-69C8ED36D47F}"/>
              </a:ext>
            </a:extLst>
          </p:cNvPr>
          <p:cNvGrpSpPr/>
          <p:nvPr/>
        </p:nvGrpSpPr>
        <p:grpSpPr>
          <a:xfrm>
            <a:off x="0" y="0"/>
            <a:ext cx="12192000" cy="1322000"/>
            <a:chOff x="0" y="-3563"/>
            <a:chExt cx="12192000" cy="1322000"/>
          </a:xfrm>
        </p:grpSpPr>
        <p:sp>
          <p:nvSpPr>
            <p:cNvPr id="5" name="Rectangle 4">
              <a:extLst>
                <a:ext uri="{FF2B5EF4-FFF2-40B4-BE49-F238E27FC236}">
                  <a16:creationId xmlns:a16="http://schemas.microsoft.com/office/drawing/2014/main" id="{2F8749B6-939F-754B-8B17-4E9A3194DFEB}"/>
                </a:ext>
              </a:extLst>
            </p:cNvPr>
            <p:cNvSpPr/>
            <p:nvPr/>
          </p:nvSpPr>
          <p:spPr>
            <a:xfrm>
              <a:off x="0" y="-3563"/>
              <a:ext cx="12192000" cy="1322000"/>
            </a:xfrm>
            <a:prstGeom prst="rect">
              <a:avLst/>
            </a:prstGeom>
            <a:solidFill>
              <a:srgbClr val="344C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B79067D-6D15-6441-B87E-73C5347D532D}"/>
                </a:ext>
              </a:extLst>
            </p:cNvPr>
            <p:cNvSpPr/>
            <p:nvPr/>
          </p:nvSpPr>
          <p:spPr>
            <a:xfrm>
              <a:off x="0" y="1204137"/>
              <a:ext cx="12192000" cy="114300"/>
            </a:xfrm>
            <a:prstGeom prst="rect">
              <a:avLst/>
            </a:prstGeom>
            <a:solidFill>
              <a:srgbClr val="D23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F8978F30-71D5-4B54-9626-AA4D55DD39DB}"/>
              </a:ext>
            </a:extLst>
          </p:cNvPr>
          <p:cNvSpPr>
            <a:spLocks noGrp="1"/>
          </p:cNvSpPr>
          <p:nvPr>
            <p:ph type="title"/>
          </p:nvPr>
        </p:nvSpPr>
        <p:spPr>
          <a:xfrm>
            <a:off x="995363" y="0"/>
            <a:ext cx="10515600" cy="1325563"/>
          </a:xfrm>
        </p:spPr>
        <p:txBody>
          <a:bodyPr>
            <a:normAutofit/>
          </a:bodyPr>
          <a:lstStyle/>
          <a:p>
            <a:pPr algn="ctr"/>
            <a:r>
              <a:rPr lang="en-US" sz="5400">
                <a:solidFill>
                  <a:schemeClr val="bg1"/>
                </a:solidFill>
                <a:latin typeface="Abolition" pitchFamily="2" charset="0"/>
                <a:ea typeface="+mj-lt"/>
                <a:cs typeface="Arial" panose="020B0604020202020204" pitchFamily="34" charset="0"/>
              </a:rPr>
              <a:t> Helping Members During COVID-19</a:t>
            </a:r>
            <a:endParaRPr lang="en-US" sz="5400">
              <a:solidFill>
                <a:schemeClr val="bg1"/>
              </a:solidFill>
              <a:latin typeface="Abolition" pitchFamily="2" charset="0"/>
              <a:cs typeface="Arial" panose="020B0604020202020204" pitchFamily="34" charset="0"/>
            </a:endParaRPr>
          </a:p>
        </p:txBody>
      </p:sp>
    </p:spTree>
    <p:extLst>
      <p:ext uri="{BB962C8B-B14F-4D97-AF65-F5344CB8AC3E}">
        <p14:creationId xmlns:p14="http://schemas.microsoft.com/office/powerpoint/2010/main" val="1763191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5013AA4-B974-FC4A-A9F4-18C689AC865C}"/>
              </a:ext>
            </a:extLst>
          </p:cNvPr>
          <p:cNvSpPr/>
          <p:nvPr/>
        </p:nvSpPr>
        <p:spPr>
          <a:xfrm>
            <a:off x="334404" y="1488834"/>
            <a:ext cx="1971776" cy="396622"/>
          </a:xfrm>
          <a:prstGeom prst="rect">
            <a:avLst/>
          </a:prstGeom>
          <a:solidFill>
            <a:srgbClr val="D23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E32D643-3B98-BB4C-8DE7-9AEE97CBCA87}"/>
              </a:ext>
            </a:extLst>
          </p:cNvPr>
          <p:cNvSpPr txBox="1"/>
          <p:nvPr/>
        </p:nvSpPr>
        <p:spPr>
          <a:xfrm>
            <a:off x="425813" y="1492397"/>
            <a:ext cx="2577986" cy="646331"/>
          </a:xfrm>
          <a:prstGeom prst="rect">
            <a:avLst/>
          </a:prstGeom>
          <a:noFill/>
        </p:spPr>
        <p:txBody>
          <a:bodyPr wrap="square" rtlCol="0">
            <a:spAutoFit/>
          </a:bodyPr>
          <a:lstStyle/>
          <a:p>
            <a:r>
              <a:rPr lang="en-US">
                <a:solidFill>
                  <a:schemeClr val="bg1"/>
                </a:solidFill>
                <a:latin typeface="Optima" panose="02000503060000020004" pitchFamily="2" charset="0"/>
                <a:cs typeface="Arial" panose="020B0604020202020204" pitchFamily="34" charset="0"/>
              </a:rPr>
              <a:t>Creative closings</a:t>
            </a:r>
          </a:p>
          <a:p>
            <a:pPr marL="285750" indent="-285750">
              <a:buFont typeface="Arial" panose="020B0604020202020204" pitchFamily="34" charset="0"/>
              <a:buChar char="•"/>
            </a:pPr>
            <a:endParaRPr lang="en-US">
              <a:solidFill>
                <a:schemeClr val="bg1"/>
              </a:solidFill>
              <a:latin typeface="Optima" panose="02000503060000020004" pitchFamily="2" charset="0"/>
            </a:endParaRPr>
          </a:p>
        </p:txBody>
      </p:sp>
      <p:pic>
        <p:nvPicPr>
          <p:cNvPr id="10" name="Picture 9">
            <a:extLst>
              <a:ext uri="{FF2B5EF4-FFF2-40B4-BE49-F238E27FC236}">
                <a16:creationId xmlns:a16="http://schemas.microsoft.com/office/drawing/2014/main" id="{2ECE67A7-ECB7-D440-9F13-203B0705235F}"/>
              </a:ext>
            </a:extLst>
          </p:cNvPr>
          <p:cNvPicPr>
            <a:picLocks noChangeAspect="1"/>
          </p:cNvPicPr>
          <p:nvPr/>
        </p:nvPicPr>
        <p:blipFill rotWithShape="1">
          <a:blip r:embed="rId3"/>
          <a:srcRect t="5311" b="10069"/>
          <a:stretch/>
        </p:blipFill>
        <p:spPr>
          <a:xfrm>
            <a:off x="940568" y="4146149"/>
            <a:ext cx="2128042" cy="2461466"/>
          </a:xfrm>
          <a:prstGeom prst="rect">
            <a:avLst/>
          </a:prstGeom>
        </p:spPr>
      </p:pic>
      <p:pic>
        <p:nvPicPr>
          <p:cNvPr id="14" name="Picture 13">
            <a:extLst>
              <a:ext uri="{FF2B5EF4-FFF2-40B4-BE49-F238E27FC236}">
                <a16:creationId xmlns:a16="http://schemas.microsoft.com/office/drawing/2014/main" id="{3020CAA7-BDD8-9E4C-9F38-F40D88F965D2}"/>
              </a:ext>
            </a:extLst>
          </p:cNvPr>
          <p:cNvPicPr>
            <a:picLocks noChangeAspect="1"/>
          </p:cNvPicPr>
          <p:nvPr/>
        </p:nvPicPr>
        <p:blipFill>
          <a:blip r:embed="rId4"/>
          <a:stretch>
            <a:fillRect/>
          </a:stretch>
        </p:blipFill>
        <p:spPr>
          <a:xfrm>
            <a:off x="334404" y="2052291"/>
            <a:ext cx="3517108" cy="1847637"/>
          </a:xfrm>
          <a:prstGeom prst="rect">
            <a:avLst/>
          </a:prstGeom>
        </p:spPr>
      </p:pic>
      <p:pic>
        <p:nvPicPr>
          <p:cNvPr id="16" name="Picture 15" descr="A group of people around each other&#10;&#10;Description automatically generated">
            <a:extLst>
              <a:ext uri="{FF2B5EF4-FFF2-40B4-BE49-F238E27FC236}">
                <a16:creationId xmlns:a16="http://schemas.microsoft.com/office/drawing/2014/main" id="{0C8C7D75-247A-9247-8837-8951C871AF7C}"/>
              </a:ext>
            </a:extLst>
          </p:cNvPr>
          <p:cNvPicPr>
            <a:picLocks noChangeAspect="1"/>
          </p:cNvPicPr>
          <p:nvPr/>
        </p:nvPicPr>
        <p:blipFill>
          <a:blip r:embed="rId5"/>
          <a:stretch>
            <a:fillRect/>
          </a:stretch>
        </p:blipFill>
        <p:spPr>
          <a:xfrm>
            <a:off x="5011254" y="2033397"/>
            <a:ext cx="3101339" cy="2268765"/>
          </a:xfrm>
          <a:prstGeom prst="rect">
            <a:avLst/>
          </a:prstGeom>
        </p:spPr>
      </p:pic>
      <p:pic>
        <p:nvPicPr>
          <p:cNvPr id="19" name="Picture 18" descr="A group of people walking in front of a building&#10;&#10;Description automatically generated">
            <a:extLst>
              <a:ext uri="{FF2B5EF4-FFF2-40B4-BE49-F238E27FC236}">
                <a16:creationId xmlns:a16="http://schemas.microsoft.com/office/drawing/2014/main" id="{471ECAF3-3B53-2446-B5EE-3AF718FCC6E7}"/>
              </a:ext>
            </a:extLst>
          </p:cNvPr>
          <p:cNvPicPr>
            <a:picLocks noChangeAspect="1"/>
          </p:cNvPicPr>
          <p:nvPr/>
        </p:nvPicPr>
        <p:blipFill>
          <a:blip r:embed="rId6"/>
          <a:stretch>
            <a:fillRect/>
          </a:stretch>
        </p:blipFill>
        <p:spPr>
          <a:xfrm>
            <a:off x="8328916" y="2052291"/>
            <a:ext cx="2922516" cy="2265440"/>
          </a:xfrm>
          <a:prstGeom prst="rect">
            <a:avLst/>
          </a:prstGeom>
        </p:spPr>
      </p:pic>
      <p:pic>
        <p:nvPicPr>
          <p:cNvPr id="21" name="Picture 20" descr="A picture containing woman, man, people&#10;&#10;Description automatically generated">
            <a:extLst>
              <a:ext uri="{FF2B5EF4-FFF2-40B4-BE49-F238E27FC236}">
                <a16:creationId xmlns:a16="http://schemas.microsoft.com/office/drawing/2014/main" id="{0DBE9487-E373-6841-AA3F-4F9083EBD133}"/>
              </a:ext>
            </a:extLst>
          </p:cNvPr>
          <p:cNvPicPr>
            <a:picLocks noChangeAspect="1"/>
          </p:cNvPicPr>
          <p:nvPr/>
        </p:nvPicPr>
        <p:blipFill>
          <a:blip r:embed="rId7"/>
          <a:stretch>
            <a:fillRect/>
          </a:stretch>
        </p:blipFill>
        <p:spPr>
          <a:xfrm>
            <a:off x="5011254" y="4377301"/>
            <a:ext cx="3101339" cy="2284095"/>
          </a:xfrm>
          <a:prstGeom prst="rect">
            <a:avLst/>
          </a:prstGeom>
        </p:spPr>
      </p:pic>
      <p:pic>
        <p:nvPicPr>
          <p:cNvPr id="23" name="Picture 22" descr="A screenshot of a social media post&#10;&#10;Description automatically generated">
            <a:extLst>
              <a:ext uri="{FF2B5EF4-FFF2-40B4-BE49-F238E27FC236}">
                <a16:creationId xmlns:a16="http://schemas.microsoft.com/office/drawing/2014/main" id="{4A3B2B3C-EEBD-C44A-91BA-F1E4F8D063DF}"/>
              </a:ext>
            </a:extLst>
          </p:cNvPr>
          <p:cNvPicPr>
            <a:picLocks noChangeAspect="1"/>
          </p:cNvPicPr>
          <p:nvPr/>
        </p:nvPicPr>
        <p:blipFill>
          <a:blip r:embed="rId8"/>
          <a:stretch>
            <a:fillRect/>
          </a:stretch>
        </p:blipFill>
        <p:spPr>
          <a:xfrm>
            <a:off x="8328916" y="4386078"/>
            <a:ext cx="2922515" cy="2317857"/>
          </a:xfrm>
          <a:prstGeom prst="rect">
            <a:avLst/>
          </a:prstGeom>
        </p:spPr>
      </p:pic>
      <p:grpSp>
        <p:nvGrpSpPr>
          <p:cNvPr id="11" name="Group 10">
            <a:extLst>
              <a:ext uri="{FF2B5EF4-FFF2-40B4-BE49-F238E27FC236}">
                <a16:creationId xmlns:a16="http://schemas.microsoft.com/office/drawing/2014/main" id="{145D75E4-DCFB-6D4E-B68F-D63ACA740598}"/>
              </a:ext>
            </a:extLst>
          </p:cNvPr>
          <p:cNvGrpSpPr/>
          <p:nvPr/>
        </p:nvGrpSpPr>
        <p:grpSpPr>
          <a:xfrm>
            <a:off x="0" y="0"/>
            <a:ext cx="12192000" cy="1322000"/>
            <a:chOff x="0" y="-3563"/>
            <a:chExt cx="12192000" cy="1322000"/>
          </a:xfrm>
        </p:grpSpPr>
        <p:sp>
          <p:nvSpPr>
            <p:cNvPr id="12" name="Rectangle 11">
              <a:extLst>
                <a:ext uri="{FF2B5EF4-FFF2-40B4-BE49-F238E27FC236}">
                  <a16:creationId xmlns:a16="http://schemas.microsoft.com/office/drawing/2014/main" id="{27686031-FA79-5549-B0B1-844BABBB552C}"/>
                </a:ext>
              </a:extLst>
            </p:cNvPr>
            <p:cNvSpPr/>
            <p:nvPr/>
          </p:nvSpPr>
          <p:spPr>
            <a:xfrm>
              <a:off x="0" y="-3563"/>
              <a:ext cx="12192000" cy="1322000"/>
            </a:xfrm>
            <a:prstGeom prst="rect">
              <a:avLst/>
            </a:prstGeom>
            <a:solidFill>
              <a:srgbClr val="344C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1944A44-2E96-2D44-A889-00AC6465212B}"/>
                </a:ext>
              </a:extLst>
            </p:cNvPr>
            <p:cNvSpPr/>
            <p:nvPr/>
          </p:nvSpPr>
          <p:spPr>
            <a:xfrm>
              <a:off x="0" y="1204137"/>
              <a:ext cx="12192000" cy="114300"/>
            </a:xfrm>
            <a:prstGeom prst="rect">
              <a:avLst/>
            </a:prstGeom>
            <a:solidFill>
              <a:srgbClr val="D23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itle 1">
            <a:extLst>
              <a:ext uri="{FF2B5EF4-FFF2-40B4-BE49-F238E27FC236}">
                <a16:creationId xmlns:a16="http://schemas.microsoft.com/office/drawing/2014/main" id="{E279BD48-F69C-3B4F-87E7-EA79BB0D639F}"/>
              </a:ext>
            </a:extLst>
          </p:cNvPr>
          <p:cNvSpPr txBox="1">
            <a:spLocks/>
          </p:cNvSpPr>
          <p:nvPr/>
        </p:nvSpPr>
        <p:spPr>
          <a:xfrm>
            <a:off x="915544"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chemeClr val="bg1"/>
                </a:solidFill>
                <a:latin typeface="Abolition" pitchFamily="2" charset="0"/>
                <a:cs typeface="Arial" panose="020B0604020202020204" pitchFamily="34" charset="0"/>
              </a:rPr>
              <a:t>HELPING Customers and Communities During COVID-19</a:t>
            </a:r>
          </a:p>
        </p:txBody>
      </p:sp>
      <p:sp>
        <p:nvSpPr>
          <p:cNvPr id="20" name="Rectangle 19">
            <a:extLst>
              <a:ext uri="{FF2B5EF4-FFF2-40B4-BE49-F238E27FC236}">
                <a16:creationId xmlns:a16="http://schemas.microsoft.com/office/drawing/2014/main" id="{89A57968-D40F-6B4C-847F-13EC7A8527D4}"/>
              </a:ext>
            </a:extLst>
          </p:cNvPr>
          <p:cNvSpPr/>
          <p:nvPr/>
        </p:nvSpPr>
        <p:spPr>
          <a:xfrm>
            <a:off x="5047313" y="1488834"/>
            <a:ext cx="2614446" cy="396622"/>
          </a:xfrm>
          <a:prstGeom prst="rect">
            <a:avLst/>
          </a:prstGeom>
          <a:solidFill>
            <a:srgbClr val="D23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FA621BE-9285-6742-BCE3-6F129B937150}"/>
              </a:ext>
            </a:extLst>
          </p:cNvPr>
          <p:cNvSpPr txBox="1"/>
          <p:nvPr/>
        </p:nvSpPr>
        <p:spPr>
          <a:xfrm>
            <a:off x="5047313" y="1502479"/>
            <a:ext cx="2582758" cy="369332"/>
          </a:xfrm>
          <a:prstGeom prst="rect">
            <a:avLst/>
          </a:prstGeom>
          <a:noFill/>
        </p:spPr>
        <p:txBody>
          <a:bodyPr wrap="none" rtlCol="0">
            <a:spAutoFit/>
          </a:bodyPr>
          <a:lstStyle/>
          <a:p>
            <a:r>
              <a:rPr lang="en-US">
                <a:solidFill>
                  <a:schemeClr val="bg1"/>
                </a:solidFill>
                <a:latin typeface="Optima" panose="02000503060000020004" pitchFamily="2" charset="0"/>
                <a:cs typeface="Arial" panose="020B0604020202020204" pitchFamily="34" charset="0"/>
              </a:rPr>
              <a:t>#</a:t>
            </a:r>
            <a:r>
              <a:rPr lang="en-US" err="1">
                <a:solidFill>
                  <a:schemeClr val="bg1"/>
                </a:solidFill>
                <a:latin typeface="Optima" panose="02000503060000020004" pitchFamily="2" charset="0"/>
                <a:cs typeface="Arial" panose="020B0604020202020204" pitchFamily="34" charset="0"/>
              </a:rPr>
              <a:t>GoodDeeds</a:t>
            </a:r>
            <a:r>
              <a:rPr lang="en-US">
                <a:solidFill>
                  <a:schemeClr val="bg1"/>
                </a:solidFill>
                <a:latin typeface="Optima" panose="02000503060000020004" pitchFamily="2" charset="0"/>
                <a:cs typeface="Arial" panose="020B0604020202020204" pitchFamily="34" charset="0"/>
              </a:rPr>
              <a:t> Campaign</a:t>
            </a:r>
          </a:p>
        </p:txBody>
      </p:sp>
    </p:spTree>
    <p:extLst>
      <p:ext uri="{BB962C8B-B14F-4D97-AF65-F5344CB8AC3E}">
        <p14:creationId xmlns:p14="http://schemas.microsoft.com/office/powerpoint/2010/main" val="35887270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A close up of a white building&#10;&#10;Description automatically generated">
            <a:extLst>
              <a:ext uri="{FF2B5EF4-FFF2-40B4-BE49-F238E27FC236}">
                <a16:creationId xmlns:a16="http://schemas.microsoft.com/office/drawing/2014/main" id="{EB8610CC-3F85-4A4B-A0AE-86C1E61E0DDD}"/>
              </a:ext>
            </a:extLst>
          </p:cNvPr>
          <p:cNvPicPr>
            <a:picLocks noChangeAspect="1"/>
          </p:cNvPicPr>
          <p:nvPr/>
        </p:nvPicPr>
        <p:blipFill>
          <a:blip r:embed="rId3">
            <a:alphaModFix amt="70000"/>
          </a:blip>
          <a:stretch>
            <a:fillRect/>
          </a:stretch>
        </p:blipFill>
        <p:spPr>
          <a:xfrm>
            <a:off x="2590800" y="0"/>
            <a:ext cx="9601200" cy="6858000"/>
          </a:xfrm>
          <a:prstGeom prst="rect">
            <a:avLst/>
          </a:prstGeom>
        </p:spPr>
      </p:pic>
      <p:sp>
        <p:nvSpPr>
          <p:cNvPr id="10" name="Rectangle 9">
            <a:extLst>
              <a:ext uri="{FF2B5EF4-FFF2-40B4-BE49-F238E27FC236}">
                <a16:creationId xmlns:a16="http://schemas.microsoft.com/office/drawing/2014/main" id="{08C82178-F51E-114F-A678-C0744CC6D47C}"/>
              </a:ext>
            </a:extLst>
          </p:cNvPr>
          <p:cNvSpPr/>
          <p:nvPr/>
        </p:nvSpPr>
        <p:spPr>
          <a:xfrm>
            <a:off x="0" y="0"/>
            <a:ext cx="4880113" cy="6858000"/>
          </a:xfrm>
          <a:prstGeom prst="rect">
            <a:avLst/>
          </a:prstGeom>
          <a:solidFill>
            <a:srgbClr val="D23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3234492-07FC-C540-A574-D5D712E8ECC7}"/>
              </a:ext>
            </a:extLst>
          </p:cNvPr>
          <p:cNvSpPr/>
          <p:nvPr/>
        </p:nvSpPr>
        <p:spPr>
          <a:xfrm>
            <a:off x="6550207" y="0"/>
            <a:ext cx="5641793" cy="6858000"/>
          </a:xfrm>
          <a:prstGeom prst="rect">
            <a:avLst/>
          </a:prstGeom>
          <a:solidFill>
            <a:srgbClr val="344C7F">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F229601-5857-F54D-9143-B4D08F8F6A12}"/>
              </a:ext>
            </a:extLst>
          </p:cNvPr>
          <p:cNvSpPr/>
          <p:nvPr/>
        </p:nvSpPr>
        <p:spPr>
          <a:xfrm>
            <a:off x="294790" y="0"/>
            <a:ext cx="4880113" cy="6858000"/>
          </a:xfrm>
          <a:prstGeom prst="rect">
            <a:avLst/>
          </a:prstGeom>
          <a:solidFill>
            <a:srgbClr val="667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3EB5A4B-F74C-D547-B6A6-C74663516406}"/>
              </a:ext>
            </a:extLst>
          </p:cNvPr>
          <p:cNvSpPr/>
          <p:nvPr/>
        </p:nvSpPr>
        <p:spPr>
          <a:xfrm>
            <a:off x="147395" y="0"/>
            <a:ext cx="4880113" cy="6858000"/>
          </a:xfrm>
          <a:prstGeom prst="rect">
            <a:avLst/>
          </a:prstGeom>
          <a:solidFill>
            <a:srgbClr val="344C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D29864D-4C8C-334D-A548-8F9FB0C6CE15}"/>
              </a:ext>
            </a:extLst>
          </p:cNvPr>
          <p:cNvSpPr txBox="1"/>
          <p:nvPr/>
        </p:nvSpPr>
        <p:spPr>
          <a:xfrm>
            <a:off x="131619" y="2685846"/>
            <a:ext cx="4880112" cy="1323439"/>
          </a:xfrm>
          <a:prstGeom prst="rect">
            <a:avLst/>
          </a:prstGeom>
          <a:noFill/>
        </p:spPr>
        <p:txBody>
          <a:bodyPr wrap="square" rtlCol="0">
            <a:spAutoFit/>
          </a:bodyPr>
          <a:lstStyle/>
          <a:p>
            <a:pPr algn="ctr"/>
            <a:r>
              <a:rPr lang="en-US" sz="8000" b="1">
                <a:solidFill>
                  <a:schemeClr val="bg1"/>
                </a:solidFill>
                <a:latin typeface="Abolition" pitchFamily="2" charset="0"/>
                <a:cs typeface="Arial" panose="020B0604020202020204" pitchFamily="34" charset="0"/>
              </a:rPr>
              <a:t>OUR </a:t>
            </a:r>
            <a:r>
              <a:rPr lang="en-US" sz="8000" b="1">
                <a:solidFill>
                  <a:srgbClr val="ECB433"/>
                </a:solidFill>
                <a:latin typeface="Abolition" pitchFamily="2" charset="0"/>
                <a:cs typeface="Arial" panose="020B0604020202020204" pitchFamily="34" charset="0"/>
              </a:rPr>
              <a:t>PRIORITIES</a:t>
            </a:r>
          </a:p>
        </p:txBody>
      </p:sp>
      <p:grpSp>
        <p:nvGrpSpPr>
          <p:cNvPr id="25" name="Group 24">
            <a:extLst>
              <a:ext uri="{FF2B5EF4-FFF2-40B4-BE49-F238E27FC236}">
                <a16:creationId xmlns:a16="http://schemas.microsoft.com/office/drawing/2014/main" id="{21ABA91D-8FF6-5041-8B9E-F4212BE4C035}"/>
              </a:ext>
            </a:extLst>
          </p:cNvPr>
          <p:cNvGrpSpPr/>
          <p:nvPr/>
        </p:nvGrpSpPr>
        <p:grpSpPr>
          <a:xfrm>
            <a:off x="5438139" y="807747"/>
            <a:ext cx="7384995" cy="5242506"/>
            <a:chOff x="5438139" y="372976"/>
            <a:chExt cx="7384995" cy="5242506"/>
          </a:xfrm>
        </p:grpSpPr>
        <p:sp>
          <p:nvSpPr>
            <p:cNvPr id="12" name="Rectangle 11">
              <a:extLst>
                <a:ext uri="{FF2B5EF4-FFF2-40B4-BE49-F238E27FC236}">
                  <a16:creationId xmlns:a16="http://schemas.microsoft.com/office/drawing/2014/main" id="{E8155C9E-3624-8640-B906-C1F21F4503BF}"/>
                </a:ext>
              </a:extLst>
            </p:cNvPr>
            <p:cNvSpPr/>
            <p:nvPr/>
          </p:nvSpPr>
          <p:spPr>
            <a:xfrm>
              <a:off x="6691326" y="571737"/>
              <a:ext cx="5553041" cy="369332"/>
            </a:xfrm>
            <a:prstGeom prst="rect">
              <a:avLst/>
            </a:prstGeom>
          </p:spPr>
          <p:txBody>
            <a:bodyPr wrap="square">
              <a:spAutoFit/>
            </a:bodyPr>
            <a:lstStyle/>
            <a:p>
              <a:pPr lvl="0" fontAlgn="base">
                <a:buClr>
                  <a:srgbClr val="D2334E"/>
                </a:buClr>
              </a:pPr>
              <a:r>
                <a:rPr lang="en-US">
                  <a:latin typeface="Optima" panose="02000503060000020004" pitchFamily="2" charset="0"/>
                  <a:cs typeface="Arial" panose="020B0604020202020204" pitchFamily="34" charset="0"/>
                </a:rPr>
                <a:t>Protect Our Customers’ Money</a:t>
              </a:r>
            </a:p>
          </p:txBody>
        </p:sp>
        <p:pic>
          <p:nvPicPr>
            <p:cNvPr id="3" name="Picture 2">
              <a:extLst>
                <a:ext uri="{FF2B5EF4-FFF2-40B4-BE49-F238E27FC236}">
                  <a16:creationId xmlns:a16="http://schemas.microsoft.com/office/drawing/2014/main" id="{A66E8467-B3D7-0448-AE65-DD50CD6D1C7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90715" y="372976"/>
              <a:ext cx="520525" cy="645452"/>
            </a:xfrm>
            <a:prstGeom prst="rect">
              <a:avLst/>
            </a:prstGeom>
          </p:spPr>
        </p:pic>
        <p:pic>
          <p:nvPicPr>
            <p:cNvPr id="5" name="Picture 4">
              <a:extLst>
                <a:ext uri="{FF2B5EF4-FFF2-40B4-BE49-F238E27FC236}">
                  <a16:creationId xmlns:a16="http://schemas.microsoft.com/office/drawing/2014/main" id="{450545A5-8B7E-E64A-AAC9-D0D59B88478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38139" y="1360830"/>
              <a:ext cx="721464" cy="524701"/>
            </a:xfrm>
            <a:prstGeom prst="rect">
              <a:avLst/>
            </a:prstGeom>
          </p:spPr>
        </p:pic>
        <p:pic>
          <p:nvPicPr>
            <p:cNvPr id="7" name="Picture 6">
              <a:extLst>
                <a:ext uri="{FF2B5EF4-FFF2-40B4-BE49-F238E27FC236}">
                  <a16:creationId xmlns:a16="http://schemas.microsoft.com/office/drawing/2014/main" id="{9CF0F492-B13E-F04E-9E1D-0A35E12235B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29110" y="2228747"/>
              <a:ext cx="466890" cy="684048"/>
            </a:xfrm>
            <a:prstGeom prst="rect">
              <a:avLst/>
            </a:prstGeom>
          </p:spPr>
        </p:pic>
        <p:pic>
          <p:nvPicPr>
            <p:cNvPr id="14" name="Picture 13">
              <a:extLst>
                <a:ext uri="{FF2B5EF4-FFF2-40B4-BE49-F238E27FC236}">
                  <a16:creationId xmlns:a16="http://schemas.microsoft.com/office/drawing/2014/main" id="{8208D1A6-0F92-B14E-8473-9F8860ADCF8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488628" y="3256011"/>
              <a:ext cx="763731" cy="524701"/>
            </a:xfrm>
            <a:prstGeom prst="rect">
              <a:avLst/>
            </a:prstGeom>
          </p:spPr>
        </p:pic>
        <p:pic>
          <p:nvPicPr>
            <p:cNvPr id="16" name="Picture 15">
              <a:extLst>
                <a:ext uri="{FF2B5EF4-FFF2-40B4-BE49-F238E27FC236}">
                  <a16:creationId xmlns:a16="http://schemas.microsoft.com/office/drawing/2014/main" id="{4D1B1F7E-7129-E746-ABCB-7F21FA6B693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573636" y="4991846"/>
              <a:ext cx="585967" cy="623636"/>
            </a:xfrm>
            <a:prstGeom prst="rect">
              <a:avLst/>
            </a:prstGeom>
          </p:spPr>
        </p:pic>
        <p:sp>
          <p:nvSpPr>
            <p:cNvPr id="18" name="Rectangle 17">
              <a:extLst>
                <a:ext uri="{FF2B5EF4-FFF2-40B4-BE49-F238E27FC236}">
                  <a16:creationId xmlns:a16="http://schemas.microsoft.com/office/drawing/2014/main" id="{A46A7ECD-7E99-274E-B7DA-829A70DCDC08}"/>
                </a:ext>
              </a:extLst>
            </p:cNvPr>
            <p:cNvSpPr/>
            <p:nvPr/>
          </p:nvSpPr>
          <p:spPr>
            <a:xfrm>
              <a:off x="6691326" y="1463976"/>
              <a:ext cx="6096000" cy="369332"/>
            </a:xfrm>
            <a:prstGeom prst="rect">
              <a:avLst/>
            </a:prstGeom>
          </p:spPr>
          <p:txBody>
            <a:bodyPr>
              <a:spAutoFit/>
            </a:bodyPr>
            <a:lstStyle/>
            <a:p>
              <a:pPr lvl="0" fontAlgn="base">
                <a:buClr>
                  <a:srgbClr val="D2334E"/>
                </a:buClr>
              </a:pPr>
              <a:r>
                <a:rPr lang="en-US">
                  <a:latin typeface="Optima" panose="02000503060000020004" pitchFamily="2" charset="0"/>
                  <a:cs typeface="Arial" panose="020B0604020202020204" pitchFamily="34" charset="0"/>
                </a:rPr>
                <a:t>Prepare for Privacy Laws &amp; Regulations</a:t>
              </a:r>
            </a:p>
          </p:txBody>
        </p:sp>
        <p:sp>
          <p:nvSpPr>
            <p:cNvPr id="19" name="Rectangle 18">
              <a:extLst>
                <a:ext uri="{FF2B5EF4-FFF2-40B4-BE49-F238E27FC236}">
                  <a16:creationId xmlns:a16="http://schemas.microsoft.com/office/drawing/2014/main" id="{FE1B72BF-6102-684E-A4D0-4A9B12A1B47A}"/>
                </a:ext>
              </a:extLst>
            </p:cNvPr>
            <p:cNvSpPr/>
            <p:nvPr/>
          </p:nvSpPr>
          <p:spPr>
            <a:xfrm>
              <a:off x="6691326" y="2386105"/>
              <a:ext cx="6096000" cy="369332"/>
            </a:xfrm>
            <a:prstGeom prst="rect">
              <a:avLst/>
            </a:prstGeom>
          </p:spPr>
          <p:txBody>
            <a:bodyPr>
              <a:spAutoFit/>
            </a:bodyPr>
            <a:lstStyle/>
            <a:p>
              <a:pPr lvl="0" fontAlgn="base">
                <a:buClr>
                  <a:srgbClr val="D2334E"/>
                </a:buClr>
              </a:pPr>
              <a:r>
                <a:rPr lang="en-US">
                  <a:latin typeface="Optima" panose="02000503060000020004" pitchFamily="2" charset="0"/>
                  <a:cs typeface="Arial" panose="020B0604020202020204" pitchFamily="34" charset="0"/>
                </a:rPr>
                <a:t>Prepare for Digital Closings</a:t>
              </a:r>
            </a:p>
          </p:txBody>
        </p:sp>
        <p:sp>
          <p:nvSpPr>
            <p:cNvPr id="20" name="Rectangle 19">
              <a:extLst>
                <a:ext uri="{FF2B5EF4-FFF2-40B4-BE49-F238E27FC236}">
                  <a16:creationId xmlns:a16="http://schemas.microsoft.com/office/drawing/2014/main" id="{733062B2-3475-CD48-8D76-06A7D30935B0}"/>
                </a:ext>
              </a:extLst>
            </p:cNvPr>
            <p:cNvSpPr/>
            <p:nvPr/>
          </p:nvSpPr>
          <p:spPr>
            <a:xfrm>
              <a:off x="6691326" y="3370502"/>
              <a:ext cx="6096000" cy="369332"/>
            </a:xfrm>
            <a:prstGeom prst="rect">
              <a:avLst/>
            </a:prstGeom>
          </p:spPr>
          <p:txBody>
            <a:bodyPr>
              <a:spAutoFit/>
            </a:bodyPr>
            <a:lstStyle/>
            <a:p>
              <a:pPr lvl="0" fontAlgn="base">
                <a:buClr>
                  <a:srgbClr val="D2334E"/>
                </a:buClr>
              </a:pPr>
              <a:r>
                <a:rPr lang="en-US">
                  <a:latin typeface="Optima" panose="02000503060000020004" pitchFamily="2" charset="0"/>
                  <a:cs typeface="Arial" panose="020B0604020202020204" pitchFamily="34" charset="0"/>
                </a:rPr>
                <a:t>Tell Our Story</a:t>
              </a:r>
            </a:p>
          </p:txBody>
        </p:sp>
        <p:sp>
          <p:nvSpPr>
            <p:cNvPr id="21" name="Rectangle 20">
              <a:extLst>
                <a:ext uri="{FF2B5EF4-FFF2-40B4-BE49-F238E27FC236}">
                  <a16:creationId xmlns:a16="http://schemas.microsoft.com/office/drawing/2014/main" id="{ACAC843F-E457-D845-AE2D-005EBA60D8EB}"/>
                </a:ext>
              </a:extLst>
            </p:cNvPr>
            <p:cNvSpPr/>
            <p:nvPr/>
          </p:nvSpPr>
          <p:spPr>
            <a:xfrm>
              <a:off x="6727134" y="4258519"/>
              <a:ext cx="6096000" cy="646331"/>
            </a:xfrm>
            <a:prstGeom prst="rect">
              <a:avLst/>
            </a:prstGeom>
          </p:spPr>
          <p:txBody>
            <a:bodyPr anchor="t">
              <a:spAutoFit/>
            </a:bodyPr>
            <a:lstStyle/>
            <a:p>
              <a:pPr fontAlgn="base">
                <a:buClr>
                  <a:srgbClr val="D2334E"/>
                </a:buClr>
              </a:pPr>
              <a:r>
                <a:rPr lang="en-US">
                  <a:latin typeface="Optima" panose="02000503060000020004" pitchFamily="2" charset="0"/>
                  <a:cs typeface="Arial"/>
                </a:rPr>
                <a:t>Engage with Relevant Agencies Focused on Federal</a:t>
              </a:r>
            </a:p>
            <a:p>
              <a:pPr>
                <a:buClr>
                  <a:srgbClr val="D2334E"/>
                </a:buClr>
              </a:pPr>
              <a:r>
                <a:rPr lang="en-US">
                  <a:latin typeface="Optima" panose="02000503060000020004" pitchFamily="2" charset="0"/>
                  <a:cs typeface="Arial"/>
                </a:rPr>
                <a:t>Housing Finance Policy</a:t>
              </a:r>
            </a:p>
          </p:txBody>
        </p:sp>
        <p:pic>
          <p:nvPicPr>
            <p:cNvPr id="22" name="Picture 21">
              <a:extLst>
                <a:ext uri="{FF2B5EF4-FFF2-40B4-BE49-F238E27FC236}">
                  <a16:creationId xmlns:a16="http://schemas.microsoft.com/office/drawing/2014/main" id="{34386C6C-8604-A14E-8E62-92E5C01A305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522783" y="4123928"/>
              <a:ext cx="671432" cy="524702"/>
            </a:xfrm>
            <a:prstGeom prst="rect">
              <a:avLst/>
            </a:prstGeom>
          </p:spPr>
        </p:pic>
        <p:sp>
          <p:nvSpPr>
            <p:cNvPr id="23" name="Rectangle 22">
              <a:extLst>
                <a:ext uri="{FF2B5EF4-FFF2-40B4-BE49-F238E27FC236}">
                  <a16:creationId xmlns:a16="http://schemas.microsoft.com/office/drawing/2014/main" id="{920D0D8E-B526-1F4C-B593-44BC170E033B}"/>
                </a:ext>
              </a:extLst>
            </p:cNvPr>
            <p:cNvSpPr/>
            <p:nvPr/>
          </p:nvSpPr>
          <p:spPr>
            <a:xfrm>
              <a:off x="6631598" y="5147174"/>
              <a:ext cx="6096000" cy="369332"/>
            </a:xfrm>
            <a:prstGeom prst="rect">
              <a:avLst/>
            </a:prstGeom>
          </p:spPr>
          <p:txBody>
            <a:bodyPr anchor="t">
              <a:spAutoFit/>
            </a:bodyPr>
            <a:lstStyle/>
            <a:p>
              <a:pPr lvl="0" fontAlgn="base">
                <a:buClr>
                  <a:srgbClr val="D2334E"/>
                </a:buClr>
              </a:pPr>
              <a:endParaRPr lang="en-US">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909BEA8A-0EDF-F24D-A957-CE5E2C324103}"/>
                </a:ext>
              </a:extLst>
            </p:cNvPr>
            <p:cNvSpPr/>
            <p:nvPr/>
          </p:nvSpPr>
          <p:spPr>
            <a:xfrm>
              <a:off x="6756998" y="5196510"/>
              <a:ext cx="2714157" cy="369332"/>
            </a:xfrm>
            <a:prstGeom prst="rect">
              <a:avLst/>
            </a:prstGeom>
          </p:spPr>
          <p:txBody>
            <a:bodyPr wrap="square">
              <a:spAutoFit/>
            </a:bodyPr>
            <a:lstStyle/>
            <a:p>
              <a:pPr lvl="0" fontAlgn="base">
                <a:buClr>
                  <a:srgbClr val="D2334E"/>
                </a:buClr>
              </a:pPr>
              <a:r>
                <a:rPr lang="en-US">
                  <a:latin typeface="Optima" panose="02000503060000020004" pitchFamily="2" charset="0"/>
                  <a:cs typeface="Arial" panose="020B0604020202020204" pitchFamily="34" charset="0"/>
                </a:rPr>
                <a:t>Develop &amp; Retain Talent </a:t>
              </a:r>
              <a:endParaRPr lang="en-US">
                <a:latin typeface="Optima" panose="02000503060000020004" pitchFamily="2" charset="0"/>
              </a:endParaRPr>
            </a:p>
          </p:txBody>
        </p:sp>
      </p:grpSp>
      <p:grpSp>
        <p:nvGrpSpPr>
          <p:cNvPr id="51" name="Group 50">
            <a:extLst>
              <a:ext uri="{FF2B5EF4-FFF2-40B4-BE49-F238E27FC236}">
                <a16:creationId xmlns:a16="http://schemas.microsoft.com/office/drawing/2014/main" id="{D327C783-F714-AA48-9134-9FA01943FD3F}"/>
              </a:ext>
            </a:extLst>
          </p:cNvPr>
          <p:cNvGrpSpPr/>
          <p:nvPr/>
        </p:nvGrpSpPr>
        <p:grpSpPr>
          <a:xfrm>
            <a:off x="6796726" y="1644620"/>
            <a:ext cx="5100484" cy="3695308"/>
            <a:chOff x="6796726" y="1150070"/>
            <a:chExt cx="4194928" cy="3695308"/>
          </a:xfrm>
        </p:grpSpPr>
        <p:cxnSp>
          <p:nvCxnSpPr>
            <p:cNvPr id="27" name="Straight Connector 26">
              <a:extLst>
                <a:ext uri="{FF2B5EF4-FFF2-40B4-BE49-F238E27FC236}">
                  <a16:creationId xmlns:a16="http://schemas.microsoft.com/office/drawing/2014/main" id="{9D26B026-57A7-E440-ADCF-757B9859BE47}"/>
                </a:ext>
              </a:extLst>
            </p:cNvPr>
            <p:cNvCxnSpPr>
              <a:cxnSpLocks/>
            </p:cNvCxnSpPr>
            <p:nvPr/>
          </p:nvCxnSpPr>
          <p:spPr>
            <a:xfrm>
              <a:off x="6796726" y="1150070"/>
              <a:ext cx="4194928" cy="0"/>
            </a:xfrm>
            <a:prstGeom prst="line">
              <a:avLst/>
            </a:prstGeom>
            <a:ln>
              <a:solidFill>
                <a:srgbClr val="D2334E"/>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22B2B01-6D39-7B48-97D5-E404444440B6}"/>
                </a:ext>
              </a:extLst>
            </p:cNvPr>
            <p:cNvCxnSpPr>
              <a:cxnSpLocks/>
            </p:cNvCxnSpPr>
            <p:nvPr/>
          </p:nvCxnSpPr>
          <p:spPr>
            <a:xfrm>
              <a:off x="6796726" y="2092751"/>
              <a:ext cx="4194928" cy="0"/>
            </a:xfrm>
            <a:prstGeom prst="line">
              <a:avLst/>
            </a:prstGeom>
            <a:ln>
              <a:solidFill>
                <a:srgbClr val="D2334E"/>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70F2815-0C96-F047-A5F5-6F810A368A9A}"/>
                </a:ext>
              </a:extLst>
            </p:cNvPr>
            <p:cNvCxnSpPr>
              <a:cxnSpLocks/>
            </p:cNvCxnSpPr>
            <p:nvPr/>
          </p:nvCxnSpPr>
          <p:spPr>
            <a:xfrm>
              <a:off x="6796726" y="3044858"/>
              <a:ext cx="4194928" cy="0"/>
            </a:xfrm>
            <a:prstGeom prst="line">
              <a:avLst/>
            </a:prstGeom>
            <a:ln>
              <a:solidFill>
                <a:srgbClr val="D2334E"/>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DD62CF7-F7B3-A64B-8F1D-B8391E9A8B84}"/>
                </a:ext>
              </a:extLst>
            </p:cNvPr>
            <p:cNvCxnSpPr>
              <a:cxnSpLocks/>
            </p:cNvCxnSpPr>
            <p:nvPr/>
          </p:nvCxnSpPr>
          <p:spPr>
            <a:xfrm>
              <a:off x="6796726" y="3978112"/>
              <a:ext cx="4194928" cy="0"/>
            </a:xfrm>
            <a:prstGeom prst="line">
              <a:avLst/>
            </a:prstGeom>
            <a:ln>
              <a:solidFill>
                <a:srgbClr val="D2334E"/>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4B75122-5D65-4843-848A-3968BA4226BA}"/>
                </a:ext>
              </a:extLst>
            </p:cNvPr>
            <p:cNvCxnSpPr>
              <a:cxnSpLocks/>
            </p:cNvCxnSpPr>
            <p:nvPr/>
          </p:nvCxnSpPr>
          <p:spPr>
            <a:xfrm>
              <a:off x="6796726" y="4845378"/>
              <a:ext cx="4194928" cy="0"/>
            </a:xfrm>
            <a:prstGeom prst="line">
              <a:avLst/>
            </a:prstGeom>
            <a:ln>
              <a:solidFill>
                <a:srgbClr val="D2334E"/>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111073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a white building&#10;&#10;Description automatically generated">
            <a:extLst>
              <a:ext uri="{FF2B5EF4-FFF2-40B4-BE49-F238E27FC236}">
                <a16:creationId xmlns:a16="http://schemas.microsoft.com/office/drawing/2014/main" id="{229C6DF1-FD07-AB41-9769-F770B71AFD43}"/>
              </a:ext>
            </a:extLst>
          </p:cNvPr>
          <p:cNvPicPr>
            <a:picLocks noChangeAspect="1"/>
          </p:cNvPicPr>
          <p:nvPr/>
        </p:nvPicPr>
        <p:blipFill>
          <a:blip r:embed="rId3">
            <a:alphaModFix amt="70000"/>
          </a:blip>
          <a:stretch>
            <a:fillRect/>
          </a:stretch>
        </p:blipFill>
        <p:spPr>
          <a:xfrm>
            <a:off x="2590800" y="0"/>
            <a:ext cx="9601200" cy="6858000"/>
          </a:xfrm>
          <a:prstGeom prst="rect">
            <a:avLst/>
          </a:prstGeom>
        </p:spPr>
      </p:pic>
      <p:pic>
        <p:nvPicPr>
          <p:cNvPr id="2" name="Picture 1">
            <a:extLst>
              <a:ext uri="{FF2B5EF4-FFF2-40B4-BE49-F238E27FC236}">
                <a16:creationId xmlns:a16="http://schemas.microsoft.com/office/drawing/2014/main" id="{965F08BF-21E7-4240-9687-6449E8A638C2}"/>
              </a:ext>
            </a:extLst>
          </p:cNvPr>
          <p:cNvPicPr>
            <a:picLocks noChangeAspect="1"/>
          </p:cNvPicPr>
          <p:nvPr/>
        </p:nvPicPr>
        <p:blipFill>
          <a:blip r:embed="rId4">
            <a:alphaModFix amt="10000"/>
          </a:blip>
          <a:stretch>
            <a:fillRect/>
          </a:stretch>
        </p:blipFill>
        <p:spPr>
          <a:xfrm>
            <a:off x="5130862" y="-224732"/>
            <a:ext cx="6062713" cy="7517776"/>
          </a:xfrm>
          <a:prstGeom prst="rect">
            <a:avLst/>
          </a:prstGeom>
        </p:spPr>
      </p:pic>
      <p:sp>
        <p:nvSpPr>
          <p:cNvPr id="8" name="Rectangle 7">
            <a:extLst>
              <a:ext uri="{FF2B5EF4-FFF2-40B4-BE49-F238E27FC236}">
                <a16:creationId xmlns:a16="http://schemas.microsoft.com/office/drawing/2014/main" id="{990A0CE9-E727-8146-8FFA-C47C4E3DF5F9}"/>
              </a:ext>
            </a:extLst>
          </p:cNvPr>
          <p:cNvSpPr/>
          <p:nvPr/>
        </p:nvSpPr>
        <p:spPr>
          <a:xfrm>
            <a:off x="1" y="0"/>
            <a:ext cx="4003039" cy="6858000"/>
          </a:xfrm>
          <a:prstGeom prst="rect">
            <a:avLst/>
          </a:prstGeom>
          <a:solidFill>
            <a:srgbClr val="344C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drawing, clock&#10;&#10;Description automatically generated">
            <a:extLst>
              <a:ext uri="{FF2B5EF4-FFF2-40B4-BE49-F238E27FC236}">
                <a16:creationId xmlns:a16="http://schemas.microsoft.com/office/drawing/2014/main" id="{3EB4EE88-3D61-C64A-B6DB-2B4478DE9D5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0393" y="-510730"/>
            <a:ext cx="8404374" cy="8089771"/>
          </a:xfrm>
          <a:prstGeom prst="rect">
            <a:avLst/>
          </a:prstGeom>
        </p:spPr>
      </p:pic>
      <p:sp>
        <p:nvSpPr>
          <p:cNvPr id="3" name="TextBox 2">
            <a:extLst>
              <a:ext uri="{FF2B5EF4-FFF2-40B4-BE49-F238E27FC236}">
                <a16:creationId xmlns:a16="http://schemas.microsoft.com/office/drawing/2014/main" id="{BF5C060F-5D2E-C74A-96FD-D3B0752D4003}"/>
              </a:ext>
            </a:extLst>
          </p:cNvPr>
          <p:cNvSpPr txBox="1"/>
          <p:nvPr/>
        </p:nvSpPr>
        <p:spPr>
          <a:xfrm>
            <a:off x="-1867077" y="1694491"/>
            <a:ext cx="11528790" cy="1323439"/>
          </a:xfrm>
          <a:prstGeom prst="rect">
            <a:avLst/>
          </a:prstGeom>
          <a:noFill/>
        </p:spPr>
        <p:txBody>
          <a:bodyPr wrap="square" rtlCol="0">
            <a:spAutoFit/>
          </a:bodyPr>
          <a:lstStyle/>
          <a:p>
            <a:pPr algn="ctr" fontAlgn="base"/>
            <a:r>
              <a:rPr lang="en-US" sz="4000" b="1">
                <a:solidFill>
                  <a:schemeClr val="bg1"/>
                </a:solidFill>
                <a:latin typeface="Open Sans" panose="020B0606030504020204" pitchFamily="34" charset="0"/>
                <a:ea typeface="Open Sans" panose="020B0606030504020204" pitchFamily="34" charset="0"/>
                <a:cs typeface="Open Sans" panose="020B0606030504020204" pitchFamily="34" charset="0"/>
              </a:rPr>
              <a:t>PROTECT OUR </a:t>
            </a:r>
          </a:p>
          <a:p>
            <a:pPr algn="ctr" fontAlgn="base"/>
            <a:r>
              <a:rPr lang="en-US" sz="4000" b="1">
                <a:solidFill>
                  <a:schemeClr val="bg1"/>
                </a:solidFill>
                <a:latin typeface="Open Sans" panose="020B0606030504020204" pitchFamily="34" charset="0"/>
                <a:ea typeface="Open Sans" panose="020B0606030504020204" pitchFamily="34" charset="0"/>
                <a:cs typeface="Open Sans" panose="020B0606030504020204" pitchFamily="34" charset="0"/>
              </a:rPr>
              <a:t>CUSTOMERS’ MONEY</a:t>
            </a:r>
            <a:endParaRPr lang="en-US" sz="4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Rectangle 4">
            <a:extLst>
              <a:ext uri="{FF2B5EF4-FFF2-40B4-BE49-F238E27FC236}">
                <a16:creationId xmlns:a16="http://schemas.microsoft.com/office/drawing/2014/main" id="{65774221-077B-784E-9638-7CAFB05D87CD}"/>
              </a:ext>
            </a:extLst>
          </p:cNvPr>
          <p:cNvSpPr/>
          <p:nvPr/>
        </p:nvSpPr>
        <p:spPr>
          <a:xfrm>
            <a:off x="1523069" y="3170060"/>
            <a:ext cx="4761946" cy="2554545"/>
          </a:xfrm>
          <a:prstGeom prst="rect">
            <a:avLst/>
          </a:prstGeom>
        </p:spPr>
        <p:txBody>
          <a:bodyPr wrap="square">
            <a:spAutoFit/>
          </a:bodyPr>
          <a:lstStyle/>
          <a:p>
            <a:pPr marL="285750" marR="0" lvl="0" indent="-285750" fontAlgn="base">
              <a:spcBef>
                <a:spcPts val="0"/>
              </a:spcBef>
              <a:spcAft>
                <a:spcPts val="0"/>
              </a:spcAft>
              <a:buSzPts val="1000"/>
              <a:buFont typeface="Wingdings" pitchFamily="2" charset="2"/>
              <a:buChar char="§"/>
              <a:tabLst>
                <a:tab pos="457200" algn="l"/>
              </a:tabLst>
            </a:pPr>
            <a:r>
              <a:rPr lang="en-US" sz="1600">
                <a:solidFill>
                  <a:schemeClr val="bg1"/>
                </a:solidFill>
                <a:latin typeface="Open Sans" panose="020B0606030504020204" pitchFamily="34" charset="0"/>
                <a:ea typeface="Open Sans" panose="020B0606030504020204" pitchFamily="34" charset="0"/>
                <a:cs typeface="Open Sans" panose="020B0606030504020204" pitchFamily="34" charset="0"/>
              </a:rPr>
              <a:t>Educating and promoting awareness of closing scams and wire fraud  </a:t>
            </a:r>
          </a:p>
          <a:p>
            <a:pPr marL="285750" marR="0" lvl="0" indent="-285750" fontAlgn="base">
              <a:spcBef>
                <a:spcPts val="0"/>
              </a:spcBef>
              <a:spcAft>
                <a:spcPts val="0"/>
              </a:spcAft>
              <a:buSzPts val="1000"/>
              <a:buFont typeface="Wingdings" pitchFamily="2" charset="2"/>
              <a:buChar char="§"/>
              <a:tabLst>
                <a:tab pos="457200" algn="l"/>
              </a:tabLst>
            </a:pPr>
            <a:endParaRPr lang="en-US" sz="16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fontAlgn="base">
              <a:spcBef>
                <a:spcPts val="0"/>
              </a:spcBef>
              <a:spcAft>
                <a:spcPts val="0"/>
              </a:spcAft>
              <a:buSzPts val="1000"/>
              <a:buFont typeface="Wingdings" pitchFamily="2" charset="2"/>
              <a:buChar char="§"/>
              <a:tabLst>
                <a:tab pos="457200" algn="l"/>
              </a:tabLst>
            </a:pPr>
            <a:r>
              <a:rPr lang="en-US" sz="1600">
                <a:solidFill>
                  <a:schemeClr val="bg1"/>
                </a:solidFill>
                <a:latin typeface="Open Sans" panose="020B0606030504020204" pitchFamily="34" charset="0"/>
                <a:ea typeface="Open Sans" panose="020B0606030504020204" pitchFamily="34" charset="0"/>
                <a:cs typeface="Open Sans" panose="020B0606030504020204" pitchFamily="34" charset="0"/>
              </a:rPr>
              <a:t>Offering resources that inform our members on new threats to their businesses </a:t>
            </a:r>
          </a:p>
          <a:p>
            <a:pPr marL="285750" marR="0" lvl="0" indent="-285750" fontAlgn="base">
              <a:spcBef>
                <a:spcPts val="0"/>
              </a:spcBef>
              <a:spcAft>
                <a:spcPts val="0"/>
              </a:spcAft>
              <a:buSzPts val="1000"/>
              <a:buFont typeface="Wingdings" pitchFamily="2" charset="2"/>
              <a:buChar char="§"/>
              <a:tabLst>
                <a:tab pos="457200" algn="l"/>
              </a:tabLst>
            </a:pPr>
            <a:endParaRPr lang="en-US" sz="16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fontAlgn="base">
              <a:spcBef>
                <a:spcPts val="0"/>
              </a:spcBef>
              <a:spcAft>
                <a:spcPts val="0"/>
              </a:spcAft>
              <a:buSzPts val="1000"/>
              <a:buFont typeface="Wingdings" pitchFamily="2" charset="2"/>
              <a:buChar char="§"/>
              <a:tabLst>
                <a:tab pos="457200" algn="l"/>
              </a:tabLst>
            </a:pPr>
            <a:r>
              <a:rPr lang="en-US" sz="1600">
                <a:solidFill>
                  <a:schemeClr val="bg1"/>
                </a:solidFill>
                <a:latin typeface="Open Sans" panose="020B0606030504020204" pitchFamily="34" charset="0"/>
                <a:ea typeface="Open Sans" panose="020B0606030504020204" pitchFamily="34" charset="0"/>
                <a:cs typeface="Open Sans" panose="020B0606030504020204" pitchFamily="34" charset="0"/>
              </a:rPr>
              <a:t>Providing best practices and public policy that protects funds during real estate transactions </a:t>
            </a:r>
            <a:endParaRPr lang="en-US" sz="160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57E6F404-425E-2444-9F91-3D14CA19CFCD}"/>
              </a:ext>
            </a:extLst>
          </p:cNvPr>
          <p:cNvSpPr txBox="1"/>
          <p:nvPr/>
        </p:nvSpPr>
        <p:spPr>
          <a:xfrm>
            <a:off x="7626512" y="3328860"/>
            <a:ext cx="3550972" cy="1323439"/>
          </a:xfrm>
          <a:prstGeom prst="rect">
            <a:avLst/>
          </a:prstGeom>
          <a:noFill/>
        </p:spPr>
        <p:txBody>
          <a:bodyPr wrap="none" rtlCol="0">
            <a:spAutoFit/>
          </a:bodyPr>
          <a:lstStyle/>
          <a:p>
            <a:pPr algn="ctr"/>
            <a:r>
              <a:rPr lang="en-US" sz="8000" b="1">
                <a:solidFill>
                  <a:srgbClr val="D2334E"/>
                </a:solidFill>
                <a:latin typeface="Abolition" pitchFamily="2" charset="0"/>
              </a:rPr>
              <a:t>Bodyguard</a:t>
            </a:r>
          </a:p>
        </p:txBody>
      </p:sp>
      <p:sp>
        <p:nvSpPr>
          <p:cNvPr id="4" name="Rectangle 3">
            <a:extLst>
              <a:ext uri="{FF2B5EF4-FFF2-40B4-BE49-F238E27FC236}">
                <a16:creationId xmlns:a16="http://schemas.microsoft.com/office/drawing/2014/main" id="{09757319-655B-1043-B41B-1197CA8F8146}"/>
              </a:ext>
            </a:extLst>
          </p:cNvPr>
          <p:cNvSpPr/>
          <p:nvPr/>
        </p:nvSpPr>
        <p:spPr>
          <a:xfrm>
            <a:off x="7626512" y="2093245"/>
            <a:ext cx="3669594" cy="1569660"/>
          </a:xfrm>
          <a:prstGeom prst="rect">
            <a:avLst/>
          </a:prstGeom>
        </p:spPr>
        <p:txBody>
          <a:bodyPr wrap="none">
            <a:spAutoFit/>
          </a:bodyPr>
          <a:lstStyle/>
          <a:p>
            <a:pPr algn="ctr"/>
            <a:r>
              <a:rPr lang="en-US" sz="9600" b="1">
                <a:solidFill>
                  <a:srgbClr val="344C7F"/>
                </a:solidFill>
                <a:latin typeface="Abolition" pitchFamily="2" charset="0"/>
              </a:rPr>
              <a:t>My Title: </a:t>
            </a:r>
          </a:p>
        </p:txBody>
      </p:sp>
    </p:spTree>
    <p:extLst>
      <p:ext uri="{BB962C8B-B14F-4D97-AF65-F5344CB8AC3E}">
        <p14:creationId xmlns:p14="http://schemas.microsoft.com/office/powerpoint/2010/main" val="3530129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close up of a white building&#10;&#10;Description automatically generated">
            <a:extLst>
              <a:ext uri="{FF2B5EF4-FFF2-40B4-BE49-F238E27FC236}">
                <a16:creationId xmlns:a16="http://schemas.microsoft.com/office/drawing/2014/main" id="{3B023969-9B6A-F142-9F4D-F694571C73AC}"/>
              </a:ext>
            </a:extLst>
          </p:cNvPr>
          <p:cNvPicPr>
            <a:picLocks noChangeAspect="1"/>
          </p:cNvPicPr>
          <p:nvPr/>
        </p:nvPicPr>
        <p:blipFill>
          <a:blip r:embed="rId2">
            <a:alphaModFix amt="70000"/>
          </a:blip>
          <a:stretch>
            <a:fillRect/>
          </a:stretch>
        </p:blipFill>
        <p:spPr>
          <a:xfrm>
            <a:off x="-35432" y="0"/>
            <a:ext cx="12203907" cy="6858000"/>
          </a:xfrm>
          <a:prstGeom prst="rect">
            <a:avLst/>
          </a:prstGeom>
        </p:spPr>
      </p:pic>
      <p:grpSp>
        <p:nvGrpSpPr>
          <p:cNvPr id="16" name="Group 15">
            <a:extLst>
              <a:ext uri="{FF2B5EF4-FFF2-40B4-BE49-F238E27FC236}">
                <a16:creationId xmlns:a16="http://schemas.microsoft.com/office/drawing/2014/main" id="{AD8FF989-6FDF-694C-B8FA-8182BF056284}"/>
              </a:ext>
            </a:extLst>
          </p:cNvPr>
          <p:cNvGrpSpPr/>
          <p:nvPr/>
        </p:nvGrpSpPr>
        <p:grpSpPr>
          <a:xfrm>
            <a:off x="0" y="0"/>
            <a:ext cx="12192000" cy="1322000"/>
            <a:chOff x="0" y="-3563"/>
            <a:chExt cx="12192000" cy="1322000"/>
          </a:xfrm>
        </p:grpSpPr>
        <p:sp>
          <p:nvSpPr>
            <p:cNvPr id="18" name="Rectangle 17">
              <a:extLst>
                <a:ext uri="{FF2B5EF4-FFF2-40B4-BE49-F238E27FC236}">
                  <a16:creationId xmlns:a16="http://schemas.microsoft.com/office/drawing/2014/main" id="{FC7DC3B7-A965-3446-9594-E319B7065AA5}"/>
                </a:ext>
              </a:extLst>
            </p:cNvPr>
            <p:cNvSpPr/>
            <p:nvPr/>
          </p:nvSpPr>
          <p:spPr>
            <a:xfrm>
              <a:off x="0" y="-3563"/>
              <a:ext cx="12192000" cy="1322000"/>
            </a:xfrm>
            <a:prstGeom prst="rect">
              <a:avLst/>
            </a:prstGeom>
            <a:solidFill>
              <a:srgbClr val="344C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88959EC-D7FD-7343-BBFE-63E34DD44A85}"/>
                </a:ext>
              </a:extLst>
            </p:cNvPr>
            <p:cNvSpPr/>
            <p:nvPr/>
          </p:nvSpPr>
          <p:spPr>
            <a:xfrm>
              <a:off x="0" y="1204137"/>
              <a:ext cx="12192000" cy="114300"/>
            </a:xfrm>
            <a:prstGeom prst="rect">
              <a:avLst/>
            </a:prstGeom>
            <a:solidFill>
              <a:srgbClr val="D23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itle 1">
            <a:extLst>
              <a:ext uri="{FF2B5EF4-FFF2-40B4-BE49-F238E27FC236}">
                <a16:creationId xmlns:a16="http://schemas.microsoft.com/office/drawing/2014/main" id="{DEF2516D-4EC8-8145-B579-3D8456EB9996}"/>
              </a:ext>
            </a:extLst>
          </p:cNvPr>
          <p:cNvSpPr txBox="1">
            <a:spLocks/>
          </p:cNvSpPr>
          <p:nvPr/>
        </p:nvSpPr>
        <p:spPr>
          <a:xfrm>
            <a:off x="915544" y="0"/>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a:solidFill>
                  <a:schemeClr val="bg1"/>
                </a:solidFill>
                <a:latin typeface="Abolition" pitchFamily="2" charset="0"/>
              </a:rPr>
              <a:t>Launching a campaign to stop wire transfer fraud</a:t>
            </a:r>
          </a:p>
        </p:txBody>
      </p:sp>
      <p:grpSp>
        <p:nvGrpSpPr>
          <p:cNvPr id="25" name="Group 24">
            <a:extLst>
              <a:ext uri="{FF2B5EF4-FFF2-40B4-BE49-F238E27FC236}">
                <a16:creationId xmlns:a16="http://schemas.microsoft.com/office/drawing/2014/main" id="{0A4B484F-42F8-7A4D-B35F-6934F242E479}"/>
              </a:ext>
            </a:extLst>
          </p:cNvPr>
          <p:cNvGrpSpPr/>
          <p:nvPr/>
        </p:nvGrpSpPr>
        <p:grpSpPr>
          <a:xfrm>
            <a:off x="1750478" y="1570106"/>
            <a:ext cx="8845731" cy="5039788"/>
            <a:chOff x="391160" y="1659871"/>
            <a:chExt cx="12824001" cy="7306377"/>
          </a:xfrm>
          <a:effectLst>
            <a:outerShdw blurRad="292100" dist="88900" dir="5400000" algn="ctr" rotWithShape="0">
              <a:srgbClr val="000000">
                <a:alpha val="43137"/>
              </a:srgbClr>
            </a:outerShdw>
          </a:effectLst>
        </p:grpSpPr>
        <p:pic>
          <p:nvPicPr>
            <p:cNvPr id="3" name="Picture 2" descr="A picture containing computer&#10;&#10;Description automatically generated">
              <a:extLst>
                <a:ext uri="{FF2B5EF4-FFF2-40B4-BE49-F238E27FC236}">
                  <a16:creationId xmlns:a16="http://schemas.microsoft.com/office/drawing/2014/main" id="{FB8B7F1B-8E25-1546-B61C-3C1BFBE812AB}"/>
                </a:ext>
              </a:extLst>
            </p:cNvPr>
            <p:cNvPicPr>
              <a:picLocks noChangeAspect="1"/>
            </p:cNvPicPr>
            <p:nvPr/>
          </p:nvPicPr>
          <p:blipFill>
            <a:blip r:embed="rId3"/>
            <a:stretch>
              <a:fillRect/>
            </a:stretch>
          </p:blipFill>
          <p:spPr>
            <a:xfrm>
              <a:off x="2563375" y="6660688"/>
              <a:ext cx="4097823" cy="2288450"/>
            </a:xfrm>
            <a:prstGeom prst="rect">
              <a:avLst/>
            </a:prstGeom>
          </p:spPr>
        </p:pic>
        <p:pic>
          <p:nvPicPr>
            <p:cNvPr id="6" name="Picture 5" descr="A picture containing front, table, sign, clock&#10;&#10;Description automatically generated">
              <a:extLst>
                <a:ext uri="{FF2B5EF4-FFF2-40B4-BE49-F238E27FC236}">
                  <a16:creationId xmlns:a16="http://schemas.microsoft.com/office/drawing/2014/main" id="{702831F8-F1E3-3C49-A561-E9396199898F}"/>
                </a:ext>
              </a:extLst>
            </p:cNvPr>
            <p:cNvPicPr>
              <a:picLocks noChangeAspect="1"/>
            </p:cNvPicPr>
            <p:nvPr/>
          </p:nvPicPr>
          <p:blipFill>
            <a:blip r:embed="rId4"/>
            <a:stretch>
              <a:fillRect/>
            </a:stretch>
          </p:blipFill>
          <p:spPr>
            <a:xfrm>
              <a:off x="4741418" y="1681258"/>
              <a:ext cx="4106377" cy="2279895"/>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A7C678BA-0602-1D4D-BB9F-7C9447D937D5}"/>
                </a:ext>
              </a:extLst>
            </p:cNvPr>
            <p:cNvPicPr>
              <a:picLocks noChangeAspect="1"/>
            </p:cNvPicPr>
            <p:nvPr/>
          </p:nvPicPr>
          <p:blipFill>
            <a:blip r:embed="rId5"/>
            <a:stretch>
              <a:fillRect/>
            </a:stretch>
          </p:blipFill>
          <p:spPr>
            <a:xfrm>
              <a:off x="9108784" y="1659871"/>
              <a:ext cx="4106377" cy="2301282"/>
            </a:xfrm>
            <a:prstGeom prst="rect">
              <a:avLst/>
            </a:prstGeom>
          </p:spPr>
        </p:pic>
        <p:pic>
          <p:nvPicPr>
            <p:cNvPr id="11" name="Picture 10">
              <a:extLst>
                <a:ext uri="{FF2B5EF4-FFF2-40B4-BE49-F238E27FC236}">
                  <a16:creationId xmlns:a16="http://schemas.microsoft.com/office/drawing/2014/main" id="{1B9AD050-5A22-9545-B458-D6CBEFEC5696}"/>
                </a:ext>
              </a:extLst>
            </p:cNvPr>
            <p:cNvPicPr>
              <a:picLocks noChangeAspect="1"/>
            </p:cNvPicPr>
            <p:nvPr/>
          </p:nvPicPr>
          <p:blipFill>
            <a:blip r:embed="rId6"/>
            <a:stretch>
              <a:fillRect/>
            </a:stretch>
          </p:blipFill>
          <p:spPr>
            <a:xfrm>
              <a:off x="391160" y="4163404"/>
              <a:ext cx="4102100" cy="2301282"/>
            </a:xfrm>
            <a:prstGeom prst="rect">
              <a:avLst/>
            </a:prstGeom>
          </p:spPr>
        </p:pic>
        <p:pic>
          <p:nvPicPr>
            <p:cNvPr id="13" name="Picture 12">
              <a:extLst>
                <a:ext uri="{FF2B5EF4-FFF2-40B4-BE49-F238E27FC236}">
                  <a16:creationId xmlns:a16="http://schemas.microsoft.com/office/drawing/2014/main" id="{47F97223-FF17-CD44-92ED-F8D25B84C61E}"/>
                </a:ext>
              </a:extLst>
            </p:cNvPr>
            <p:cNvPicPr>
              <a:picLocks noChangeAspect="1"/>
            </p:cNvPicPr>
            <p:nvPr/>
          </p:nvPicPr>
          <p:blipFill>
            <a:blip r:embed="rId7"/>
            <a:stretch>
              <a:fillRect/>
            </a:stretch>
          </p:blipFill>
          <p:spPr>
            <a:xfrm>
              <a:off x="9113060" y="4160583"/>
              <a:ext cx="4102101" cy="2305560"/>
            </a:xfrm>
            <a:prstGeom prst="rect">
              <a:avLst/>
            </a:prstGeom>
          </p:spPr>
        </p:pic>
        <p:pic>
          <p:nvPicPr>
            <p:cNvPr id="17" name="Picture 16">
              <a:extLst>
                <a:ext uri="{FF2B5EF4-FFF2-40B4-BE49-F238E27FC236}">
                  <a16:creationId xmlns:a16="http://schemas.microsoft.com/office/drawing/2014/main" id="{7F9AC36D-711F-D843-B522-1A942D124383}"/>
                </a:ext>
              </a:extLst>
            </p:cNvPr>
            <p:cNvPicPr>
              <a:picLocks noChangeAspect="1"/>
            </p:cNvPicPr>
            <p:nvPr/>
          </p:nvPicPr>
          <p:blipFill>
            <a:blip r:embed="rId8"/>
            <a:stretch>
              <a:fillRect/>
            </a:stretch>
          </p:blipFill>
          <p:spPr>
            <a:xfrm>
              <a:off x="391160" y="1668425"/>
              <a:ext cx="4089268" cy="2292728"/>
            </a:xfrm>
            <a:prstGeom prst="rect">
              <a:avLst/>
            </a:prstGeom>
          </p:spPr>
        </p:pic>
        <p:pic>
          <p:nvPicPr>
            <p:cNvPr id="22" name="Picture 21" descr="A group of people posing for the camera&#10;&#10;Description automatically generated">
              <a:extLst>
                <a:ext uri="{FF2B5EF4-FFF2-40B4-BE49-F238E27FC236}">
                  <a16:creationId xmlns:a16="http://schemas.microsoft.com/office/drawing/2014/main" id="{A5BD6291-1202-5E48-99C1-91B55CE4FFA4}"/>
                </a:ext>
              </a:extLst>
            </p:cNvPr>
            <p:cNvPicPr>
              <a:picLocks noChangeAspect="1"/>
            </p:cNvPicPr>
            <p:nvPr/>
          </p:nvPicPr>
          <p:blipFill>
            <a:blip r:embed="rId9"/>
            <a:stretch>
              <a:fillRect/>
            </a:stretch>
          </p:blipFill>
          <p:spPr>
            <a:xfrm>
              <a:off x="4749972" y="4164557"/>
              <a:ext cx="4097823" cy="2292728"/>
            </a:xfrm>
            <a:prstGeom prst="rect">
              <a:avLst/>
            </a:prstGeom>
          </p:spPr>
        </p:pic>
        <p:pic>
          <p:nvPicPr>
            <p:cNvPr id="24" name="Picture 23" descr="A person standing in front of a building&#10;&#10;Description automatically generated">
              <a:extLst>
                <a:ext uri="{FF2B5EF4-FFF2-40B4-BE49-F238E27FC236}">
                  <a16:creationId xmlns:a16="http://schemas.microsoft.com/office/drawing/2014/main" id="{A56C148E-66CC-9241-975B-7EF89304F3F2}"/>
                </a:ext>
              </a:extLst>
            </p:cNvPr>
            <p:cNvPicPr>
              <a:picLocks noChangeAspect="1"/>
            </p:cNvPicPr>
            <p:nvPr/>
          </p:nvPicPr>
          <p:blipFill>
            <a:blip r:embed="rId10"/>
            <a:stretch>
              <a:fillRect/>
            </a:stretch>
          </p:blipFill>
          <p:spPr>
            <a:xfrm>
              <a:off x="6919574" y="6660688"/>
              <a:ext cx="4106378" cy="2305560"/>
            </a:xfrm>
            <a:prstGeom prst="rect">
              <a:avLst/>
            </a:prstGeom>
          </p:spPr>
        </p:pic>
      </p:grpSp>
    </p:spTree>
    <p:extLst>
      <p:ext uri="{BB962C8B-B14F-4D97-AF65-F5344CB8AC3E}">
        <p14:creationId xmlns:p14="http://schemas.microsoft.com/office/powerpoint/2010/main" val="1760660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 up of a white building&#10;&#10;Description automatically generated">
            <a:extLst>
              <a:ext uri="{FF2B5EF4-FFF2-40B4-BE49-F238E27FC236}">
                <a16:creationId xmlns:a16="http://schemas.microsoft.com/office/drawing/2014/main" id="{8E10B47D-CE2C-8D4C-B126-D6716929BFF5}"/>
              </a:ext>
            </a:extLst>
          </p:cNvPr>
          <p:cNvPicPr>
            <a:picLocks noChangeAspect="1"/>
          </p:cNvPicPr>
          <p:nvPr/>
        </p:nvPicPr>
        <p:blipFill>
          <a:blip r:embed="rId3">
            <a:alphaModFix amt="70000"/>
          </a:blip>
          <a:stretch>
            <a:fillRect/>
          </a:stretch>
        </p:blipFill>
        <p:spPr>
          <a:xfrm>
            <a:off x="-8518" y="0"/>
            <a:ext cx="9601200" cy="6858000"/>
          </a:xfrm>
          <a:prstGeom prst="rect">
            <a:avLst/>
          </a:prstGeom>
        </p:spPr>
      </p:pic>
      <p:pic>
        <p:nvPicPr>
          <p:cNvPr id="7" name="Picture 6">
            <a:extLst>
              <a:ext uri="{FF2B5EF4-FFF2-40B4-BE49-F238E27FC236}">
                <a16:creationId xmlns:a16="http://schemas.microsoft.com/office/drawing/2014/main" id="{EFEFF165-A474-4247-A2F5-2DC964EF979B}"/>
              </a:ext>
            </a:extLst>
          </p:cNvPr>
          <p:cNvPicPr>
            <a:picLocks noChangeAspect="1"/>
          </p:cNvPicPr>
          <p:nvPr/>
        </p:nvPicPr>
        <p:blipFill>
          <a:blip r:embed="rId4">
            <a:alphaModFix amt="10000"/>
          </a:blip>
          <a:stretch>
            <a:fillRect/>
          </a:stretch>
        </p:blipFill>
        <p:spPr>
          <a:xfrm>
            <a:off x="0" y="308376"/>
            <a:ext cx="8581717" cy="6241248"/>
          </a:xfrm>
          <a:prstGeom prst="rect">
            <a:avLst/>
          </a:prstGeom>
        </p:spPr>
      </p:pic>
      <p:sp>
        <p:nvSpPr>
          <p:cNvPr id="8" name="Rectangle 7">
            <a:extLst>
              <a:ext uri="{FF2B5EF4-FFF2-40B4-BE49-F238E27FC236}">
                <a16:creationId xmlns:a16="http://schemas.microsoft.com/office/drawing/2014/main" id="{990A0CE9-E727-8146-8FFA-C47C4E3DF5F9}"/>
              </a:ext>
            </a:extLst>
          </p:cNvPr>
          <p:cNvSpPr/>
          <p:nvPr/>
        </p:nvSpPr>
        <p:spPr>
          <a:xfrm>
            <a:off x="8130208" y="0"/>
            <a:ext cx="4061791" cy="6858000"/>
          </a:xfrm>
          <a:prstGeom prst="rect">
            <a:avLst/>
          </a:prstGeom>
          <a:solidFill>
            <a:srgbClr val="344C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drawing, clock&#10;&#10;Description automatically generated">
            <a:extLst>
              <a:ext uri="{FF2B5EF4-FFF2-40B4-BE49-F238E27FC236}">
                <a16:creationId xmlns:a16="http://schemas.microsoft.com/office/drawing/2014/main" id="{9C28A1DF-D3A4-4247-863D-B162C478122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87625" y="-496618"/>
            <a:ext cx="8404374" cy="8089771"/>
          </a:xfrm>
          <a:prstGeom prst="rect">
            <a:avLst/>
          </a:prstGeom>
        </p:spPr>
      </p:pic>
      <p:sp>
        <p:nvSpPr>
          <p:cNvPr id="3" name="TextBox 2">
            <a:extLst>
              <a:ext uri="{FF2B5EF4-FFF2-40B4-BE49-F238E27FC236}">
                <a16:creationId xmlns:a16="http://schemas.microsoft.com/office/drawing/2014/main" id="{BF5C060F-5D2E-C74A-96FD-D3B0752D4003}"/>
              </a:ext>
            </a:extLst>
          </p:cNvPr>
          <p:cNvSpPr txBox="1"/>
          <p:nvPr/>
        </p:nvSpPr>
        <p:spPr>
          <a:xfrm>
            <a:off x="2817322" y="1267884"/>
            <a:ext cx="11528790" cy="1938992"/>
          </a:xfrm>
          <a:prstGeom prst="rect">
            <a:avLst/>
          </a:prstGeom>
          <a:noFill/>
        </p:spPr>
        <p:txBody>
          <a:bodyPr wrap="square" rtlCol="0">
            <a:spAutoFit/>
          </a:bodyPr>
          <a:lstStyle/>
          <a:p>
            <a:pPr algn="ctr" fontAlgn="base"/>
            <a:r>
              <a:rPr lang="en-US" sz="4000" b="1">
                <a:solidFill>
                  <a:schemeClr val="bg1"/>
                </a:solidFill>
                <a:latin typeface="Optima" panose="02000503060000020004" pitchFamily="2" charset="0"/>
                <a:cs typeface="Arial" panose="020B0604020202020204" pitchFamily="34" charset="0"/>
              </a:rPr>
              <a:t>PREPARE FOR </a:t>
            </a:r>
          </a:p>
          <a:p>
            <a:pPr algn="ctr" fontAlgn="base"/>
            <a:r>
              <a:rPr lang="en-US" sz="4000" b="1">
                <a:solidFill>
                  <a:schemeClr val="bg1"/>
                </a:solidFill>
                <a:latin typeface="Optima" panose="02000503060000020004" pitchFamily="2" charset="0"/>
                <a:cs typeface="Arial" panose="020B0604020202020204" pitchFamily="34" charset="0"/>
              </a:rPr>
              <a:t>PRIVACY LAWS &amp; </a:t>
            </a:r>
          </a:p>
          <a:p>
            <a:pPr algn="ctr" fontAlgn="base"/>
            <a:r>
              <a:rPr lang="en-US" sz="4000" b="1">
                <a:solidFill>
                  <a:schemeClr val="bg1"/>
                </a:solidFill>
                <a:latin typeface="Optima" panose="02000503060000020004" pitchFamily="2" charset="0"/>
                <a:cs typeface="Arial" panose="020B0604020202020204" pitchFamily="34" charset="0"/>
              </a:rPr>
              <a:t>REGULATIONS</a:t>
            </a:r>
          </a:p>
        </p:txBody>
      </p:sp>
      <p:sp>
        <p:nvSpPr>
          <p:cNvPr id="5" name="Rectangle 4">
            <a:extLst>
              <a:ext uri="{FF2B5EF4-FFF2-40B4-BE49-F238E27FC236}">
                <a16:creationId xmlns:a16="http://schemas.microsoft.com/office/drawing/2014/main" id="{65774221-077B-784E-9638-7CAFB05D87CD}"/>
              </a:ext>
            </a:extLst>
          </p:cNvPr>
          <p:cNvSpPr/>
          <p:nvPr/>
        </p:nvSpPr>
        <p:spPr>
          <a:xfrm>
            <a:off x="6200744" y="3359007"/>
            <a:ext cx="4761946" cy="2062103"/>
          </a:xfrm>
          <a:prstGeom prst="rect">
            <a:avLst/>
          </a:prstGeom>
        </p:spPr>
        <p:txBody>
          <a:bodyPr wrap="square">
            <a:spAutoFit/>
          </a:bodyPr>
          <a:lstStyle/>
          <a:p>
            <a:pPr marL="285750" lvl="0" indent="-285750" fontAlgn="base">
              <a:buFont typeface="Arial" panose="020B0604020202020204" pitchFamily="34" charset="0"/>
              <a:buChar char="•"/>
            </a:pPr>
            <a:r>
              <a:rPr lang="en-US" sz="1600">
                <a:solidFill>
                  <a:schemeClr val="bg1"/>
                </a:solidFill>
                <a:latin typeface="Optima" panose="02000503060000020004" pitchFamily="2" charset="0"/>
                <a:cs typeface="Arial" panose="020B0604020202020204" pitchFamily="34" charset="0"/>
              </a:rPr>
              <a:t>Helping our members remain compliant with laws that vary state-by-state </a:t>
            </a:r>
          </a:p>
          <a:p>
            <a:pPr marL="285750" lvl="0" indent="-285750" fontAlgn="base">
              <a:buFont typeface="Arial" panose="020B0604020202020204" pitchFamily="34" charset="0"/>
              <a:buChar char="•"/>
            </a:pPr>
            <a:endParaRPr lang="en-US" sz="1600">
              <a:solidFill>
                <a:schemeClr val="bg1"/>
              </a:solidFill>
              <a:latin typeface="Optima" panose="02000503060000020004" pitchFamily="2" charset="0"/>
              <a:cs typeface="Arial" panose="020B0604020202020204" pitchFamily="34" charset="0"/>
            </a:endParaRPr>
          </a:p>
          <a:p>
            <a:pPr marL="285750" lvl="0" indent="-285750" fontAlgn="base">
              <a:buFont typeface="Arial" panose="020B0604020202020204" pitchFamily="34" charset="0"/>
              <a:buChar char="•"/>
            </a:pPr>
            <a:r>
              <a:rPr lang="en-US" sz="1600">
                <a:solidFill>
                  <a:schemeClr val="bg1"/>
                </a:solidFill>
                <a:latin typeface="Optima" panose="02000503060000020004" pitchFamily="2" charset="0"/>
                <a:cs typeface="Arial" panose="020B0604020202020204" pitchFamily="34" charset="0"/>
              </a:rPr>
              <a:t>Developing industry principles to help you keep up with new regulations and legislation </a:t>
            </a:r>
          </a:p>
          <a:p>
            <a:pPr marL="285750" lvl="0" indent="-285750" fontAlgn="base">
              <a:buFont typeface="Arial" panose="020B0604020202020204" pitchFamily="34" charset="0"/>
              <a:buChar char="•"/>
            </a:pPr>
            <a:endParaRPr lang="en-US" sz="1600">
              <a:solidFill>
                <a:schemeClr val="bg1"/>
              </a:solidFill>
              <a:latin typeface="Optima" panose="02000503060000020004" pitchFamily="2" charset="0"/>
              <a:cs typeface="Arial" panose="020B0604020202020204" pitchFamily="34" charset="0"/>
            </a:endParaRPr>
          </a:p>
          <a:p>
            <a:pPr marL="285750" lvl="0" indent="-285750" fontAlgn="base">
              <a:buFont typeface="Arial" panose="020B0604020202020204" pitchFamily="34" charset="0"/>
              <a:buChar char="•"/>
            </a:pPr>
            <a:r>
              <a:rPr lang="en-US" sz="1600">
                <a:solidFill>
                  <a:schemeClr val="bg1"/>
                </a:solidFill>
                <a:latin typeface="Optima" panose="02000503060000020004" pitchFamily="2" charset="0"/>
                <a:cs typeface="Arial" panose="020B0604020202020204" pitchFamily="34" charset="0"/>
              </a:rPr>
              <a:t>Advocating on data privacy policy with industry partners</a:t>
            </a:r>
          </a:p>
        </p:txBody>
      </p:sp>
      <p:sp>
        <p:nvSpPr>
          <p:cNvPr id="9" name="TextBox 8">
            <a:extLst>
              <a:ext uri="{FF2B5EF4-FFF2-40B4-BE49-F238E27FC236}">
                <a16:creationId xmlns:a16="http://schemas.microsoft.com/office/drawing/2014/main" id="{A48CFE28-67FF-6147-971F-7A14C390D44F}"/>
              </a:ext>
            </a:extLst>
          </p:cNvPr>
          <p:cNvSpPr txBox="1"/>
          <p:nvPr/>
        </p:nvSpPr>
        <p:spPr>
          <a:xfrm>
            <a:off x="982525" y="3164112"/>
            <a:ext cx="3565400" cy="1569660"/>
          </a:xfrm>
          <a:prstGeom prst="rect">
            <a:avLst/>
          </a:prstGeom>
          <a:noFill/>
        </p:spPr>
        <p:txBody>
          <a:bodyPr wrap="none" rtlCol="0">
            <a:spAutoFit/>
          </a:bodyPr>
          <a:lstStyle/>
          <a:p>
            <a:pPr algn="ctr"/>
            <a:r>
              <a:rPr lang="en-US" sz="9600" b="1">
                <a:solidFill>
                  <a:srgbClr val="D2334E"/>
                </a:solidFill>
                <a:latin typeface="Abolition" pitchFamily="2" charset="0"/>
              </a:rPr>
              <a:t>GUARDIAN</a:t>
            </a:r>
          </a:p>
        </p:txBody>
      </p:sp>
      <p:sp>
        <p:nvSpPr>
          <p:cNvPr id="11" name="Rectangle 10">
            <a:extLst>
              <a:ext uri="{FF2B5EF4-FFF2-40B4-BE49-F238E27FC236}">
                <a16:creationId xmlns:a16="http://schemas.microsoft.com/office/drawing/2014/main" id="{26711A84-9D50-E44A-88D5-6411F036240E}"/>
              </a:ext>
            </a:extLst>
          </p:cNvPr>
          <p:cNvSpPr/>
          <p:nvPr/>
        </p:nvSpPr>
        <p:spPr>
          <a:xfrm>
            <a:off x="982525" y="1988356"/>
            <a:ext cx="3669594" cy="1569660"/>
          </a:xfrm>
          <a:prstGeom prst="rect">
            <a:avLst/>
          </a:prstGeom>
        </p:spPr>
        <p:txBody>
          <a:bodyPr wrap="none">
            <a:spAutoFit/>
          </a:bodyPr>
          <a:lstStyle/>
          <a:p>
            <a:pPr algn="ctr"/>
            <a:r>
              <a:rPr lang="en-US" sz="9600" b="1">
                <a:solidFill>
                  <a:srgbClr val="344C7F"/>
                </a:solidFill>
                <a:latin typeface="Abolition" pitchFamily="2" charset="0"/>
              </a:rPr>
              <a:t>My Title: </a:t>
            </a:r>
          </a:p>
        </p:txBody>
      </p:sp>
    </p:spTree>
    <p:extLst>
      <p:ext uri="{BB962C8B-B14F-4D97-AF65-F5344CB8AC3E}">
        <p14:creationId xmlns:p14="http://schemas.microsoft.com/office/powerpoint/2010/main" val="1553334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TotalTime>
  <Words>3635</Words>
  <Application>Microsoft Office PowerPoint</Application>
  <PresentationFormat>Widescreen</PresentationFormat>
  <Paragraphs>323</Paragraphs>
  <Slides>16</Slides>
  <Notes>13</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PowerPoint Presentation</vt:lpstr>
      <vt:lpstr>PowerPoint Presentation</vt:lpstr>
      <vt:lpstr> Helping Members During COVID-19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Erin Hughes</dc:creator>
  <cp:lastModifiedBy>Lauren Dollerschell</cp:lastModifiedBy>
  <cp:revision>9</cp:revision>
  <dcterms:created xsi:type="dcterms:W3CDTF">2020-06-02T00:45:29Z</dcterms:created>
  <dcterms:modified xsi:type="dcterms:W3CDTF">2020-08-27T18:06:37Z</dcterms:modified>
</cp:coreProperties>
</file>