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4" r:id="rId4"/>
    <p:sldMasterId id="2147483656" r:id="rId5"/>
  </p:sldMasterIdLst>
  <p:notesMasterIdLst>
    <p:notesMasterId r:id="rId46"/>
  </p:notesMasterIdLst>
  <p:sldIdLst>
    <p:sldId id="256" r:id="rId6"/>
    <p:sldId id="265" r:id="rId7"/>
    <p:sldId id="273" r:id="rId8"/>
    <p:sldId id="263" r:id="rId9"/>
    <p:sldId id="278" r:id="rId10"/>
    <p:sldId id="280" r:id="rId11"/>
    <p:sldId id="259" r:id="rId12"/>
    <p:sldId id="284" r:id="rId13"/>
    <p:sldId id="262" r:id="rId14"/>
    <p:sldId id="281" r:id="rId15"/>
    <p:sldId id="304" r:id="rId16"/>
    <p:sldId id="310" r:id="rId17"/>
    <p:sldId id="305" r:id="rId18"/>
    <p:sldId id="303" r:id="rId19"/>
    <p:sldId id="283" r:id="rId20"/>
    <p:sldId id="288" r:id="rId21"/>
    <p:sldId id="285" r:id="rId22"/>
    <p:sldId id="289" r:id="rId23"/>
    <p:sldId id="290" r:id="rId24"/>
    <p:sldId id="291" r:id="rId25"/>
    <p:sldId id="306" r:id="rId26"/>
    <p:sldId id="311" r:id="rId27"/>
    <p:sldId id="307" r:id="rId28"/>
    <p:sldId id="292" r:id="rId29"/>
    <p:sldId id="293" r:id="rId30"/>
    <p:sldId id="286" r:id="rId31"/>
    <p:sldId id="294" r:id="rId32"/>
    <p:sldId id="295" r:id="rId33"/>
    <p:sldId id="296" r:id="rId34"/>
    <p:sldId id="297" r:id="rId35"/>
    <p:sldId id="298" r:id="rId36"/>
    <p:sldId id="312" r:id="rId37"/>
    <p:sldId id="309" r:id="rId38"/>
    <p:sldId id="308" r:id="rId39"/>
    <p:sldId id="277" r:id="rId40"/>
    <p:sldId id="299" r:id="rId41"/>
    <p:sldId id="300" r:id="rId42"/>
    <p:sldId id="302" r:id="rId43"/>
    <p:sldId id="287" r:id="rId44"/>
    <p:sldId id="27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A01C2C"/>
    <a:srgbClr val="34425F"/>
    <a:srgbClr val="4F4F72"/>
    <a:srgbClr val="33AA4A"/>
    <a:srgbClr val="0549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28"/>
    <p:restoredTop sz="87648"/>
  </p:normalViewPr>
  <p:slideViewPr>
    <p:cSldViewPr snapToGrid="0" snapToObjects="1">
      <p:cViewPr varScale="1">
        <p:scale>
          <a:sx n="53" d="100"/>
          <a:sy n="53" d="100"/>
        </p:scale>
        <p:origin x="90" y="1044"/>
      </p:cViewPr>
      <p:guideLst/>
    </p:cSldViewPr>
  </p:slideViewPr>
  <p:notesTextViewPr>
    <p:cViewPr>
      <p:scale>
        <a:sx n="1" d="1"/>
        <a:sy n="1" d="1"/>
      </p:scale>
      <p:origin x="0" y="0"/>
    </p:cViewPr>
  </p:notesTextViewPr>
  <p:notesViewPr>
    <p:cSldViewPr snapToGrid="0" snapToObjects="1">
      <p:cViewPr>
        <p:scale>
          <a:sx n="96" d="100"/>
          <a:sy n="96" d="100"/>
        </p:scale>
        <p:origin x="274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ADA144-F963-4A44-873F-DC666EBD3D6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B83ACBF-4BA8-409E-99BB-D1174406CF8D}">
      <dgm:prSet/>
      <dgm:spPr/>
      <dgm:t>
        <a:bodyPr/>
        <a:lstStyle/>
        <a:p>
          <a:pPr>
            <a:lnSpc>
              <a:spcPct val="100000"/>
            </a:lnSpc>
          </a:pPr>
          <a:r>
            <a:rPr lang="en-US"/>
            <a:t>Well-Being Defined</a:t>
          </a:r>
        </a:p>
      </dgm:t>
    </dgm:pt>
    <dgm:pt modelId="{8DAEB58E-6926-46CA-A9E5-FEB9EE40C67D}" type="parTrans" cxnId="{0CDAB3AC-F40F-4F5D-8762-9E911DA77406}">
      <dgm:prSet/>
      <dgm:spPr/>
      <dgm:t>
        <a:bodyPr/>
        <a:lstStyle/>
        <a:p>
          <a:endParaRPr lang="en-US"/>
        </a:p>
      </dgm:t>
    </dgm:pt>
    <dgm:pt modelId="{D7020CE9-44E8-4D85-842B-5B6936A501C1}" type="sibTrans" cxnId="{0CDAB3AC-F40F-4F5D-8762-9E911DA77406}">
      <dgm:prSet/>
      <dgm:spPr/>
      <dgm:t>
        <a:bodyPr/>
        <a:lstStyle/>
        <a:p>
          <a:endParaRPr lang="en-US"/>
        </a:p>
      </dgm:t>
    </dgm:pt>
    <dgm:pt modelId="{89DDC54D-A417-40A5-A3A9-B96C5D942230}">
      <dgm:prSet/>
      <dgm:spPr/>
      <dgm:t>
        <a:bodyPr/>
        <a:lstStyle/>
        <a:p>
          <a:pPr>
            <a:lnSpc>
              <a:spcPct val="100000"/>
            </a:lnSpc>
          </a:pPr>
          <a:r>
            <a:rPr lang="en-US"/>
            <a:t>Competency</a:t>
          </a:r>
        </a:p>
      </dgm:t>
    </dgm:pt>
    <dgm:pt modelId="{157C0699-A8C8-41E8-B306-8F426618D6F2}" type="parTrans" cxnId="{89D464AF-BBC8-423E-921B-819209C83BF0}">
      <dgm:prSet/>
      <dgm:spPr/>
      <dgm:t>
        <a:bodyPr/>
        <a:lstStyle/>
        <a:p>
          <a:endParaRPr lang="en-US"/>
        </a:p>
      </dgm:t>
    </dgm:pt>
    <dgm:pt modelId="{AAB76496-BE43-4CFA-A976-A6982D8D9E2F}" type="sibTrans" cxnId="{89D464AF-BBC8-423E-921B-819209C83BF0}">
      <dgm:prSet/>
      <dgm:spPr/>
      <dgm:t>
        <a:bodyPr/>
        <a:lstStyle/>
        <a:p>
          <a:endParaRPr lang="en-US"/>
        </a:p>
      </dgm:t>
    </dgm:pt>
    <dgm:pt modelId="{F8901D6A-7B69-4F05-A8B5-34D87F37E3F6}">
      <dgm:prSet/>
      <dgm:spPr/>
      <dgm:t>
        <a:bodyPr/>
        <a:lstStyle/>
        <a:p>
          <a:pPr>
            <a:lnSpc>
              <a:spcPct val="100000"/>
            </a:lnSpc>
          </a:pPr>
          <a:r>
            <a:rPr lang="en-US"/>
            <a:t>Communication</a:t>
          </a:r>
        </a:p>
      </dgm:t>
    </dgm:pt>
    <dgm:pt modelId="{FE5EACB2-5424-4127-9D14-BDCFEEC680E0}" type="parTrans" cxnId="{82FDB131-5FD2-4DD9-92AA-B0F829B6597E}">
      <dgm:prSet/>
      <dgm:spPr/>
      <dgm:t>
        <a:bodyPr/>
        <a:lstStyle/>
        <a:p>
          <a:endParaRPr lang="en-US"/>
        </a:p>
      </dgm:t>
    </dgm:pt>
    <dgm:pt modelId="{226C74C4-9F99-4A0E-A74E-61033919B9C6}" type="sibTrans" cxnId="{82FDB131-5FD2-4DD9-92AA-B0F829B6597E}">
      <dgm:prSet/>
      <dgm:spPr/>
      <dgm:t>
        <a:bodyPr/>
        <a:lstStyle/>
        <a:p>
          <a:endParaRPr lang="en-US"/>
        </a:p>
      </dgm:t>
    </dgm:pt>
    <dgm:pt modelId="{6685D81D-C410-45DC-BDD8-8C0D0A75B432}">
      <dgm:prSet/>
      <dgm:spPr/>
      <dgm:t>
        <a:bodyPr/>
        <a:lstStyle/>
        <a:p>
          <a:pPr>
            <a:lnSpc>
              <a:spcPct val="100000"/>
            </a:lnSpc>
          </a:pPr>
          <a:r>
            <a:rPr lang="en-US"/>
            <a:t>Safekeeping Property</a:t>
          </a:r>
        </a:p>
      </dgm:t>
    </dgm:pt>
    <dgm:pt modelId="{0FA3FEEB-1CC6-430A-8D94-75B2248EED49}" type="parTrans" cxnId="{5D304B5C-5218-4843-A869-68E4A6C79798}">
      <dgm:prSet/>
      <dgm:spPr/>
      <dgm:t>
        <a:bodyPr/>
        <a:lstStyle/>
        <a:p>
          <a:endParaRPr lang="en-US"/>
        </a:p>
      </dgm:t>
    </dgm:pt>
    <dgm:pt modelId="{5091FAE2-51F0-4C1D-8730-51ADC70E48BA}" type="sibTrans" cxnId="{5D304B5C-5218-4843-A869-68E4A6C79798}">
      <dgm:prSet/>
      <dgm:spPr/>
      <dgm:t>
        <a:bodyPr/>
        <a:lstStyle/>
        <a:p>
          <a:endParaRPr lang="en-US"/>
        </a:p>
      </dgm:t>
    </dgm:pt>
    <dgm:pt modelId="{24E19593-5265-409E-AC40-0F158683A51F}">
      <dgm:prSet/>
      <dgm:spPr/>
      <dgm:t>
        <a:bodyPr/>
        <a:lstStyle/>
        <a:p>
          <a:pPr>
            <a:lnSpc>
              <a:spcPct val="100000"/>
            </a:lnSpc>
          </a:pPr>
          <a:r>
            <a:rPr lang="en-US"/>
            <a:t>Recommendations</a:t>
          </a:r>
        </a:p>
      </dgm:t>
    </dgm:pt>
    <dgm:pt modelId="{E926A2D5-D642-4036-9894-ABA9616A38AC}" type="parTrans" cxnId="{4A3440CE-C58A-42DC-A3F0-C68330C00F39}">
      <dgm:prSet/>
      <dgm:spPr/>
      <dgm:t>
        <a:bodyPr/>
        <a:lstStyle/>
        <a:p>
          <a:endParaRPr lang="en-US"/>
        </a:p>
      </dgm:t>
    </dgm:pt>
    <dgm:pt modelId="{30065446-BA39-49DA-9488-135D98DA41B7}" type="sibTrans" cxnId="{4A3440CE-C58A-42DC-A3F0-C68330C00F39}">
      <dgm:prSet/>
      <dgm:spPr/>
      <dgm:t>
        <a:bodyPr/>
        <a:lstStyle/>
        <a:p>
          <a:endParaRPr lang="en-US"/>
        </a:p>
      </dgm:t>
    </dgm:pt>
    <dgm:pt modelId="{67336DEF-022C-4CC1-82C4-C2D4204179CF}" type="pres">
      <dgm:prSet presAssocID="{70ADA144-F963-4A44-873F-DC666EBD3D6E}" presName="root" presStyleCnt="0">
        <dgm:presLayoutVars>
          <dgm:dir/>
          <dgm:resizeHandles val="exact"/>
        </dgm:presLayoutVars>
      </dgm:prSet>
      <dgm:spPr/>
    </dgm:pt>
    <dgm:pt modelId="{B3196419-1212-4BC5-9B61-66609DA5FC54}" type="pres">
      <dgm:prSet presAssocID="{2B83ACBF-4BA8-409E-99BB-D1174406CF8D}" presName="compNode" presStyleCnt="0"/>
      <dgm:spPr/>
    </dgm:pt>
    <dgm:pt modelId="{99584E9D-8D59-406E-B291-4292394A933B}" type="pres">
      <dgm:prSet presAssocID="{2B83ACBF-4BA8-409E-99BB-D1174406CF8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humbs Up Sign"/>
        </a:ext>
      </dgm:extLst>
    </dgm:pt>
    <dgm:pt modelId="{AFA48F7E-D1FE-4E86-8DCA-0AC260A69296}" type="pres">
      <dgm:prSet presAssocID="{2B83ACBF-4BA8-409E-99BB-D1174406CF8D}" presName="spaceRect" presStyleCnt="0"/>
      <dgm:spPr/>
    </dgm:pt>
    <dgm:pt modelId="{7221BB13-8518-47E5-ACD7-B6EE314FF7A5}" type="pres">
      <dgm:prSet presAssocID="{2B83ACBF-4BA8-409E-99BB-D1174406CF8D}" presName="textRect" presStyleLbl="revTx" presStyleIdx="0" presStyleCnt="5">
        <dgm:presLayoutVars>
          <dgm:chMax val="1"/>
          <dgm:chPref val="1"/>
        </dgm:presLayoutVars>
      </dgm:prSet>
      <dgm:spPr/>
    </dgm:pt>
    <dgm:pt modelId="{16739637-E204-4739-918D-014046E1395D}" type="pres">
      <dgm:prSet presAssocID="{D7020CE9-44E8-4D85-842B-5B6936A501C1}" presName="sibTrans" presStyleCnt="0"/>
      <dgm:spPr/>
    </dgm:pt>
    <dgm:pt modelId="{A7203855-38D2-46F8-9F7D-7F874AC1538A}" type="pres">
      <dgm:prSet presAssocID="{89DDC54D-A417-40A5-A3A9-B96C5D942230}" presName="compNode" presStyleCnt="0"/>
      <dgm:spPr/>
    </dgm:pt>
    <dgm:pt modelId="{CE44727D-1134-403E-8A6E-6AB28BE28A9B}" type="pres">
      <dgm:prSet presAssocID="{89DDC54D-A417-40A5-A3A9-B96C5D94223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46A80403-7BC2-478C-812A-60626F1040CF}" type="pres">
      <dgm:prSet presAssocID="{89DDC54D-A417-40A5-A3A9-B96C5D942230}" presName="spaceRect" presStyleCnt="0"/>
      <dgm:spPr/>
    </dgm:pt>
    <dgm:pt modelId="{707028F0-6AA6-4899-9BD5-EC3EBB37EA44}" type="pres">
      <dgm:prSet presAssocID="{89DDC54D-A417-40A5-A3A9-B96C5D942230}" presName="textRect" presStyleLbl="revTx" presStyleIdx="1" presStyleCnt="5">
        <dgm:presLayoutVars>
          <dgm:chMax val="1"/>
          <dgm:chPref val="1"/>
        </dgm:presLayoutVars>
      </dgm:prSet>
      <dgm:spPr/>
    </dgm:pt>
    <dgm:pt modelId="{2AC45A56-EC13-4756-8D4B-3F493E028F60}" type="pres">
      <dgm:prSet presAssocID="{AAB76496-BE43-4CFA-A976-A6982D8D9E2F}" presName="sibTrans" presStyleCnt="0"/>
      <dgm:spPr/>
    </dgm:pt>
    <dgm:pt modelId="{747150D8-292E-41DE-B837-72C43CCB81D3}" type="pres">
      <dgm:prSet presAssocID="{F8901D6A-7B69-4F05-A8B5-34D87F37E3F6}" presName="compNode" presStyleCnt="0"/>
      <dgm:spPr/>
    </dgm:pt>
    <dgm:pt modelId="{C53C0BC5-25A7-4190-8DBB-5C04543D064D}" type="pres">
      <dgm:prSet presAssocID="{F8901D6A-7B69-4F05-A8B5-34D87F37E3F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lephone"/>
        </a:ext>
      </dgm:extLst>
    </dgm:pt>
    <dgm:pt modelId="{3FB9851B-D1B8-4BF1-870D-F237F4ECE50E}" type="pres">
      <dgm:prSet presAssocID="{F8901D6A-7B69-4F05-A8B5-34D87F37E3F6}" presName="spaceRect" presStyleCnt="0"/>
      <dgm:spPr/>
    </dgm:pt>
    <dgm:pt modelId="{06F3C40F-C3FB-4AE3-B92E-919A12DF452D}" type="pres">
      <dgm:prSet presAssocID="{F8901D6A-7B69-4F05-A8B5-34D87F37E3F6}" presName="textRect" presStyleLbl="revTx" presStyleIdx="2" presStyleCnt="5">
        <dgm:presLayoutVars>
          <dgm:chMax val="1"/>
          <dgm:chPref val="1"/>
        </dgm:presLayoutVars>
      </dgm:prSet>
      <dgm:spPr/>
    </dgm:pt>
    <dgm:pt modelId="{40D4E405-DDBE-4ED3-BF0B-F683619145A2}" type="pres">
      <dgm:prSet presAssocID="{226C74C4-9F99-4A0E-A74E-61033919B9C6}" presName="sibTrans" presStyleCnt="0"/>
      <dgm:spPr/>
    </dgm:pt>
    <dgm:pt modelId="{B4350A92-3B72-4C0B-8F7D-A5B232953D5C}" type="pres">
      <dgm:prSet presAssocID="{6685D81D-C410-45DC-BDD8-8C0D0A75B432}" presName="compNode" presStyleCnt="0"/>
      <dgm:spPr/>
    </dgm:pt>
    <dgm:pt modelId="{6A8729EC-40DA-4B48-86A6-F7A6340CF527}" type="pres">
      <dgm:prSet presAssocID="{6685D81D-C410-45DC-BDD8-8C0D0A75B43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afe outline"/>
        </a:ext>
      </dgm:extLst>
    </dgm:pt>
    <dgm:pt modelId="{00628D16-2DFA-4B79-A32D-08390083D63A}" type="pres">
      <dgm:prSet presAssocID="{6685D81D-C410-45DC-BDD8-8C0D0A75B432}" presName="spaceRect" presStyleCnt="0"/>
      <dgm:spPr/>
    </dgm:pt>
    <dgm:pt modelId="{672B51AD-EF83-402F-9CE6-4AD056135702}" type="pres">
      <dgm:prSet presAssocID="{6685D81D-C410-45DC-BDD8-8C0D0A75B432}" presName="textRect" presStyleLbl="revTx" presStyleIdx="3" presStyleCnt="5">
        <dgm:presLayoutVars>
          <dgm:chMax val="1"/>
          <dgm:chPref val="1"/>
        </dgm:presLayoutVars>
      </dgm:prSet>
      <dgm:spPr/>
    </dgm:pt>
    <dgm:pt modelId="{B75452E8-963D-4770-BF65-C801B5B2546A}" type="pres">
      <dgm:prSet presAssocID="{5091FAE2-51F0-4C1D-8730-51ADC70E48BA}" presName="sibTrans" presStyleCnt="0"/>
      <dgm:spPr/>
    </dgm:pt>
    <dgm:pt modelId="{1FD79BAF-4014-4839-9F36-DBF7A6FB9BE0}" type="pres">
      <dgm:prSet presAssocID="{24E19593-5265-409E-AC40-0F158683A51F}" presName="compNode" presStyleCnt="0"/>
      <dgm:spPr/>
    </dgm:pt>
    <dgm:pt modelId="{F5EAA9BE-6796-4234-A080-1C257FD0AD6F}" type="pres">
      <dgm:prSet presAssocID="{24E19593-5265-409E-AC40-0F158683A51F}" presName="iconRect" presStyleLbl="node1" presStyleIdx="4" presStyleCnt="5" custLinFactNeighborX="5803"/>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ightbulb"/>
        </a:ext>
      </dgm:extLst>
    </dgm:pt>
    <dgm:pt modelId="{166B67C4-7E9A-4AF6-A20E-895FC7EA5356}" type="pres">
      <dgm:prSet presAssocID="{24E19593-5265-409E-AC40-0F158683A51F}" presName="spaceRect" presStyleCnt="0"/>
      <dgm:spPr/>
    </dgm:pt>
    <dgm:pt modelId="{E2728130-5E76-4476-BD28-ABCD20AAEFC4}" type="pres">
      <dgm:prSet presAssocID="{24E19593-5265-409E-AC40-0F158683A51F}" presName="textRect" presStyleLbl="revTx" presStyleIdx="4" presStyleCnt="5">
        <dgm:presLayoutVars>
          <dgm:chMax val="1"/>
          <dgm:chPref val="1"/>
        </dgm:presLayoutVars>
      </dgm:prSet>
      <dgm:spPr/>
    </dgm:pt>
  </dgm:ptLst>
  <dgm:cxnLst>
    <dgm:cxn modelId="{78CBCF04-8436-47CC-9980-329CDE4E8730}" type="presOf" srcId="{2B83ACBF-4BA8-409E-99BB-D1174406CF8D}" destId="{7221BB13-8518-47E5-ACD7-B6EE314FF7A5}" srcOrd="0" destOrd="0" presId="urn:microsoft.com/office/officeart/2018/2/layout/IconLabelList"/>
    <dgm:cxn modelId="{564E2623-6CEF-47DF-B25E-1549AE1CEAED}" type="presOf" srcId="{F8901D6A-7B69-4F05-A8B5-34D87F37E3F6}" destId="{06F3C40F-C3FB-4AE3-B92E-919A12DF452D}" srcOrd="0" destOrd="0" presId="urn:microsoft.com/office/officeart/2018/2/layout/IconLabelList"/>
    <dgm:cxn modelId="{82FDB131-5FD2-4DD9-92AA-B0F829B6597E}" srcId="{70ADA144-F963-4A44-873F-DC666EBD3D6E}" destId="{F8901D6A-7B69-4F05-A8B5-34D87F37E3F6}" srcOrd="2" destOrd="0" parTransId="{FE5EACB2-5424-4127-9D14-BDCFEEC680E0}" sibTransId="{226C74C4-9F99-4A0E-A74E-61033919B9C6}"/>
    <dgm:cxn modelId="{A5B95B3F-EFAF-4AE4-925C-DE012DD69DF0}" type="presOf" srcId="{6685D81D-C410-45DC-BDD8-8C0D0A75B432}" destId="{672B51AD-EF83-402F-9CE6-4AD056135702}" srcOrd="0" destOrd="0" presId="urn:microsoft.com/office/officeart/2018/2/layout/IconLabelList"/>
    <dgm:cxn modelId="{5D304B5C-5218-4843-A869-68E4A6C79798}" srcId="{70ADA144-F963-4A44-873F-DC666EBD3D6E}" destId="{6685D81D-C410-45DC-BDD8-8C0D0A75B432}" srcOrd="3" destOrd="0" parTransId="{0FA3FEEB-1CC6-430A-8D94-75B2248EED49}" sibTransId="{5091FAE2-51F0-4C1D-8730-51ADC70E48BA}"/>
    <dgm:cxn modelId="{44894E55-30AA-450F-9688-E317B3783C33}" type="presOf" srcId="{24E19593-5265-409E-AC40-0F158683A51F}" destId="{E2728130-5E76-4476-BD28-ABCD20AAEFC4}" srcOrd="0" destOrd="0" presId="urn:microsoft.com/office/officeart/2018/2/layout/IconLabelList"/>
    <dgm:cxn modelId="{0CDAB3AC-F40F-4F5D-8762-9E911DA77406}" srcId="{70ADA144-F963-4A44-873F-DC666EBD3D6E}" destId="{2B83ACBF-4BA8-409E-99BB-D1174406CF8D}" srcOrd="0" destOrd="0" parTransId="{8DAEB58E-6926-46CA-A9E5-FEB9EE40C67D}" sibTransId="{D7020CE9-44E8-4D85-842B-5B6936A501C1}"/>
    <dgm:cxn modelId="{89D464AF-BBC8-423E-921B-819209C83BF0}" srcId="{70ADA144-F963-4A44-873F-DC666EBD3D6E}" destId="{89DDC54D-A417-40A5-A3A9-B96C5D942230}" srcOrd="1" destOrd="0" parTransId="{157C0699-A8C8-41E8-B306-8F426618D6F2}" sibTransId="{AAB76496-BE43-4CFA-A976-A6982D8D9E2F}"/>
    <dgm:cxn modelId="{DFF03FB4-08B0-4D88-A211-E100CBCE4861}" type="presOf" srcId="{89DDC54D-A417-40A5-A3A9-B96C5D942230}" destId="{707028F0-6AA6-4899-9BD5-EC3EBB37EA44}" srcOrd="0" destOrd="0" presId="urn:microsoft.com/office/officeart/2018/2/layout/IconLabelList"/>
    <dgm:cxn modelId="{2FEBCCBB-5934-4CCF-B6C7-5C675DC7A8C7}" type="presOf" srcId="{70ADA144-F963-4A44-873F-DC666EBD3D6E}" destId="{67336DEF-022C-4CC1-82C4-C2D4204179CF}" srcOrd="0" destOrd="0" presId="urn:microsoft.com/office/officeart/2018/2/layout/IconLabelList"/>
    <dgm:cxn modelId="{4A3440CE-C58A-42DC-A3F0-C68330C00F39}" srcId="{70ADA144-F963-4A44-873F-DC666EBD3D6E}" destId="{24E19593-5265-409E-AC40-0F158683A51F}" srcOrd="4" destOrd="0" parTransId="{E926A2D5-D642-4036-9894-ABA9616A38AC}" sibTransId="{30065446-BA39-49DA-9488-135D98DA41B7}"/>
    <dgm:cxn modelId="{E98D9549-7C5B-46E5-8E6F-AC0BD318A8A2}" type="presParOf" srcId="{67336DEF-022C-4CC1-82C4-C2D4204179CF}" destId="{B3196419-1212-4BC5-9B61-66609DA5FC54}" srcOrd="0" destOrd="0" presId="urn:microsoft.com/office/officeart/2018/2/layout/IconLabelList"/>
    <dgm:cxn modelId="{FD0F801D-6FF3-479D-B7F2-6343DCA0F327}" type="presParOf" srcId="{B3196419-1212-4BC5-9B61-66609DA5FC54}" destId="{99584E9D-8D59-406E-B291-4292394A933B}" srcOrd="0" destOrd="0" presId="urn:microsoft.com/office/officeart/2018/2/layout/IconLabelList"/>
    <dgm:cxn modelId="{AF53FEAB-FDE5-4AA9-8EE7-C1A7842B8904}" type="presParOf" srcId="{B3196419-1212-4BC5-9B61-66609DA5FC54}" destId="{AFA48F7E-D1FE-4E86-8DCA-0AC260A69296}" srcOrd="1" destOrd="0" presId="urn:microsoft.com/office/officeart/2018/2/layout/IconLabelList"/>
    <dgm:cxn modelId="{1B7D03AA-8C1A-4F83-A7C1-0B41004D404A}" type="presParOf" srcId="{B3196419-1212-4BC5-9B61-66609DA5FC54}" destId="{7221BB13-8518-47E5-ACD7-B6EE314FF7A5}" srcOrd="2" destOrd="0" presId="urn:microsoft.com/office/officeart/2018/2/layout/IconLabelList"/>
    <dgm:cxn modelId="{10995FA9-05BE-4445-80BE-670D8D6D58C0}" type="presParOf" srcId="{67336DEF-022C-4CC1-82C4-C2D4204179CF}" destId="{16739637-E204-4739-918D-014046E1395D}" srcOrd="1" destOrd="0" presId="urn:microsoft.com/office/officeart/2018/2/layout/IconLabelList"/>
    <dgm:cxn modelId="{2B4DBBCD-6C1A-4E7A-8883-35FEDCCE1F58}" type="presParOf" srcId="{67336DEF-022C-4CC1-82C4-C2D4204179CF}" destId="{A7203855-38D2-46F8-9F7D-7F874AC1538A}" srcOrd="2" destOrd="0" presId="urn:microsoft.com/office/officeart/2018/2/layout/IconLabelList"/>
    <dgm:cxn modelId="{2AA296EA-2E01-49B9-AE7B-47C4AAF2047C}" type="presParOf" srcId="{A7203855-38D2-46F8-9F7D-7F874AC1538A}" destId="{CE44727D-1134-403E-8A6E-6AB28BE28A9B}" srcOrd="0" destOrd="0" presId="urn:microsoft.com/office/officeart/2018/2/layout/IconLabelList"/>
    <dgm:cxn modelId="{296E6AC6-42BE-48DA-9D4F-8FD05DF52200}" type="presParOf" srcId="{A7203855-38D2-46F8-9F7D-7F874AC1538A}" destId="{46A80403-7BC2-478C-812A-60626F1040CF}" srcOrd="1" destOrd="0" presId="urn:microsoft.com/office/officeart/2018/2/layout/IconLabelList"/>
    <dgm:cxn modelId="{37FD96AC-4916-4CB9-9143-42DFBEDDFC56}" type="presParOf" srcId="{A7203855-38D2-46F8-9F7D-7F874AC1538A}" destId="{707028F0-6AA6-4899-9BD5-EC3EBB37EA44}" srcOrd="2" destOrd="0" presId="urn:microsoft.com/office/officeart/2018/2/layout/IconLabelList"/>
    <dgm:cxn modelId="{BE05424B-78C9-4CC6-A92E-C660C2CF0A02}" type="presParOf" srcId="{67336DEF-022C-4CC1-82C4-C2D4204179CF}" destId="{2AC45A56-EC13-4756-8D4B-3F493E028F60}" srcOrd="3" destOrd="0" presId="urn:microsoft.com/office/officeart/2018/2/layout/IconLabelList"/>
    <dgm:cxn modelId="{F11C5E0A-27A1-4C20-ACEB-9B5B47E5BF0C}" type="presParOf" srcId="{67336DEF-022C-4CC1-82C4-C2D4204179CF}" destId="{747150D8-292E-41DE-B837-72C43CCB81D3}" srcOrd="4" destOrd="0" presId="urn:microsoft.com/office/officeart/2018/2/layout/IconLabelList"/>
    <dgm:cxn modelId="{3F3D1CA6-1BD2-4FE9-B34A-18AECE3C8571}" type="presParOf" srcId="{747150D8-292E-41DE-B837-72C43CCB81D3}" destId="{C53C0BC5-25A7-4190-8DBB-5C04543D064D}" srcOrd="0" destOrd="0" presId="urn:microsoft.com/office/officeart/2018/2/layout/IconLabelList"/>
    <dgm:cxn modelId="{DCB128E1-F857-4284-9DA9-C288AFEB98AA}" type="presParOf" srcId="{747150D8-292E-41DE-B837-72C43CCB81D3}" destId="{3FB9851B-D1B8-4BF1-870D-F237F4ECE50E}" srcOrd="1" destOrd="0" presId="urn:microsoft.com/office/officeart/2018/2/layout/IconLabelList"/>
    <dgm:cxn modelId="{0503867E-9BF3-4EFB-8894-5DE41DF13966}" type="presParOf" srcId="{747150D8-292E-41DE-B837-72C43CCB81D3}" destId="{06F3C40F-C3FB-4AE3-B92E-919A12DF452D}" srcOrd="2" destOrd="0" presId="urn:microsoft.com/office/officeart/2018/2/layout/IconLabelList"/>
    <dgm:cxn modelId="{6C205DF6-8F5B-4A53-802E-39F23C6AD1A2}" type="presParOf" srcId="{67336DEF-022C-4CC1-82C4-C2D4204179CF}" destId="{40D4E405-DDBE-4ED3-BF0B-F683619145A2}" srcOrd="5" destOrd="0" presId="urn:microsoft.com/office/officeart/2018/2/layout/IconLabelList"/>
    <dgm:cxn modelId="{DA7C5372-ED5C-48D1-82E1-17F2C70F3A8B}" type="presParOf" srcId="{67336DEF-022C-4CC1-82C4-C2D4204179CF}" destId="{B4350A92-3B72-4C0B-8F7D-A5B232953D5C}" srcOrd="6" destOrd="0" presId="urn:microsoft.com/office/officeart/2018/2/layout/IconLabelList"/>
    <dgm:cxn modelId="{F3000C6A-34BF-457C-A04C-9D1EB40146F8}" type="presParOf" srcId="{B4350A92-3B72-4C0B-8F7D-A5B232953D5C}" destId="{6A8729EC-40DA-4B48-86A6-F7A6340CF527}" srcOrd="0" destOrd="0" presId="urn:microsoft.com/office/officeart/2018/2/layout/IconLabelList"/>
    <dgm:cxn modelId="{F286A67B-BCA0-4A41-8195-C1B03A2FB8A7}" type="presParOf" srcId="{B4350A92-3B72-4C0B-8F7D-A5B232953D5C}" destId="{00628D16-2DFA-4B79-A32D-08390083D63A}" srcOrd="1" destOrd="0" presId="urn:microsoft.com/office/officeart/2018/2/layout/IconLabelList"/>
    <dgm:cxn modelId="{020EB906-80E5-47B5-81BD-7FF697C0795D}" type="presParOf" srcId="{B4350A92-3B72-4C0B-8F7D-A5B232953D5C}" destId="{672B51AD-EF83-402F-9CE6-4AD056135702}" srcOrd="2" destOrd="0" presId="urn:microsoft.com/office/officeart/2018/2/layout/IconLabelList"/>
    <dgm:cxn modelId="{5F61051C-638A-40DE-B311-AFC7E74CC01E}" type="presParOf" srcId="{67336DEF-022C-4CC1-82C4-C2D4204179CF}" destId="{B75452E8-963D-4770-BF65-C801B5B2546A}" srcOrd="7" destOrd="0" presId="urn:microsoft.com/office/officeart/2018/2/layout/IconLabelList"/>
    <dgm:cxn modelId="{9C57D62A-1401-4EB8-A675-0976CDB504F5}" type="presParOf" srcId="{67336DEF-022C-4CC1-82C4-C2D4204179CF}" destId="{1FD79BAF-4014-4839-9F36-DBF7A6FB9BE0}" srcOrd="8" destOrd="0" presId="urn:microsoft.com/office/officeart/2018/2/layout/IconLabelList"/>
    <dgm:cxn modelId="{460E1CE1-405A-4D46-8D6D-6BF9AFEE251D}" type="presParOf" srcId="{1FD79BAF-4014-4839-9F36-DBF7A6FB9BE0}" destId="{F5EAA9BE-6796-4234-A080-1C257FD0AD6F}" srcOrd="0" destOrd="0" presId="urn:microsoft.com/office/officeart/2018/2/layout/IconLabelList"/>
    <dgm:cxn modelId="{53341846-3C04-4825-BDC2-1CAD0DB3BBF7}" type="presParOf" srcId="{1FD79BAF-4014-4839-9F36-DBF7A6FB9BE0}" destId="{166B67C4-7E9A-4AF6-A20E-895FC7EA5356}" srcOrd="1" destOrd="0" presId="urn:microsoft.com/office/officeart/2018/2/layout/IconLabelList"/>
    <dgm:cxn modelId="{12DFA3EE-5A59-44D5-BF5D-A688716A80DC}" type="presParOf" srcId="{1FD79BAF-4014-4839-9F36-DBF7A6FB9BE0}" destId="{E2728130-5E76-4476-BD28-ABCD20AAEFC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84E9D-8D59-406E-B291-4292394A933B}">
      <dsp:nvSpPr>
        <dsp:cNvPr id="0" name=""/>
        <dsp:cNvSpPr/>
      </dsp:nvSpPr>
      <dsp:spPr>
        <a:xfrm>
          <a:off x="458389" y="678663"/>
          <a:ext cx="744345" cy="7443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21BB13-8518-47E5-ACD7-B6EE314FF7A5}">
      <dsp:nvSpPr>
        <dsp:cNvPr id="0" name=""/>
        <dsp:cNvSpPr/>
      </dsp:nvSpPr>
      <dsp:spPr>
        <a:xfrm>
          <a:off x="3511" y="1671289"/>
          <a:ext cx="1654101" cy="66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Well-Being Defined</a:t>
          </a:r>
        </a:p>
      </dsp:txBody>
      <dsp:txXfrm>
        <a:off x="3511" y="1671289"/>
        <a:ext cx="1654101" cy="661640"/>
      </dsp:txXfrm>
    </dsp:sp>
    <dsp:sp modelId="{CE44727D-1134-403E-8A6E-6AB28BE28A9B}">
      <dsp:nvSpPr>
        <dsp:cNvPr id="0" name=""/>
        <dsp:cNvSpPr/>
      </dsp:nvSpPr>
      <dsp:spPr>
        <a:xfrm>
          <a:off x="2401958" y="678663"/>
          <a:ext cx="744345" cy="7443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028F0-6AA6-4899-9BD5-EC3EBB37EA44}">
      <dsp:nvSpPr>
        <dsp:cNvPr id="0" name=""/>
        <dsp:cNvSpPr/>
      </dsp:nvSpPr>
      <dsp:spPr>
        <a:xfrm>
          <a:off x="1947080" y="1671289"/>
          <a:ext cx="1654101" cy="66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Competency</a:t>
          </a:r>
        </a:p>
      </dsp:txBody>
      <dsp:txXfrm>
        <a:off x="1947080" y="1671289"/>
        <a:ext cx="1654101" cy="661640"/>
      </dsp:txXfrm>
    </dsp:sp>
    <dsp:sp modelId="{C53C0BC5-25A7-4190-8DBB-5C04543D064D}">
      <dsp:nvSpPr>
        <dsp:cNvPr id="0" name=""/>
        <dsp:cNvSpPr/>
      </dsp:nvSpPr>
      <dsp:spPr>
        <a:xfrm>
          <a:off x="4345528" y="678663"/>
          <a:ext cx="744345" cy="7443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F3C40F-C3FB-4AE3-B92E-919A12DF452D}">
      <dsp:nvSpPr>
        <dsp:cNvPr id="0" name=""/>
        <dsp:cNvSpPr/>
      </dsp:nvSpPr>
      <dsp:spPr>
        <a:xfrm>
          <a:off x="3890650" y="1671289"/>
          <a:ext cx="1654101" cy="66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Communication</a:t>
          </a:r>
        </a:p>
      </dsp:txBody>
      <dsp:txXfrm>
        <a:off x="3890650" y="1671289"/>
        <a:ext cx="1654101" cy="661640"/>
      </dsp:txXfrm>
    </dsp:sp>
    <dsp:sp modelId="{6A8729EC-40DA-4B48-86A6-F7A6340CF527}">
      <dsp:nvSpPr>
        <dsp:cNvPr id="0" name=""/>
        <dsp:cNvSpPr/>
      </dsp:nvSpPr>
      <dsp:spPr>
        <a:xfrm>
          <a:off x="6289097" y="678663"/>
          <a:ext cx="744345" cy="7443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2B51AD-EF83-402F-9CE6-4AD056135702}">
      <dsp:nvSpPr>
        <dsp:cNvPr id="0" name=""/>
        <dsp:cNvSpPr/>
      </dsp:nvSpPr>
      <dsp:spPr>
        <a:xfrm>
          <a:off x="5834219" y="1671289"/>
          <a:ext cx="1654101" cy="66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Safekeeping Property</a:t>
          </a:r>
        </a:p>
      </dsp:txBody>
      <dsp:txXfrm>
        <a:off x="5834219" y="1671289"/>
        <a:ext cx="1654101" cy="661640"/>
      </dsp:txXfrm>
    </dsp:sp>
    <dsp:sp modelId="{F5EAA9BE-6796-4234-A080-1C257FD0AD6F}">
      <dsp:nvSpPr>
        <dsp:cNvPr id="0" name=""/>
        <dsp:cNvSpPr/>
      </dsp:nvSpPr>
      <dsp:spPr>
        <a:xfrm>
          <a:off x="8275861" y="678663"/>
          <a:ext cx="744345" cy="7443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728130-5E76-4476-BD28-ABCD20AAEFC4}">
      <dsp:nvSpPr>
        <dsp:cNvPr id="0" name=""/>
        <dsp:cNvSpPr/>
      </dsp:nvSpPr>
      <dsp:spPr>
        <a:xfrm>
          <a:off x="7777788" y="1671289"/>
          <a:ext cx="1654101" cy="66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Recommendations</a:t>
          </a:r>
        </a:p>
      </dsp:txBody>
      <dsp:txXfrm>
        <a:off x="7777788" y="1671289"/>
        <a:ext cx="1654101" cy="66164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FC796D-50B2-4193-922E-168B71C9F434}" type="datetimeFigureOut">
              <a:rPr lang="en-US" smtClean="0"/>
              <a:t>10/7/2023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64C3A-73B0-4B42-8D43-732A7F98F492}" type="slidenum">
              <a:rPr lang="en-US" smtClean="0"/>
              <a:t>‹#›</a:t>
            </a:fld>
            <a:endParaRPr lang="en-US"/>
          </a:p>
        </p:txBody>
      </p:sp>
    </p:spTree>
    <p:extLst>
      <p:ext uri="{BB962C8B-B14F-4D97-AF65-F5344CB8AC3E}">
        <p14:creationId xmlns:p14="http://schemas.microsoft.com/office/powerpoint/2010/main" val="3376318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64C3A-73B0-4B42-8D43-732A7F98F492}" type="slidenum">
              <a:rPr lang="en-US" smtClean="0"/>
              <a:t>5</a:t>
            </a:fld>
            <a:endParaRPr lang="en-US"/>
          </a:p>
        </p:txBody>
      </p:sp>
    </p:spTree>
    <p:extLst>
      <p:ext uri="{BB962C8B-B14F-4D97-AF65-F5344CB8AC3E}">
        <p14:creationId xmlns:p14="http://schemas.microsoft.com/office/powerpoint/2010/main" val="2988260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NOTE: includes obligations to keep trust funds separate, to safeguard the funds, to maintain complete records and accounting, to promptly communicate regarding funds and deliver funds, to maintain a neutral position when there is a conflict between beneficiaries of the funds.</a:t>
            </a:r>
            <a:endParaRPr lang="en-US" dirty="0"/>
          </a:p>
        </p:txBody>
      </p:sp>
      <p:sp>
        <p:nvSpPr>
          <p:cNvPr id="4" name="Slide Number Placeholder 3"/>
          <p:cNvSpPr>
            <a:spLocks noGrp="1"/>
          </p:cNvSpPr>
          <p:nvPr>
            <p:ph type="sldNum" sz="quarter" idx="5"/>
          </p:nvPr>
        </p:nvSpPr>
        <p:spPr/>
        <p:txBody>
          <a:bodyPr/>
          <a:lstStyle/>
          <a:p>
            <a:fld id="{19164C3A-73B0-4B42-8D43-732A7F98F492}" type="slidenum">
              <a:rPr lang="en-US" smtClean="0"/>
              <a:t>27</a:t>
            </a:fld>
            <a:endParaRPr lang="en-US"/>
          </a:p>
        </p:txBody>
      </p:sp>
    </p:spTree>
    <p:extLst>
      <p:ext uri="{BB962C8B-B14F-4D97-AF65-F5344CB8AC3E}">
        <p14:creationId xmlns:p14="http://schemas.microsoft.com/office/powerpoint/2010/main" val="1885356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NOTE: includes obligations to keep trust funds separate, to safeguard the funds, to maintain complete records and accounting, to promptly communicate regarding funds and deliver funds, to maintain a neutral position when there is a conflict between beneficiaries of the funds.</a:t>
            </a:r>
            <a:endParaRPr lang="en-US" dirty="0"/>
          </a:p>
        </p:txBody>
      </p:sp>
      <p:sp>
        <p:nvSpPr>
          <p:cNvPr id="4" name="Slide Number Placeholder 3"/>
          <p:cNvSpPr>
            <a:spLocks noGrp="1"/>
          </p:cNvSpPr>
          <p:nvPr>
            <p:ph type="sldNum" sz="quarter" idx="5"/>
          </p:nvPr>
        </p:nvSpPr>
        <p:spPr/>
        <p:txBody>
          <a:bodyPr/>
          <a:lstStyle/>
          <a:p>
            <a:fld id="{19164C3A-73B0-4B42-8D43-732A7F98F492}" type="slidenum">
              <a:rPr lang="en-US" smtClean="0"/>
              <a:t>28</a:t>
            </a:fld>
            <a:endParaRPr lang="en-US"/>
          </a:p>
        </p:txBody>
      </p:sp>
    </p:spTree>
    <p:extLst>
      <p:ext uri="{BB962C8B-B14F-4D97-AF65-F5344CB8AC3E}">
        <p14:creationId xmlns:p14="http://schemas.microsoft.com/office/powerpoint/2010/main" val="1241156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NOTE: includes obligations to keep trust funds separate, to safeguard the funds, to maintain complete records and accounting, to promptly communicate regarding funds and deliver funds, to maintain a neutral position when there is a conflict between beneficiaries of the funds.</a:t>
            </a:r>
            <a:endParaRPr lang="en-US" dirty="0"/>
          </a:p>
        </p:txBody>
      </p:sp>
      <p:sp>
        <p:nvSpPr>
          <p:cNvPr id="4" name="Slide Number Placeholder 3"/>
          <p:cNvSpPr>
            <a:spLocks noGrp="1"/>
          </p:cNvSpPr>
          <p:nvPr>
            <p:ph type="sldNum" sz="quarter" idx="5"/>
          </p:nvPr>
        </p:nvSpPr>
        <p:spPr/>
        <p:txBody>
          <a:bodyPr/>
          <a:lstStyle/>
          <a:p>
            <a:fld id="{19164C3A-73B0-4B42-8D43-732A7F98F492}" type="slidenum">
              <a:rPr lang="en-US" smtClean="0"/>
              <a:t>29</a:t>
            </a:fld>
            <a:endParaRPr lang="en-US"/>
          </a:p>
        </p:txBody>
      </p:sp>
    </p:spTree>
    <p:extLst>
      <p:ext uri="{BB962C8B-B14F-4D97-AF65-F5344CB8AC3E}">
        <p14:creationId xmlns:p14="http://schemas.microsoft.com/office/powerpoint/2010/main" val="3568836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 of malpractice claims and 85% of all trust violation cases involve substance abuse.</a:t>
            </a:r>
          </a:p>
        </p:txBody>
      </p:sp>
      <p:sp>
        <p:nvSpPr>
          <p:cNvPr id="4" name="Slide Number Placeholder 3"/>
          <p:cNvSpPr>
            <a:spLocks noGrp="1"/>
          </p:cNvSpPr>
          <p:nvPr>
            <p:ph type="sldNum" sz="quarter" idx="5"/>
          </p:nvPr>
        </p:nvSpPr>
        <p:spPr/>
        <p:txBody>
          <a:bodyPr/>
          <a:lstStyle/>
          <a:p>
            <a:fld id="{19164C3A-73B0-4B42-8D43-732A7F98F492}" type="slidenum">
              <a:rPr lang="en-US" smtClean="0"/>
              <a:t>30</a:t>
            </a:fld>
            <a:endParaRPr lang="en-US"/>
          </a:p>
        </p:txBody>
      </p:sp>
    </p:spTree>
    <p:extLst>
      <p:ext uri="{BB962C8B-B14F-4D97-AF65-F5344CB8AC3E}">
        <p14:creationId xmlns:p14="http://schemas.microsoft.com/office/powerpoint/2010/main" val="2952851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HelveticaNeue"/>
              </a:rPr>
              <a:t>40 to 70 percent of disciplinary proceedings and malpractice claims against lawyers involve substance use or depression, and often both</a:t>
            </a:r>
          </a:p>
          <a:p>
            <a:pPr algn="l"/>
            <a:r>
              <a:rPr lang="en-US" sz="1800" b="0" i="0" u="none" strike="noStrike" baseline="0" dirty="0">
                <a:latin typeface="HelveticaNeue"/>
              </a:rPr>
              <a:t>For alcohol abuse, the majority of abusers (up to 80 percent) experience mild to severe cognitive impairment</a:t>
            </a:r>
          </a:p>
          <a:p>
            <a:pPr algn="l"/>
            <a:r>
              <a:rPr lang="en-US" sz="1800" b="0" i="0" u="none" strike="noStrike" baseline="0" dirty="0">
                <a:latin typeface="HelveticaNeue"/>
              </a:rPr>
              <a:t>Research has found that 30-40 percent of licensed physicians, 49 percent of medical students, and 60 percent of new residents meet the definition of burnout, which is associated with an increased risk of depression,</a:t>
            </a:r>
          </a:p>
          <a:p>
            <a:pPr algn="l"/>
            <a:r>
              <a:rPr lang="en-US" sz="1800" b="0" i="0" u="none" strike="noStrike" baseline="0" dirty="0">
                <a:latin typeface="HelveticaNeue"/>
              </a:rPr>
              <a:t>substance use, and suicidal thinking.176 Burnout also undermines professionalism and quality of patient care by eroding honesty, integrity, altruism, and self-regulation.</a:t>
            </a:r>
          </a:p>
          <a:p>
            <a:pPr algn="l"/>
            <a:r>
              <a:rPr lang="en-US" sz="1800" b="0" i="0" u="none" strike="noStrike" baseline="0" dirty="0">
                <a:latin typeface="HelveticaNeue"/>
              </a:rPr>
              <a:t>Sleep deprivation has been linked to a multitude of health problems that decay the mind and body, including depression, cognitive impairment, decreased concentration, and burnout.</a:t>
            </a:r>
          </a:p>
          <a:p>
            <a:pPr algn="l"/>
            <a:r>
              <a:rPr lang="en-US" sz="1800" b="0" i="0" u="none" strike="noStrike" baseline="0" dirty="0">
                <a:latin typeface="HelveticaNeue"/>
              </a:rPr>
              <a:t>People who average four hours of sleep per night for four or five days develop the same cognitive impairment as if they had been awake for 24 hours—which is the equivalent of being legally drunk</a:t>
            </a:r>
          </a:p>
          <a:p>
            <a:pPr algn="l"/>
            <a:r>
              <a:rPr lang="en-US" sz="1800" b="0" i="0" u="none" strike="noStrike" baseline="0" dirty="0">
                <a:latin typeface="HelveticaNeue"/>
              </a:rPr>
              <a:t>Subordinates’ immediate leader drives almost 70 percent of their perceptions of the workplace</a:t>
            </a:r>
            <a:endParaRPr lang="en-US" dirty="0"/>
          </a:p>
        </p:txBody>
      </p:sp>
      <p:sp>
        <p:nvSpPr>
          <p:cNvPr id="4" name="Slide Number Placeholder 3"/>
          <p:cNvSpPr>
            <a:spLocks noGrp="1"/>
          </p:cNvSpPr>
          <p:nvPr>
            <p:ph type="sldNum" sz="quarter" idx="5"/>
          </p:nvPr>
        </p:nvSpPr>
        <p:spPr/>
        <p:txBody>
          <a:bodyPr/>
          <a:lstStyle/>
          <a:p>
            <a:fld id="{19164C3A-73B0-4B42-8D43-732A7F98F492}" type="slidenum">
              <a:rPr lang="en-US" smtClean="0"/>
              <a:t>35</a:t>
            </a:fld>
            <a:endParaRPr lang="en-US"/>
          </a:p>
        </p:txBody>
      </p:sp>
    </p:spTree>
    <p:extLst>
      <p:ext uri="{BB962C8B-B14F-4D97-AF65-F5344CB8AC3E}">
        <p14:creationId xmlns:p14="http://schemas.microsoft.com/office/powerpoint/2010/main" val="1463475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64C3A-73B0-4B42-8D43-732A7F98F492}" type="slidenum">
              <a:rPr lang="en-US" smtClean="0"/>
              <a:t>39</a:t>
            </a:fld>
            <a:endParaRPr lang="en-US"/>
          </a:p>
        </p:txBody>
      </p:sp>
    </p:spTree>
    <p:extLst>
      <p:ext uri="{BB962C8B-B14F-4D97-AF65-F5344CB8AC3E}">
        <p14:creationId xmlns:p14="http://schemas.microsoft.com/office/powerpoint/2010/main" val="432702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64C3A-73B0-4B42-8D43-732A7F98F492}" type="slidenum">
              <a:rPr lang="en-US" smtClean="0"/>
              <a:t>6</a:t>
            </a:fld>
            <a:endParaRPr lang="en-US"/>
          </a:p>
        </p:txBody>
      </p:sp>
    </p:spTree>
    <p:extLst>
      <p:ext uri="{BB962C8B-B14F-4D97-AF65-F5344CB8AC3E}">
        <p14:creationId xmlns:p14="http://schemas.microsoft.com/office/powerpoint/2010/main" val="3628138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64C3A-73B0-4B42-8D43-732A7F98F492}" type="slidenum">
              <a:rPr lang="en-US" smtClean="0"/>
              <a:t>8</a:t>
            </a:fld>
            <a:endParaRPr lang="en-US"/>
          </a:p>
        </p:txBody>
      </p:sp>
    </p:spTree>
    <p:extLst>
      <p:ext uri="{BB962C8B-B14F-4D97-AF65-F5344CB8AC3E}">
        <p14:creationId xmlns:p14="http://schemas.microsoft.com/office/powerpoint/2010/main" val="1899751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64C3A-73B0-4B42-8D43-732A7F98F492}" type="slidenum">
              <a:rPr lang="en-US" smtClean="0"/>
              <a:t>10</a:t>
            </a:fld>
            <a:endParaRPr lang="en-US"/>
          </a:p>
        </p:txBody>
      </p:sp>
    </p:spTree>
    <p:extLst>
      <p:ext uri="{BB962C8B-B14F-4D97-AF65-F5344CB8AC3E}">
        <p14:creationId xmlns:p14="http://schemas.microsoft.com/office/powerpoint/2010/main" val="2741687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64C3A-73B0-4B42-8D43-732A7F98F492}" type="slidenum">
              <a:rPr lang="en-US" smtClean="0"/>
              <a:t>17</a:t>
            </a:fld>
            <a:endParaRPr lang="en-US"/>
          </a:p>
        </p:txBody>
      </p:sp>
    </p:spTree>
    <p:extLst>
      <p:ext uri="{BB962C8B-B14F-4D97-AF65-F5344CB8AC3E}">
        <p14:creationId xmlns:p14="http://schemas.microsoft.com/office/powerpoint/2010/main" val="427966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NOTE: includes several reference to reasonableness as a standard; promotes keeping customers in the loop regarding status, responding promptly, explaining circumstances and permitting customers to make informed decisions</a:t>
            </a:r>
          </a:p>
          <a:p>
            <a:endParaRPr lang="en-US" dirty="0"/>
          </a:p>
        </p:txBody>
      </p:sp>
      <p:sp>
        <p:nvSpPr>
          <p:cNvPr id="4" name="Slide Number Placeholder 3"/>
          <p:cNvSpPr>
            <a:spLocks noGrp="1"/>
          </p:cNvSpPr>
          <p:nvPr>
            <p:ph type="sldNum" sz="quarter" idx="5"/>
          </p:nvPr>
        </p:nvSpPr>
        <p:spPr/>
        <p:txBody>
          <a:bodyPr/>
          <a:lstStyle/>
          <a:p>
            <a:fld id="{19164C3A-73B0-4B42-8D43-732A7F98F492}" type="slidenum">
              <a:rPr lang="en-US" smtClean="0"/>
              <a:t>18</a:t>
            </a:fld>
            <a:endParaRPr lang="en-US"/>
          </a:p>
        </p:txBody>
      </p:sp>
    </p:spTree>
    <p:extLst>
      <p:ext uri="{BB962C8B-B14F-4D97-AF65-F5344CB8AC3E}">
        <p14:creationId xmlns:p14="http://schemas.microsoft.com/office/powerpoint/2010/main" val="3072447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Direct contact with someone with personal experience (most effective)</a:t>
            </a:r>
          </a:p>
          <a:p>
            <a:endParaRPr lang="en-US" dirty="0"/>
          </a:p>
        </p:txBody>
      </p:sp>
      <p:sp>
        <p:nvSpPr>
          <p:cNvPr id="4" name="Slide Number Placeholder 3"/>
          <p:cNvSpPr>
            <a:spLocks noGrp="1"/>
          </p:cNvSpPr>
          <p:nvPr>
            <p:ph type="sldNum" sz="quarter" idx="5"/>
          </p:nvPr>
        </p:nvSpPr>
        <p:spPr/>
        <p:txBody>
          <a:bodyPr/>
          <a:lstStyle/>
          <a:p>
            <a:fld id="{19164C3A-73B0-4B42-8D43-732A7F98F492}" type="slidenum">
              <a:rPr lang="en-US" smtClean="0"/>
              <a:t>24</a:t>
            </a:fld>
            <a:endParaRPr lang="en-US"/>
          </a:p>
        </p:txBody>
      </p:sp>
    </p:spTree>
    <p:extLst>
      <p:ext uri="{BB962C8B-B14F-4D97-AF65-F5344CB8AC3E}">
        <p14:creationId xmlns:p14="http://schemas.microsoft.com/office/powerpoint/2010/main" val="4120989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Direct contact with someone with personal experience (most effective)</a:t>
            </a:r>
          </a:p>
          <a:p>
            <a:endParaRPr lang="en-US" dirty="0"/>
          </a:p>
        </p:txBody>
      </p:sp>
      <p:sp>
        <p:nvSpPr>
          <p:cNvPr id="4" name="Slide Number Placeholder 3"/>
          <p:cNvSpPr>
            <a:spLocks noGrp="1"/>
          </p:cNvSpPr>
          <p:nvPr>
            <p:ph type="sldNum" sz="quarter" idx="5"/>
          </p:nvPr>
        </p:nvSpPr>
        <p:spPr/>
        <p:txBody>
          <a:bodyPr/>
          <a:lstStyle/>
          <a:p>
            <a:fld id="{19164C3A-73B0-4B42-8D43-732A7F98F492}" type="slidenum">
              <a:rPr lang="en-US" smtClean="0"/>
              <a:t>25</a:t>
            </a:fld>
            <a:endParaRPr lang="en-US"/>
          </a:p>
        </p:txBody>
      </p:sp>
    </p:spTree>
    <p:extLst>
      <p:ext uri="{BB962C8B-B14F-4D97-AF65-F5344CB8AC3E}">
        <p14:creationId xmlns:p14="http://schemas.microsoft.com/office/powerpoint/2010/main" val="363992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64C3A-73B0-4B42-8D43-732A7F98F492}" type="slidenum">
              <a:rPr lang="en-US" smtClean="0"/>
              <a:t>26</a:t>
            </a:fld>
            <a:endParaRPr lang="en-US"/>
          </a:p>
        </p:txBody>
      </p:sp>
    </p:spTree>
    <p:extLst>
      <p:ext uri="{BB962C8B-B14F-4D97-AF65-F5344CB8AC3E}">
        <p14:creationId xmlns:p14="http://schemas.microsoft.com/office/powerpoint/2010/main" val="1174299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75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82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294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891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060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263235"/>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297896"/>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612652"/>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94056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132493"/>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86434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25AF84-E88F-62E1-2B74-7178FD62E264}"/>
              </a:ext>
            </a:extLst>
          </p:cNvPr>
          <p:cNvPicPr>
            <a:picLocks noChangeAspect="1"/>
          </p:cNvPicPr>
          <p:nvPr/>
        </p:nvPicPr>
        <p:blipFill>
          <a:blip r:embed="rId3"/>
          <a:stretch>
            <a:fillRect/>
          </a:stretch>
        </p:blipFill>
        <p:spPr>
          <a:xfrm>
            <a:off x="454388" y="452062"/>
            <a:ext cx="6018331" cy="4492477"/>
          </a:xfrm>
          <a:prstGeom prst="rect">
            <a:avLst/>
          </a:prstGeom>
        </p:spPr>
      </p:pic>
      <p:sp>
        <p:nvSpPr>
          <p:cNvPr id="6" name="TextBox 5">
            <a:extLst>
              <a:ext uri="{FF2B5EF4-FFF2-40B4-BE49-F238E27FC236}">
                <a16:creationId xmlns:a16="http://schemas.microsoft.com/office/drawing/2014/main" id="{F9C3ECFA-E132-BFD0-B95C-C1917C42AFDC}"/>
              </a:ext>
            </a:extLst>
          </p:cNvPr>
          <p:cNvSpPr txBox="1"/>
          <p:nvPr/>
        </p:nvSpPr>
        <p:spPr>
          <a:xfrm>
            <a:off x="6585358" y="1030902"/>
            <a:ext cx="4915948" cy="4493538"/>
          </a:xfrm>
          <a:prstGeom prst="rect">
            <a:avLst/>
          </a:prstGeom>
          <a:noFill/>
        </p:spPr>
        <p:txBody>
          <a:bodyPr wrap="square" rtlCol="0">
            <a:spAutoFit/>
          </a:bodyPr>
          <a:lstStyle/>
          <a:p>
            <a:pPr marL="285750" indent="-28575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Bereavement</a:t>
            </a:r>
          </a:p>
          <a:p>
            <a:pPr marL="285750" indent="-28575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Divorce</a:t>
            </a:r>
          </a:p>
          <a:p>
            <a:pPr marL="285750" indent="-28575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Injury</a:t>
            </a:r>
          </a:p>
          <a:p>
            <a:pPr marL="285750" indent="-28575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Long-Term/Severe Illness</a:t>
            </a:r>
          </a:p>
          <a:p>
            <a:pPr marL="285750" indent="-28575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Anxiety</a:t>
            </a:r>
          </a:p>
          <a:p>
            <a:pPr marL="285750" indent="-28575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Depression</a:t>
            </a:r>
          </a:p>
          <a:p>
            <a:pPr marL="285750" indent="-28575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Addiction</a:t>
            </a:r>
          </a:p>
          <a:p>
            <a:pPr marL="285750" indent="-28575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Suicide Ideation</a:t>
            </a:r>
          </a:p>
          <a:p>
            <a:pPr marL="285750" indent="-28575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Family Matters</a:t>
            </a:r>
          </a:p>
          <a:p>
            <a:pPr marL="285750" indent="-285750">
              <a:buFont typeface="Arial" panose="020B0604020202020204" pitchFamily="34" charset="0"/>
              <a:buChar char="•"/>
            </a:pPr>
            <a:endPar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sz="2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7777731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731949"/>
            <a:ext cx="10199232"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Best practices pillar four</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597201"/>
            <a:ext cx="11363165" cy="301159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b="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Adopt standard real estate Settlement policies and procedures that help ensure compliance with: (i) federal and state consumer financial protection laws and regulations, and (ii) contractual obligations as applicable to the Settlement process.</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Prepare and execute documents accurately</a:t>
            </a:r>
          </a:p>
        </p:txBody>
      </p:sp>
    </p:spTree>
    <p:extLst>
      <p:ext uri="{BB962C8B-B14F-4D97-AF65-F5344CB8AC3E}">
        <p14:creationId xmlns:p14="http://schemas.microsoft.com/office/powerpoint/2010/main" val="295982000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731949"/>
            <a:ext cx="10199232"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expectations</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597201"/>
            <a:ext cx="11363165" cy="301159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b="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Have the confidence to ask for help</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Assess the risks of the transaction and ethical boundaries</a:t>
            </a:r>
            <a:endParaRPr lang="en-US" sz="2600" b="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endParaRP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Review instructions, contracts, commitments and requirements in detail</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Responsive to directions provided through documentation, email, or verbally</a:t>
            </a:r>
          </a:p>
        </p:txBody>
      </p:sp>
    </p:spTree>
    <p:extLst>
      <p:ext uri="{BB962C8B-B14F-4D97-AF65-F5344CB8AC3E}">
        <p14:creationId xmlns:p14="http://schemas.microsoft.com/office/powerpoint/2010/main" val="343153426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731949"/>
            <a:ext cx="10199232"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risks</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524049"/>
            <a:ext cx="11363165" cy="361175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b="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Depression</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Avoid interaction with supervisor or underwriter counsel</a:t>
            </a:r>
            <a:endParaRPr lang="en-US" sz="2600" b="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endParaRP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Addiction</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Lack of concentration and/or focus</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Anxiety</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Skewed risk assessment and/or hesitancy to take action</a:t>
            </a:r>
          </a:p>
        </p:txBody>
      </p:sp>
    </p:spTree>
    <p:extLst>
      <p:ext uri="{BB962C8B-B14F-4D97-AF65-F5344CB8AC3E}">
        <p14:creationId xmlns:p14="http://schemas.microsoft.com/office/powerpoint/2010/main" val="366275676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7" y="623933"/>
            <a:ext cx="10199232" cy="7938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Competency –</a:t>
            </a:r>
          </a:p>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Wellness/Recovery Resources</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322881"/>
            <a:ext cx="11363165" cy="481208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Lawyers Assistance Programs</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Support Groups (outside &amp; inside the industry)</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Individual/Group Therapy</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Psychiatric Care</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Nutritionist</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Wellness Coach</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Meditation</a:t>
            </a:r>
          </a:p>
          <a:p>
            <a:pPr marL="457200" indent="-457200">
              <a:lnSpc>
                <a:spcPct val="150000"/>
              </a:lnSpc>
              <a:buFont typeface="Arial" panose="020B0604020202020204" pitchFamily="34" charset="0"/>
              <a:buChar char="•"/>
            </a:pPr>
            <a:endPar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1449303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7" y="623933"/>
            <a:ext cx="10199232" cy="7467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Competency – </a:t>
            </a:r>
          </a:p>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Corporate Strategies</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7" y="1370635"/>
            <a:ext cx="11363165" cy="361175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Establish Organizational Infrastructure to Promote Well-Being</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Form a Lawyer Well-Being Committee</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Assess Lawyer’s Well-Being</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Establish Policies and Practices to Support Lawyer Well-Being</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Monitor For Signs of Work Addiction and Poor Self-Care</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Actively Combat Social Isolation and Encourage Interconnectivity</a:t>
            </a:r>
          </a:p>
        </p:txBody>
      </p:sp>
    </p:spTree>
    <p:extLst>
      <p:ext uri="{BB962C8B-B14F-4D97-AF65-F5344CB8AC3E}">
        <p14:creationId xmlns:p14="http://schemas.microsoft.com/office/powerpoint/2010/main" val="352683809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7" y="850436"/>
            <a:ext cx="10199232"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Competency – </a:t>
            </a:r>
          </a:p>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Corporate Strategies</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566161"/>
            <a:ext cx="11363165" cy="301159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Provide Training and Education on Well-Being, Including During new Lawyer Orientation</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Emphasize A Service-Centered Mission</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Create Standards, Align Incentives, and Give Feedback</a:t>
            </a:r>
          </a:p>
          <a:p>
            <a:pPr marL="457200" indent="-457200">
              <a:lnSpc>
                <a:spcPct val="150000"/>
              </a:lnSpc>
              <a:buFont typeface="Arial" panose="020B0604020202020204" pitchFamily="34" charset="0"/>
              <a:buChar char="•"/>
            </a:pPr>
            <a:endPar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726760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5B2D0A-F6D9-ADDA-A67F-5CFC4E8633B6}"/>
              </a:ext>
            </a:extLst>
          </p:cNvPr>
          <p:cNvSpPr txBox="1"/>
          <p:nvPr/>
        </p:nvSpPr>
        <p:spPr>
          <a:xfrm>
            <a:off x="1065401" y="562062"/>
            <a:ext cx="10435905" cy="4708981"/>
          </a:xfrm>
          <a:prstGeom prst="rect">
            <a:avLst/>
          </a:prstGeom>
          <a:noFill/>
        </p:spPr>
        <p:txBody>
          <a:bodyPr wrap="square" rtlCol="0">
            <a:spAutoFit/>
          </a:bodyPr>
          <a:lstStyle/>
          <a:p>
            <a:r>
              <a:rPr lang="en-US" sz="6000" dirty="0">
                <a:latin typeface="Brush Script MT" panose="03060802040406070304" pitchFamily="66" charset="0"/>
              </a:rPr>
              <a:t>“None of us got where we are solely by pulling ourselves up by our bootstraps. We got there because somebody bent down and helped us pick up our boots.”</a:t>
            </a:r>
          </a:p>
          <a:p>
            <a:r>
              <a:rPr lang="en-US" sz="6000" dirty="0">
                <a:latin typeface="Brush Script MT" panose="03060802040406070304" pitchFamily="66" charset="0"/>
              </a:rPr>
              <a:t>- Thurgood Marshall</a:t>
            </a:r>
          </a:p>
        </p:txBody>
      </p:sp>
    </p:spTree>
    <p:extLst>
      <p:ext uri="{BB962C8B-B14F-4D97-AF65-F5344CB8AC3E}">
        <p14:creationId xmlns:p14="http://schemas.microsoft.com/office/powerpoint/2010/main" val="3849131911"/>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87273" y="128982"/>
            <a:ext cx="11281412"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Communication – Model Rule 1.4</a:t>
            </a:r>
          </a:p>
        </p:txBody>
      </p:sp>
      <p:sp>
        <p:nvSpPr>
          <p:cNvPr id="5" name="TextBox 4">
            <a:extLst>
              <a:ext uri="{FF2B5EF4-FFF2-40B4-BE49-F238E27FC236}">
                <a16:creationId xmlns:a16="http://schemas.microsoft.com/office/drawing/2014/main" id="{C744B088-23CF-5F41-BA87-87EAF62C5C6F}"/>
              </a:ext>
            </a:extLst>
          </p:cNvPr>
          <p:cNvSpPr txBox="1"/>
          <p:nvPr/>
        </p:nvSpPr>
        <p:spPr>
          <a:xfrm>
            <a:off x="414417" y="610819"/>
            <a:ext cx="11363165" cy="5693866"/>
          </a:xfrm>
          <a:prstGeom prst="rect">
            <a:avLst/>
          </a:prstGeom>
          <a:noFill/>
        </p:spPr>
        <p:txBody>
          <a:bodyPr wrap="square" rtlCol="0">
            <a:spAutoFit/>
          </a:bodyPr>
          <a:lstStyle/>
          <a:p>
            <a:pPr marL="457200" indent="-457200" algn="l">
              <a:buFont typeface="Arial" panose="020B0604020202020204" pitchFamily="34" charset="0"/>
              <a:buChar char="•"/>
            </a:pPr>
            <a:r>
              <a:rPr lang="en-US" sz="2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 lawyer shall:</a:t>
            </a:r>
          </a:p>
          <a:p>
            <a:pPr marL="914400" lvl="1" indent="-457200">
              <a:buFont typeface="Arial" panose="020B0604020202020204" pitchFamily="34" charset="0"/>
              <a:buChar char="•"/>
            </a:pPr>
            <a:r>
              <a:rPr lang="en-US" sz="2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promptly inform the client of any decision or circumstance with respect to which the client's informed consent, as defined in Rule 1.0(e), is required by these Rules;</a:t>
            </a:r>
          </a:p>
          <a:p>
            <a:pPr marL="914400" lvl="1" indent="-457200">
              <a:buFont typeface="Arial" panose="020B0604020202020204" pitchFamily="34" charset="0"/>
              <a:buChar char="•"/>
            </a:pPr>
            <a:r>
              <a:rPr lang="en-US" sz="2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reasonably consult with the client about the means by which the client's objectives are to be accomplished;</a:t>
            </a:r>
          </a:p>
          <a:p>
            <a:pPr marL="914400" lvl="1" indent="-457200">
              <a:buFont typeface="Arial" panose="020B0604020202020204" pitchFamily="34" charset="0"/>
              <a:buChar char="•"/>
            </a:pPr>
            <a:r>
              <a:rPr lang="en-US" sz="2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keep the client reasonably informed about the status of the matter;</a:t>
            </a:r>
          </a:p>
          <a:p>
            <a:pPr marL="914400" lvl="1" indent="-457200">
              <a:buFont typeface="Arial" panose="020B0604020202020204" pitchFamily="34" charset="0"/>
              <a:buChar char="•"/>
            </a:pPr>
            <a:r>
              <a:rPr lang="en-US" sz="2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promptly comply with reasonable requests for information; and</a:t>
            </a:r>
          </a:p>
          <a:p>
            <a:pPr marL="914400" lvl="1" indent="-457200">
              <a:buFont typeface="Arial" panose="020B0604020202020204" pitchFamily="34" charset="0"/>
              <a:buChar char="•"/>
            </a:pPr>
            <a:r>
              <a:rPr lang="en-US" sz="2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consult with the client about any relevant limitation on the lawyer's conduct when the lawyer knows that the client expects assistance not permitted by the Rules of Professional Conduct or other law.</a:t>
            </a:r>
          </a:p>
          <a:p>
            <a:pPr marL="914400" lvl="1" indent="-457200">
              <a:buFont typeface="Arial" panose="020B0604020202020204" pitchFamily="34" charset="0"/>
              <a:buChar char="•"/>
            </a:pPr>
            <a:r>
              <a:rPr lang="en-US" sz="2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 lawyer shall explain a matter to the extent reasonably necessary to permit the client to make informed decisions regarding the representation.</a:t>
            </a:r>
          </a:p>
        </p:txBody>
      </p:sp>
    </p:spTree>
    <p:extLst>
      <p:ext uri="{BB962C8B-B14F-4D97-AF65-F5344CB8AC3E}">
        <p14:creationId xmlns:p14="http://schemas.microsoft.com/office/powerpoint/2010/main" val="359597216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858824"/>
            <a:ext cx="11136003"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Communication – </a:t>
            </a:r>
          </a:p>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Proper Communication Standards</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799131"/>
            <a:ext cx="11363165" cy="4211922"/>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Meeting Deadlines</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Attention to Detail</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Timely Response to Client Communications</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Thorough Responses vs. Piecemeal</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Professional Communication</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Listening Attentively</a:t>
            </a:r>
          </a:p>
          <a:p>
            <a:pPr marL="457200" indent="-457200">
              <a:lnSpc>
                <a:spcPct val="150000"/>
              </a:lnSpc>
              <a:buFont typeface="Arial" panose="020B0604020202020204" pitchFamily="34" charset="0"/>
              <a:buChar char="•"/>
            </a:pPr>
            <a:endPar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153171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5C0105-7D73-2447-873E-7C51FBCA4288}"/>
              </a:ext>
            </a:extLst>
          </p:cNvPr>
          <p:cNvSpPr txBox="1"/>
          <p:nvPr/>
        </p:nvSpPr>
        <p:spPr>
          <a:xfrm>
            <a:off x="906618" y="1156198"/>
            <a:ext cx="10378763" cy="2769989"/>
          </a:xfrm>
          <a:prstGeom prst="rect">
            <a:avLst/>
          </a:prstGeom>
          <a:noFill/>
        </p:spPr>
        <p:txBody>
          <a:bodyPr wrap="square" rtlCol="0" anchor="ctr">
            <a:spAutoFit/>
          </a:bodyPr>
          <a:lstStyle/>
          <a:p>
            <a:r>
              <a:rPr lang="en-US" sz="5400" b="1" cap="all" dirty="0">
                <a:solidFill>
                  <a:srgbClr val="A01C2C"/>
                </a:solidFill>
                <a:latin typeface="Tahoma" panose="020B0604030504040204" pitchFamily="34" charset="0"/>
                <a:ea typeface="Tahoma" panose="020B0604030504040204" pitchFamily="34" charset="0"/>
                <a:cs typeface="Tahoma" panose="020B0604030504040204" pitchFamily="34" charset="0"/>
              </a:rPr>
              <a:t>Ethics &amp; Well-Being</a:t>
            </a:r>
          </a:p>
          <a:p>
            <a:r>
              <a:rPr lang="en-US" sz="40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Relating Legal Definitions of Ethical Requirements to Employee Engagement and Loss Avoidance</a:t>
            </a:r>
          </a:p>
        </p:txBody>
      </p:sp>
    </p:spTree>
    <p:extLst>
      <p:ext uri="{BB962C8B-B14F-4D97-AF65-F5344CB8AC3E}">
        <p14:creationId xmlns:p14="http://schemas.microsoft.com/office/powerpoint/2010/main" val="107409254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858824"/>
            <a:ext cx="11136003"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Communication – </a:t>
            </a:r>
          </a:p>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Self-help deterrents	</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722931"/>
            <a:ext cx="11363165" cy="4093428"/>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Failure to recognize symptoms</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Not knowing how to identify/access treatment</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Negative attitude about mental illness</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Fear of adverse reactions</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Feeling ashamed</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Viewing help-seeking as weakness</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Fear if career repercussions</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Concerns about confidentiality</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Uncertainty about the quality of treatment</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Lack of time in busy schedules</a:t>
            </a:r>
          </a:p>
        </p:txBody>
      </p:sp>
    </p:spTree>
    <p:extLst>
      <p:ext uri="{BB962C8B-B14F-4D97-AF65-F5344CB8AC3E}">
        <p14:creationId xmlns:p14="http://schemas.microsoft.com/office/powerpoint/2010/main" val="75862914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858824"/>
            <a:ext cx="11136003"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Best practices Pillar 7</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960675"/>
            <a:ext cx="11363165" cy="1292662"/>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Adopt and maintain written procedures for resolving Consumer complaints.</a:t>
            </a:r>
          </a:p>
          <a:p>
            <a:pPr marL="914400" lvl="1"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Consumer complaint intake, documentation, tracking, and resolution.</a:t>
            </a:r>
          </a:p>
        </p:txBody>
      </p:sp>
    </p:spTree>
    <p:extLst>
      <p:ext uri="{BB962C8B-B14F-4D97-AF65-F5344CB8AC3E}">
        <p14:creationId xmlns:p14="http://schemas.microsoft.com/office/powerpoint/2010/main" val="323734965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858824"/>
            <a:ext cx="11136003"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expectations</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722931"/>
            <a:ext cx="11363165" cy="4093428"/>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Customer complaint received</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Complaint intake form completed</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Completed complaint intake form copy provided to management</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Customer contacted and provided acknowledgment of the complaint</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Customer provided status 1st status update and estimated time for resolution and follow up status contacts</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Follow up status contacts default timeframe if other timeframe not determined</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Complaint resolved default date if other timeframe not determined</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Complaint closed and stored properly in designated location</a:t>
            </a:r>
          </a:p>
        </p:txBody>
      </p:sp>
    </p:spTree>
    <p:extLst>
      <p:ext uri="{BB962C8B-B14F-4D97-AF65-F5344CB8AC3E}">
        <p14:creationId xmlns:p14="http://schemas.microsoft.com/office/powerpoint/2010/main" val="262543101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858824"/>
            <a:ext cx="11136003"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risks</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722931"/>
            <a:ext cx="11363165" cy="3293209"/>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Complaint taken in without gathering all relevant information or by a person who does not have the knowledge or experience to take the complaint in thoroughly</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Complaint not provided to management for corporate response</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Customer complaint not acknowledged timely</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Customer complaint not resolved</a:t>
            </a:r>
          </a:p>
          <a:p>
            <a:pPr marL="457200" indent="-45720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Customer complaint not documented properly or stored</a:t>
            </a:r>
          </a:p>
          <a:p>
            <a:pPr marL="457200" indent="-457200">
              <a:buFont typeface="Arial" panose="020B0604020202020204" pitchFamily="34" charset="0"/>
              <a:buChar char="•"/>
            </a:pPr>
            <a:endPar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16597154"/>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858824"/>
            <a:ext cx="11136003"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Communication – </a:t>
            </a:r>
          </a:p>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Removing the barriers	</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722931"/>
            <a:ext cx="11363165" cy="361175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Direct contact with someone with personal experience</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Re-frame help-seeking as a sign of strength</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Education on mental health</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Provide resources for treatment</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Company policy supporting mental health treatment and confidentiality</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Additional employee control over scheduling and time-off</a:t>
            </a:r>
          </a:p>
        </p:txBody>
      </p:sp>
    </p:spTree>
    <p:extLst>
      <p:ext uri="{BB962C8B-B14F-4D97-AF65-F5344CB8AC3E}">
        <p14:creationId xmlns:p14="http://schemas.microsoft.com/office/powerpoint/2010/main" val="1891404011"/>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858824"/>
            <a:ext cx="11136003"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Communication – </a:t>
            </a:r>
          </a:p>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Corporate Tools	</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722931"/>
            <a:ext cx="11363165" cy="481208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Mentor and Sponsorship Programs</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Management Techniques</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Training Programs</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How to approach a colleague who may be in trouble</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Self-assessment of mental health or substance use</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Stress management</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How, why, and where to seek help at first signs of difficulty</a:t>
            </a:r>
          </a:p>
          <a:p>
            <a:pPr marL="457200" indent="-457200">
              <a:lnSpc>
                <a:spcPct val="150000"/>
              </a:lnSpc>
              <a:buFont typeface="Arial" panose="020B0604020202020204" pitchFamily="34" charset="0"/>
              <a:buChar char="•"/>
            </a:pPr>
            <a:endPar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14033442"/>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5B2D0A-F6D9-ADDA-A67F-5CFC4E8633B6}"/>
              </a:ext>
            </a:extLst>
          </p:cNvPr>
          <p:cNvSpPr txBox="1"/>
          <p:nvPr/>
        </p:nvSpPr>
        <p:spPr>
          <a:xfrm>
            <a:off x="1065401" y="1621435"/>
            <a:ext cx="10435905" cy="2862322"/>
          </a:xfrm>
          <a:prstGeom prst="rect">
            <a:avLst/>
          </a:prstGeom>
          <a:noFill/>
        </p:spPr>
        <p:txBody>
          <a:bodyPr wrap="square" rtlCol="0">
            <a:spAutoFit/>
          </a:bodyPr>
          <a:lstStyle/>
          <a:p>
            <a:r>
              <a:rPr lang="en-US" sz="6000" dirty="0">
                <a:latin typeface="Brush Script MT" panose="03060802040406070304" pitchFamily="66" charset="0"/>
              </a:rPr>
              <a:t>“Discipline does not make an ill lawyer well.”</a:t>
            </a:r>
          </a:p>
          <a:p>
            <a:r>
              <a:rPr lang="en-US" sz="6000" dirty="0">
                <a:latin typeface="Brush Script MT" panose="03060802040406070304" pitchFamily="66" charset="0"/>
              </a:rPr>
              <a:t>- National Task Force on Well-Being</a:t>
            </a:r>
          </a:p>
        </p:txBody>
      </p:sp>
    </p:spTree>
    <p:extLst>
      <p:ext uri="{BB962C8B-B14F-4D97-AF65-F5344CB8AC3E}">
        <p14:creationId xmlns:p14="http://schemas.microsoft.com/office/powerpoint/2010/main" val="3604957913"/>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644402"/>
            <a:ext cx="10199232"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Safekeeping property – </a:t>
            </a:r>
          </a:p>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Model Rule 1.15</a:t>
            </a:r>
          </a:p>
        </p:txBody>
      </p:sp>
      <p:sp>
        <p:nvSpPr>
          <p:cNvPr id="5" name="TextBox 4">
            <a:extLst>
              <a:ext uri="{FF2B5EF4-FFF2-40B4-BE49-F238E27FC236}">
                <a16:creationId xmlns:a16="http://schemas.microsoft.com/office/drawing/2014/main" id="{C744B088-23CF-5F41-BA87-87EAF62C5C6F}"/>
              </a:ext>
            </a:extLst>
          </p:cNvPr>
          <p:cNvSpPr txBox="1"/>
          <p:nvPr/>
        </p:nvSpPr>
        <p:spPr>
          <a:xfrm>
            <a:off x="414417" y="1091901"/>
            <a:ext cx="11363165" cy="5262979"/>
          </a:xfrm>
          <a:prstGeom prst="rect">
            <a:avLst/>
          </a:prstGeom>
          <a:noFill/>
        </p:spPr>
        <p:txBody>
          <a:bodyPr wrap="square" rtlCol="0">
            <a:spAutoFit/>
          </a:bodyPr>
          <a:lstStyle/>
          <a:p>
            <a:pPr marL="457200" indent="-457200" algn="just">
              <a:buFont typeface="Arial" panose="020B0604020202020204" pitchFamily="34" charset="0"/>
              <a:buChar char="•"/>
            </a:pPr>
            <a:r>
              <a:rPr lang="en-US" sz="2800" b="0" i="0" dirty="0">
                <a:solidFill>
                  <a:srgbClr val="000000"/>
                </a:solidFill>
                <a:effectLst/>
                <a:latin typeface="Publico"/>
              </a:rPr>
              <a:t>A lawyer shall hold property of clients or third persons that is in a lawyer's possession in connection with a representation separate from the lawyer's own property. Funds shall be kept in a separate account maintained in the state where the lawyer's office is situated, or elsewhere with the consent of the client or third person. Other property shall be identified as such and appropriately safeguarded. Complete records of such account funds and other property shall be kept by the lawyer and shall be preserved for a period of [five years] after termination of the representation.</a:t>
            </a:r>
          </a:p>
          <a:p>
            <a:pPr marL="457200" indent="-457200" algn="just">
              <a:buFont typeface="Arial" panose="020B0604020202020204" pitchFamily="34" charset="0"/>
              <a:buChar char="•"/>
            </a:pPr>
            <a:r>
              <a:rPr lang="en-US" sz="2800" b="0" i="0" dirty="0">
                <a:solidFill>
                  <a:srgbClr val="000000"/>
                </a:solidFill>
                <a:effectLst/>
                <a:latin typeface="Publico"/>
              </a:rPr>
              <a:t>A lawyer may deposit the lawyer's own funds in a client trust account for the sole purpose of paying bank service charges on that account, but only in an amount necessary for that purpose.</a:t>
            </a:r>
          </a:p>
        </p:txBody>
      </p:sp>
    </p:spTree>
    <p:extLst>
      <p:ext uri="{BB962C8B-B14F-4D97-AF65-F5344CB8AC3E}">
        <p14:creationId xmlns:p14="http://schemas.microsoft.com/office/powerpoint/2010/main" val="72279107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44B088-23CF-5F41-BA87-87EAF62C5C6F}"/>
              </a:ext>
            </a:extLst>
          </p:cNvPr>
          <p:cNvSpPr txBox="1"/>
          <p:nvPr/>
        </p:nvSpPr>
        <p:spPr>
          <a:xfrm>
            <a:off x="414417" y="1353900"/>
            <a:ext cx="11363165" cy="4401205"/>
          </a:xfrm>
          <a:prstGeom prst="rect">
            <a:avLst/>
          </a:prstGeom>
          <a:noFill/>
        </p:spPr>
        <p:txBody>
          <a:bodyPr wrap="square" rtlCol="0">
            <a:spAutoFit/>
          </a:bodyPr>
          <a:lstStyle/>
          <a:p>
            <a:pPr marL="457200" indent="-457200" algn="just">
              <a:buFont typeface="Arial" panose="020B0604020202020204" pitchFamily="34" charset="0"/>
              <a:buChar char="•"/>
            </a:pPr>
            <a:r>
              <a:rPr lang="en-US" sz="2800" b="0" i="0" dirty="0">
                <a:solidFill>
                  <a:srgbClr val="000000"/>
                </a:solidFill>
                <a:effectLst/>
                <a:latin typeface="Publico"/>
              </a:rPr>
              <a:t>A lawyer shall deposit into a client trust account legal fees and expenses that have been paid in advance, to be withdrawn by the lawyer only as fees are earned or expenses incurred.</a:t>
            </a:r>
          </a:p>
          <a:p>
            <a:pPr marL="457200" indent="-457200" algn="just">
              <a:buFont typeface="Arial" panose="020B0604020202020204" pitchFamily="34" charset="0"/>
              <a:buChar char="•"/>
            </a:pPr>
            <a:r>
              <a:rPr lang="en-US" sz="2800" b="0" i="0" dirty="0">
                <a:solidFill>
                  <a:srgbClr val="000000"/>
                </a:solidFill>
                <a:effectLst/>
                <a:latin typeface="Publico"/>
              </a:rPr>
              <a:t>Upon receiving funds or other property in which a client or third person has an interest, a lawyer shall promptly notify the client or third person. Except as stated in this rule or otherwise permitted by law or by agreement with the client, a lawyer shall promptly deliver to the client or third person any funds or other property that the client or third person is entitled to receive and, upon request by the client or third person, shall promptly render a full accounting regarding such property.</a:t>
            </a:r>
          </a:p>
        </p:txBody>
      </p:sp>
      <p:sp>
        <p:nvSpPr>
          <p:cNvPr id="4" name="Title 1">
            <a:extLst>
              <a:ext uri="{FF2B5EF4-FFF2-40B4-BE49-F238E27FC236}">
                <a16:creationId xmlns:a16="http://schemas.microsoft.com/office/drawing/2014/main" id="{5C15F1C4-B9E2-B92F-DE99-96CF43539FAB}"/>
              </a:ext>
            </a:extLst>
          </p:cNvPr>
          <p:cNvSpPr txBox="1">
            <a:spLocks/>
          </p:cNvSpPr>
          <p:nvPr/>
        </p:nvSpPr>
        <p:spPr>
          <a:xfrm>
            <a:off x="446396" y="644402"/>
            <a:ext cx="10199232"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Safekeeping property – </a:t>
            </a:r>
          </a:p>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Model Rule 1.15</a:t>
            </a:r>
          </a:p>
        </p:txBody>
      </p:sp>
    </p:spTree>
    <p:extLst>
      <p:ext uri="{BB962C8B-B14F-4D97-AF65-F5344CB8AC3E}">
        <p14:creationId xmlns:p14="http://schemas.microsoft.com/office/powerpoint/2010/main" val="174319278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44B088-23CF-5F41-BA87-87EAF62C5C6F}"/>
              </a:ext>
            </a:extLst>
          </p:cNvPr>
          <p:cNvSpPr txBox="1"/>
          <p:nvPr/>
        </p:nvSpPr>
        <p:spPr>
          <a:xfrm>
            <a:off x="414417" y="1641549"/>
            <a:ext cx="11363165"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b="0" i="0" dirty="0">
                <a:solidFill>
                  <a:srgbClr val="000000"/>
                </a:solidFill>
                <a:effectLst/>
                <a:latin typeface="Publico"/>
              </a:rPr>
              <a:t>When in the course of representation a lawyer is in possession of property in which two or more persons (one of whom may be the lawyer) claim interests, the property shall be kept separate by the lawyer until the dispute is resolved. The lawyer shall promptly distribute all portions of the property as to which the interests are not in dispute.</a:t>
            </a:r>
          </a:p>
        </p:txBody>
      </p:sp>
      <p:sp>
        <p:nvSpPr>
          <p:cNvPr id="3" name="Title 1">
            <a:extLst>
              <a:ext uri="{FF2B5EF4-FFF2-40B4-BE49-F238E27FC236}">
                <a16:creationId xmlns:a16="http://schemas.microsoft.com/office/drawing/2014/main" id="{26D03324-91A6-6897-E23F-D636A5129CFE}"/>
              </a:ext>
            </a:extLst>
          </p:cNvPr>
          <p:cNvSpPr txBox="1">
            <a:spLocks/>
          </p:cNvSpPr>
          <p:nvPr/>
        </p:nvSpPr>
        <p:spPr>
          <a:xfrm>
            <a:off x="446396" y="841623"/>
            <a:ext cx="10199232"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Safekeeping property – </a:t>
            </a:r>
          </a:p>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Model Rule 1.15</a:t>
            </a:r>
          </a:p>
        </p:txBody>
      </p:sp>
    </p:spTree>
    <p:extLst>
      <p:ext uri="{BB962C8B-B14F-4D97-AF65-F5344CB8AC3E}">
        <p14:creationId xmlns:p14="http://schemas.microsoft.com/office/powerpoint/2010/main" val="232599724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C917B2-2299-6341-8A8D-4C462F93DB9A}"/>
              </a:ext>
            </a:extLst>
          </p:cNvPr>
          <p:cNvSpPr txBox="1">
            <a:spLocks/>
          </p:cNvSpPr>
          <p:nvPr/>
        </p:nvSpPr>
        <p:spPr>
          <a:xfrm>
            <a:off x="536372" y="501833"/>
            <a:ext cx="11119256" cy="590931"/>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all" spc="0" normalizeH="0" noProof="0" dirty="0">
                <a:ln>
                  <a:noFill/>
                </a:ln>
                <a:solidFill>
                  <a:srgbClr val="A01C2C"/>
                </a:solidFill>
                <a:effectLst/>
                <a:uLnTx/>
                <a:uFillTx/>
                <a:latin typeface="Tahoma" panose="020B0604030504040204" pitchFamily="34" charset="0"/>
                <a:ea typeface="Tahoma" panose="020B0604030504040204" pitchFamily="34" charset="0"/>
                <a:cs typeface="Tahoma" panose="020B0604030504040204" pitchFamily="34" charset="0"/>
              </a:rPr>
              <a:t>Ethics &amp; Well-Being</a:t>
            </a:r>
          </a:p>
        </p:txBody>
      </p:sp>
      <p:sp>
        <p:nvSpPr>
          <p:cNvPr id="10" name="Text Placeholder 2">
            <a:extLst>
              <a:ext uri="{FF2B5EF4-FFF2-40B4-BE49-F238E27FC236}">
                <a16:creationId xmlns:a16="http://schemas.microsoft.com/office/drawing/2014/main" id="{33FE6ED5-1D6D-B64B-A27D-90CA461BC73C}"/>
              </a:ext>
            </a:extLst>
          </p:cNvPr>
          <p:cNvSpPr txBox="1">
            <a:spLocks/>
          </p:cNvSpPr>
          <p:nvPr/>
        </p:nvSpPr>
        <p:spPr>
          <a:xfrm>
            <a:off x="1887530" y="3964446"/>
            <a:ext cx="3152272" cy="1052596"/>
          </a:xfrm>
          <a:prstGeom prst="rect">
            <a:avLst/>
          </a:prstGeom>
        </p:spPr>
        <p:txBody>
          <a:bodyPr wrap="square">
            <a:spAutoFit/>
          </a:bodyPr>
          <a:lstStyle>
            <a:lvl1pPr marL="0" indent="0" algn="l" defTabSz="457189" rtl="0" eaLnBrk="1" latinLnBrk="0" hangingPunct="1">
              <a:spcBef>
                <a:spcPct val="20000"/>
              </a:spcBef>
              <a:buClr>
                <a:schemeClr val="accent1"/>
              </a:buClr>
              <a:buSzPct val="130000"/>
              <a:buFont typeface="Arial"/>
              <a:buNone/>
              <a:defRPr sz="1800" kern="1200">
                <a:solidFill>
                  <a:schemeClr val="bg1"/>
                </a:solidFill>
                <a:latin typeface="+mn-lt"/>
                <a:ea typeface="+mn-ea"/>
                <a:cs typeface="+mn-cs"/>
              </a:defRPr>
            </a:lvl1pPr>
            <a:lvl2pPr marL="742932" indent="-285744" algn="l" defTabSz="457189" rtl="0" eaLnBrk="1" latinLnBrk="0" hangingPunct="1">
              <a:spcBef>
                <a:spcPct val="20000"/>
              </a:spcBef>
              <a:buClr>
                <a:schemeClr val="accent4">
                  <a:lumMod val="60000"/>
                  <a:lumOff val="40000"/>
                </a:schemeClr>
              </a:buClr>
              <a:buFont typeface="Arial"/>
              <a:buChar char="–"/>
              <a:defRPr sz="2400" kern="1200">
                <a:solidFill>
                  <a:schemeClr val="tx1"/>
                </a:solidFill>
                <a:latin typeface="+mn-lt"/>
                <a:ea typeface="+mn-ea"/>
                <a:cs typeface="+mn-cs"/>
              </a:defRPr>
            </a:lvl2pPr>
            <a:lvl3pPr marL="1142971" indent="-228594" algn="l" defTabSz="457189" rtl="0" eaLnBrk="1" latinLnBrk="0" hangingPunct="1">
              <a:spcBef>
                <a:spcPct val="20000"/>
              </a:spcBef>
              <a:buClr>
                <a:schemeClr val="accent3"/>
              </a:buClr>
              <a:buSzPct val="125000"/>
              <a:buFont typeface="Arial"/>
              <a:buChar char="•"/>
              <a:defRPr sz="20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18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18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auto" latinLnBrk="0" hangingPunct="1">
              <a:lnSpc>
                <a:spcPct val="90000"/>
              </a:lnSpc>
              <a:spcBef>
                <a:spcPct val="20000"/>
              </a:spcBef>
              <a:spcAft>
                <a:spcPts val="0"/>
              </a:spcAft>
              <a:buClr>
                <a:srgbClr val="E86D1F"/>
              </a:buClr>
              <a:buSzPct val="130000"/>
              <a:buFont typeface="Arial"/>
              <a:buNone/>
              <a:tabLst/>
              <a:defRPr/>
            </a:pPr>
            <a:r>
              <a:rPr kumimoji="0" lang="en-US" sz="1800" b="1" i="0" u="none" strike="noStrike" kern="1200" cap="none" spc="0" normalizeH="0" baseline="0" noProof="0" dirty="0">
                <a:ln>
                  <a:noFill/>
                </a:ln>
                <a:solidFill>
                  <a:srgbClr val="A01C2C"/>
                </a:solidFill>
                <a:effectLst/>
                <a:uLnTx/>
                <a:uFillTx/>
                <a:latin typeface="Tahoma" panose="020B0604030504040204" pitchFamily="34" charset="0"/>
                <a:ea typeface="Tahoma" panose="020B0604030504040204" pitchFamily="34" charset="0"/>
                <a:cs typeface="Tahoma" panose="020B0604030504040204" pitchFamily="34" charset="0"/>
              </a:rPr>
              <a:t>Nicole </a:t>
            </a:r>
            <a:r>
              <a:rPr kumimoji="0" lang="en-US" sz="1800" b="1" i="0" u="none" strike="noStrike" kern="1200" cap="none" spc="0" normalizeH="0" baseline="0" noProof="0" dirty="0" err="1">
                <a:ln>
                  <a:noFill/>
                </a:ln>
                <a:solidFill>
                  <a:srgbClr val="A01C2C"/>
                </a:solidFill>
                <a:effectLst/>
                <a:uLnTx/>
                <a:uFillTx/>
                <a:latin typeface="Tahoma" panose="020B0604030504040204" pitchFamily="34" charset="0"/>
                <a:ea typeface="Tahoma" panose="020B0604030504040204" pitchFamily="34" charset="0"/>
                <a:cs typeface="Tahoma" panose="020B0604030504040204" pitchFamily="34" charset="0"/>
              </a:rPr>
              <a:t>Timpanaro</a:t>
            </a:r>
            <a:endParaRPr kumimoji="0" lang="en-US" sz="1800" b="1" i="0" u="none" strike="noStrike" kern="1200" cap="none" spc="0" normalizeH="0" baseline="0" noProof="0" dirty="0">
              <a:ln>
                <a:noFill/>
              </a:ln>
              <a:solidFill>
                <a:srgbClr val="A01C2C"/>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57189" rtl="0" eaLnBrk="1" fontAlgn="auto" latinLnBrk="0" hangingPunct="1">
              <a:lnSpc>
                <a:spcPct val="90000"/>
              </a:lnSpc>
              <a:spcBef>
                <a:spcPct val="20000"/>
              </a:spcBef>
              <a:spcAft>
                <a:spcPts val="0"/>
              </a:spcAft>
              <a:buClr>
                <a:srgbClr val="E86D1F"/>
              </a:buClr>
              <a:buSzPct val="130000"/>
              <a:buFont typeface="Arial"/>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Tahoma" panose="020B0604030504040204" pitchFamily="34" charset="0"/>
                <a:ea typeface="Tahoma" panose="020B0604030504040204" pitchFamily="34" charset="0"/>
                <a:cs typeface="Tahoma" panose="020B0604030504040204" pitchFamily="34" charset="0"/>
              </a:rPr>
              <a:t>CEO</a:t>
            </a:r>
          </a:p>
          <a:p>
            <a:pPr marL="0" marR="0" lvl="0" indent="0" algn="ctr" defTabSz="457189" rtl="0" eaLnBrk="1" fontAlgn="auto" latinLnBrk="0" hangingPunct="1">
              <a:lnSpc>
                <a:spcPct val="90000"/>
              </a:lnSpc>
              <a:spcBef>
                <a:spcPct val="20000"/>
              </a:spcBef>
              <a:spcAft>
                <a:spcPts val="0"/>
              </a:spcAft>
              <a:buClr>
                <a:srgbClr val="E86D1F"/>
              </a:buClr>
              <a:buSzPct val="130000"/>
              <a:buFont typeface="Arial"/>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Tahoma" panose="020B0604030504040204" pitchFamily="34" charset="0"/>
                <a:ea typeface="Tahoma" panose="020B0604030504040204" pitchFamily="34" charset="0"/>
                <a:cs typeface="Tahoma" panose="020B0604030504040204" pitchFamily="34" charset="0"/>
              </a:rPr>
              <a:t>Fortune Title Agency, Inc.</a:t>
            </a:r>
          </a:p>
          <a:p>
            <a:pPr marL="0" marR="0" lvl="0" indent="0" algn="ctr" defTabSz="457189" rtl="0" eaLnBrk="1" fontAlgn="auto" latinLnBrk="0" hangingPunct="1">
              <a:lnSpc>
                <a:spcPct val="90000"/>
              </a:lnSpc>
              <a:spcBef>
                <a:spcPct val="20000"/>
              </a:spcBef>
              <a:spcAft>
                <a:spcPts val="0"/>
              </a:spcAft>
              <a:buClr>
                <a:srgbClr val="E86D1F"/>
              </a:buClr>
              <a:buSzPct val="130000"/>
              <a:buFont typeface="Arial"/>
              <a:buNone/>
              <a:tabLst/>
              <a:defRPr/>
            </a:pP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a:t>
            </a:r>
            <a:r>
              <a:rPr kumimoji="0" lang="en-US" sz="1400" b="0" i="0" u="none" strike="noStrike" kern="1200" cap="none" spc="0" normalizeH="0" baseline="0" noProof="0" dirty="0" err="1">
                <a:ln>
                  <a:noFill/>
                </a:ln>
                <a:solidFill>
                  <a:schemeClr val="tx1">
                    <a:lumMod val="75000"/>
                    <a:lumOff val="25000"/>
                  </a:schemeClr>
                </a:solidFill>
                <a:effectLst/>
                <a:uLnTx/>
                <a:uFillTx/>
                <a:latin typeface="Tahoma" panose="020B0604030504040204" pitchFamily="34" charset="0"/>
                <a:ea typeface="Tahoma" panose="020B0604030504040204" pitchFamily="34" charset="0"/>
                <a:cs typeface="Tahoma" panose="020B0604030504040204" pitchFamily="34" charset="0"/>
              </a:rPr>
              <a:t>icole.timpanaro@fortunetitle.com</a:t>
            </a:r>
            <a:endParaRPr kumimoji="0" lang="en-US" sz="1400" b="0" i="0" u="none" strike="noStrike" kern="1200" cap="none" spc="0" normalizeH="0" baseline="0" noProof="0" dirty="0">
              <a:ln>
                <a:noFill/>
              </a:ln>
              <a:solidFill>
                <a:schemeClr val="tx1">
                  <a:lumMod val="75000"/>
                  <a:lumOff val="2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 Placeholder 2">
            <a:extLst>
              <a:ext uri="{FF2B5EF4-FFF2-40B4-BE49-F238E27FC236}">
                <a16:creationId xmlns:a16="http://schemas.microsoft.com/office/drawing/2014/main" id="{477F06D1-A544-2E45-97A5-7E691393A526}"/>
              </a:ext>
            </a:extLst>
          </p:cNvPr>
          <p:cNvSpPr txBox="1">
            <a:spLocks/>
          </p:cNvSpPr>
          <p:nvPr/>
        </p:nvSpPr>
        <p:spPr>
          <a:xfrm>
            <a:off x="6415415" y="3964446"/>
            <a:ext cx="3368842" cy="1052596"/>
          </a:xfrm>
          <a:prstGeom prst="rect">
            <a:avLst/>
          </a:prstGeom>
        </p:spPr>
        <p:txBody>
          <a:bodyPr wrap="square">
            <a:spAutoFit/>
          </a:bodyPr>
          <a:lstStyle>
            <a:lvl1pPr marL="0" indent="0" algn="l" defTabSz="457189" rtl="0" eaLnBrk="1" latinLnBrk="0" hangingPunct="1">
              <a:spcBef>
                <a:spcPct val="20000"/>
              </a:spcBef>
              <a:buClr>
                <a:schemeClr val="accent1"/>
              </a:buClr>
              <a:buSzPct val="130000"/>
              <a:buFont typeface="Arial"/>
              <a:buNone/>
              <a:defRPr sz="1800" kern="1200">
                <a:solidFill>
                  <a:schemeClr val="bg1"/>
                </a:solidFill>
                <a:latin typeface="+mn-lt"/>
                <a:ea typeface="+mn-ea"/>
                <a:cs typeface="+mn-cs"/>
              </a:defRPr>
            </a:lvl1pPr>
            <a:lvl2pPr marL="742932" indent="-285744" algn="l" defTabSz="457189" rtl="0" eaLnBrk="1" latinLnBrk="0" hangingPunct="1">
              <a:spcBef>
                <a:spcPct val="20000"/>
              </a:spcBef>
              <a:buClr>
                <a:schemeClr val="accent4">
                  <a:lumMod val="60000"/>
                  <a:lumOff val="40000"/>
                </a:schemeClr>
              </a:buClr>
              <a:buFont typeface="Arial"/>
              <a:buChar char="–"/>
              <a:defRPr sz="2400" kern="1200">
                <a:solidFill>
                  <a:schemeClr val="tx1"/>
                </a:solidFill>
                <a:latin typeface="+mn-lt"/>
                <a:ea typeface="+mn-ea"/>
                <a:cs typeface="+mn-cs"/>
              </a:defRPr>
            </a:lvl2pPr>
            <a:lvl3pPr marL="1142971" indent="-228594" algn="l" defTabSz="457189" rtl="0" eaLnBrk="1" latinLnBrk="0" hangingPunct="1">
              <a:spcBef>
                <a:spcPct val="20000"/>
              </a:spcBef>
              <a:buClr>
                <a:schemeClr val="accent3"/>
              </a:buClr>
              <a:buSzPct val="125000"/>
              <a:buFont typeface="Arial"/>
              <a:buChar char="•"/>
              <a:defRPr sz="20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18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18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auto" latinLnBrk="0" hangingPunct="1">
              <a:lnSpc>
                <a:spcPct val="90000"/>
              </a:lnSpc>
              <a:spcBef>
                <a:spcPct val="20000"/>
              </a:spcBef>
              <a:spcAft>
                <a:spcPts val="0"/>
              </a:spcAft>
              <a:buClr>
                <a:srgbClr val="E86D1F"/>
              </a:buClr>
              <a:buSzPct val="130000"/>
              <a:buFont typeface="Arial"/>
              <a:buNone/>
              <a:tabLst/>
              <a:defRPr/>
            </a:pPr>
            <a:r>
              <a:rPr kumimoji="0" lang="en-US" sz="1800" b="1" i="0" u="none" strike="noStrike" kern="1200" cap="none" spc="0" normalizeH="0" baseline="0" noProof="0" dirty="0">
                <a:ln>
                  <a:noFill/>
                </a:ln>
                <a:solidFill>
                  <a:srgbClr val="A01C2C"/>
                </a:solidFill>
                <a:effectLst/>
                <a:uLnTx/>
                <a:uFillTx/>
                <a:latin typeface="Tahoma" panose="020B0604030504040204" pitchFamily="34" charset="0"/>
                <a:ea typeface="Tahoma" panose="020B0604030504040204" pitchFamily="34" charset="0"/>
                <a:cs typeface="Tahoma" panose="020B0604030504040204" pitchFamily="34" charset="0"/>
              </a:rPr>
              <a:t>Paula Zwiren, </a:t>
            </a:r>
            <a:r>
              <a:rPr lang="en-US" b="1" dirty="0">
                <a:solidFill>
                  <a:srgbClr val="A01C2C"/>
                </a:solidFill>
                <a:latin typeface="Tahoma" panose="020B0604030504040204" pitchFamily="34" charset="0"/>
                <a:ea typeface="Tahoma" panose="020B0604030504040204" pitchFamily="34" charset="0"/>
                <a:cs typeface="Tahoma" panose="020B0604030504040204" pitchFamily="34" charset="0"/>
              </a:rPr>
              <a:t>JD, MBA, CTP</a:t>
            </a:r>
            <a:endParaRPr kumimoji="0" lang="en-US" sz="1800" b="1" i="0" u="none" strike="noStrike" kern="1200" cap="none" spc="0" normalizeH="0" baseline="0" noProof="0" dirty="0">
              <a:ln>
                <a:noFill/>
              </a:ln>
              <a:solidFill>
                <a:srgbClr val="A01C2C"/>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57189" rtl="0" eaLnBrk="1" fontAlgn="auto" latinLnBrk="0" hangingPunct="1">
              <a:lnSpc>
                <a:spcPct val="90000"/>
              </a:lnSpc>
              <a:spcBef>
                <a:spcPct val="20000"/>
              </a:spcBef>
              <a:spcAft>
                <a:spcPts val="0"/>
              </a:spcAft>
              <a:buClr>
                <a:srgbClr val="E86D1F"/>
              </a:buClr>
              <a:buSzPct val="130000"/>
              <a:buFont typeface="Arial"/>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Tahoma" panose="020B0604030504040204" pitchFamily="34" charset="0"/>
                <a:ea typeface="Tahoma" panose="020B0604030504040204" pitchFamily="34" charset="0"/>
                <a:cs typeface="Tahoma" panose="020B0604030504040204" pitchFamily="34" charset="0"/>
              </a:rPr>
              <a:t>CEO</a:t>
            </a:r>
          </a:p>
          <a:p>
            <a:pPr marL="0" marR="0" lvl="0" indent="0" algn="ctr" defTabSz="457189" rtl="0" eaLnBrk="1" fontAlgn="auto" latinLnBrk="0" hangingPunct="1">
              <a:lnSpc>
                <a:spcPct val="90000"/>
              </a:lnSpc>
              <a:spcBef>
                <a:spcPct val="20000"/>
              </a:spcBef>
              <a:spcAft>
                <a:spcPts val="0"/>
              </a:spcAft>
              <a:buClr>
                <a:srgbClr val="E86D1F"/>
              </a:buClr>
              <a:buSzPct val="130000"/>
              <a:buFont typeface="Arial"/>
              <a:buNone/>
              <a:tabLst/>
              <a:defRPr/>
            </a:pPr>
            <a:r>
              <a:rPr kumimoji="0" lang="en-US" sz="1400" b="0" i="0" u="none" strike="noStrike" kern="1200" cap="none" spc="0" normalizeH="0" baseline="0" noProof="0" dirty="0" err="1">
                <a:ln>
                  <a:noFill/>
                </a:ln>
                <a:solidFill>
                  <a:schemeClr val="tx1">
                    <a:lumMod val="75000"/>
                    <a:lumOff val="25000"/>
                  </a:schemeClr>
                </a:solidFill>
                <a:effectLst/>
                <a:uLnTx/>
                <a:uFillTx/>
                <a:latin typeface="Tahoma" panose="020B0604030504040204" pitchFamily="34" charset="0"/>
                <a:ea typeface="Tahoma" panose="020B0604030504040204" pitchFamily="34" charset="0"/>
                <a:cs typeface="Tahoma" panose="020B0604030504040204" pitchFamily="34" charset="0"/>
              </a:rPr>
              <a:t>Zwiren</a:t>
            </a:r>
            <a:r>
              <a:rPr kumimoji="0" lang="en-US" sz="1400" b="0" i="0" u="none" strike="noStrike" kern="1200" cap="none" spc="0" normalizeH="0" baseline="0" noProof="0" dirty="0">
                <a:ln>
                  <a:noFill/>
                </a:ln>
                <a:solidFill>
                  <a:schemeClr val="tx1">
                    <a:lumMod val="75000"/>
                    <a:lumOff val="25000"/>
                  </a:schemeClr>
                </a:solidFill>
                <a:effectLst/>
                <a:uLnTx/>
                <a:uFillTx/>
                <a:latin typeface="Tahoma" panose="020B0604030504040204" pitchFamily="34" charset="0"/>
                <a:ea typeface="Tahoma" panose="020B0604030504040204" pitchFamily="34" charset="0"/>
                <a:cs typeface="Tahoma" panose="020B0604030504040204" pitchFamily="34" charset="0"/>
              </a:rPr>
              <a:t> Title Agency, Inc.</a:t>
            </a:r>
          </a:p>
          <a:p>
            <a:pPr marL="0" marR="0" lvl="0" indent="0" algn="ctr" defTabSz="457189" rtl="0" eaLnBrk="1" fontAlgn="auto" latinLnBrk="0" hangingPunct="1">
              <a:lnSpc>
                <a:spcPct val="90000"/>
              </a:lnSpc>
              <a:spcBef>
                <a:spcPct val="20000"/>
              </a:spcBef>
              <a:spcAft>
                <a:spcPts val="0"/>
              </a:spcAft>
              <a:buClr>
                <a:srgbClr val="E86D1F"/>
              </a:buClr>
              <a:buSzPct val="130000"/>
              <a:buFont typeface="Arial"/>
              <a:buNone/>
              <a:tabLst/>
              <a:defRPr/>
            </a:pPr>
            <a:r>
              <a:rPr kumimoji="0" lang="en-US" sz="1400" b="0" i="0" u="none" strike="noStrike" kern="1200" cap="none" spc="0" normalizeH="0" baseline="0" noProof="0" dirty="0" err="1">
                <a:ln>
                  <a:noFill/>
                </a:ln>
                <a:solidFill>
                  <a:schemeClr val="tx1">
                    <a:lumMod val="75000"/>
                    <a:lumOff val="25000"/>
                  </a:schemeClr>
                </a:solidFill>
                <a:effectLst/>
                <a:uLnTx/>
                <a:uFillTx/>
                <a:latin typeface="Tahoma" panose="020B0604030504040204" pitchFamily="34" charset="0"/>
                <a:ea typeface="Tahoma" panose="020B0604030504040204" pitchFamily="34" charset="0"/>
                <a:cs typeface="Tahoma" panose="020B0604030504040204" pitchFamily="34" charset="0"/>
              </a:rPr>
              <a:t>paula@zwirentitle.com</a:t>
            </a:r>
            <a:endParaRPr kumimoji="0" lang="en-US" sz="1400" b="0" i="0" u="none" strike="noStrike" kern="1200" cap="none" spc="0" normalizeH="0" baseline="0" noProof="0" dirty="0">
              <a:ln>
                <a:noFill/>
              </a:ln>
              <a:solidFill>
                <a:schemeClr val="tx1">
                  <a:lumMod val="75000"/>
                  <a:lumOff val="2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person smiling at the camera&#10;&#10;Description automatically generated">
            <a:extLst>
              <a:ext uri="{FF2B5EF4-FFF2-40B4-BE49-F238E27FC236}">
                <a16:creationId xmlns:a16="http://schemas.microsoft.com/office/drawing/2014/main" id="{275EF847-32E9-D6B0-0B7D-B3CBDD9EACE1}"/>
              </a:ext>
            </a:extLst>
          </p:cNvPr>
          <p:cNvPicPr>
            <a:picLocks noChangeAspect="1"/>
          </p:cNvPicPr>
          <p:nvPr/>
        </p:nvPicPr>
        <p:blipFill rotWithShape="1">
          <a:blip r:embed="rId3"/>
          <a:srcRect t="6892" b="20829"/>
          <a:stretch/>
        </p:blipFill>
        <p:spPr>
          <a:xfrm>
            <a:off x="2543588" y="1730063"/>
            <a:ext cx="1979253" cy="2145891"/>
          </a:xfrm>
          <a:prstGeom prst="rect">
            <a:avLst/>
          </a:prstGeom>
        </p:spPr>
      </p:pic>
      <p:pic>
        <p:nvPicPr>
          <p:cNvPr id="6" name="Picture 5" descr="A person with brown hair wearing a red turtleneck&#10;&#10;Description automatically generated">
            <a:extLst>
              <a:ext uri="{FF2B5EF4-FFF2-40B4-BE49-F238E27FC236}">
                <a16:creationId xmlns:a16="http://schemas.microsoft.com/office/drawing/2014/main" id="{59F7F816-A5FD-D4E6-856E-ED23EB5AD912}"/>
              </a:ext>
            </a:extLst>
          </p:cNvPr>
          <p:cNvPicPr>
            <a:picLocks noChangeAspect="1"/>
          </p:cNvPicPr>
          <p:nvPr/>
        </p:nvPicPr>
        <p:blipFill>
          <a:blip r:embed="rId4"/>
          <a:stretch>
            <a:fillRect/>
          </a:stretch>
        </p:blipFill>
        <p:spPr>
          <a:xfrm>
            <a:off x="7026890" y="1730064"/>
            <a:ext cx="2145891" cy="2145891"/>
          </a:xfrm>
          <a:prstGeom prst="rect">
            <a:avLst/>
          </a:prstGeom>
        </p:spPr>
      </p:pic>
    </p:spTree>
    <p:extLst>
      <p:ext uri="{BB962C8B-B14F-4D97-AF65-F5344CB8AC3E}">
        <p14:creationId xmlns:p14="http://schemas.microsoft.com/office/powerpoint/2010/main" val="2318807906"/>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7" y="623933"/>
            <a:ext cx="11363164" cy="7938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Safekeeping Property –</a:t>
            </a:r>
          </a:p>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Precipitating events to violations</a:t>
            </a:r>
          </a:p>
        </p:txBody>
      </p:sp>
      <p:sp>
        <p:nvSpPr>
          <p:cNvPr id="5" name="TextBox 4">
            <a:extLst>
              <a:ext uri="{FF2B5EF4-FFF2-40B4-BE49-F238E27FC236}">
                <a16:creationId xmlns:a16="http://schemas.microsoft.com/office/drawing/2014/main" id="{C744B088-23CF-5F41-BA87-87EAF62C5C6F}"/>
              </a:ext>
            </a:extLst>
          </p:cNvPr>
          <p:cNvSpPr txBox="1"/>
          <p:nvPr/>
        </p:nvSpPr>
        <p:spPr>
          <a:xfrm>
            <a:off x="1192017" y="2131771"/>
            <a:ext cx="3224493" cy="361175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Substance Abuse</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Financial Strain</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Gambling Loss</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Depression</a:t>
            </a:r>
          </a:p>
          <a:p>
            <a:pPr marL="457200" indent="-457200">
              <a:lnSpc>
                <a:spcPct val="150000"/>
              </a:lnSpc>
              <a:buFont typeface="Arial" panose="020B0604020202020204" pitchFamily="34" charset="0"/>
              <a:buChar char="•"/>
            </a:pPr>
            <a:endPar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lnSpc>
                <a:spcPct val="150000"/>
              </a:lnSpc>
              <a:buFont typeface="Arial" panose="020B0604020202020204" pitchFamily="34" charset="0"/>
              <a:buChar char="•"/>
            </a:pPr>
            <a:endPar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EAD551BC-2860-1F7A-29E3-08F34FF021D2}"/>
              </a:ext>
            </a:extLst>
          </p:cNvPr>
          <p:cNvPicPr>
            <a:picLocks noChangeAspect="1"/>
          </p:cNvPicPr>
          <p:nvPr/>
        </p:nvPicPr>
        <p:blipFill>
          <a:blip r:embed="rId3"/>
          <a:stretch>
            <a:fillRect/>
          </a:stretch>
        </p:blipFill>
        <p:spPr>
          <a:xfrm>
            <a:off x="5572679" y="1538723"/>
            <a:ext cx="2452874" cy="2327316"/>
          </a:xfrm>
          <a:prstGeom prst="rect">
            <a:avLst/>
          </a:prstGeom>
        </p:spPr>
      </p:pic>
      <p:pic>
        <p:nvPicPr>
          <p:cNvPr id="14" name="Picture 13">
            <a:extLst>
              <a:ext uri="{FF2B5EF4-FFF2-40B4-BE49-F238E27FC236}">
                <a16:creationId xmlns:a16="http://schemas.microsoft.com/office/drawing/2014/main" id="{B7276B8B-CFF9-66A1-1B91-007BFE4211EB}"/>
              </a:ext>
            </a:extLst>
          </p:cNvPr>
          <p:cNvPicPr>
            <a:picLocks noChangeAspect="1"/>
          </p:cNvPicPr>
          <p:nvPr/>
        </p:nvPicPr>
        <p:blipFill rotWithShape="1">
          <a:blip r:embed="rId4"/>
          <a:srcRect l="8417"/>
          <a:stretch/>
        </p:blipFill>
        <p:spPr>
          <a:xfrm>
            <a:off x="5571406" y="3866038"/>
            <a:ext cx="2775212" cy="2033214"/>
          </a:xfrm>
          <a:prstGeom prst="rect">
            <a:avLst/>
          </a:prstGeom>
        </p:spPr>
      </p:pic>
      <p:pic>
        <p:nvPicPr>
          <p:cNvPr id="15" name="Picture 14">
            <a:extLst>
              <a:ext uri="{FF2B5EF4-FFF2-40B4-BE49-F238E27FC236}">
                <a16:creationId xmlns:a16="http://schemas.microsoft.com/office/drawing/2014/main" id="{110EDBA0-6BFF-D098-D217-010C47CB3D02}"/>
              </a:ext>
            </a:extLst>
          </p:cNvPr>
          <p:cNvPicPr>
            <a:picLocks noChangeAspect="1"/>
          </p:cNvPicPr>
          <p:nvPr/>
        </p:nvPicPr>
        <p:blipFill>
          <a:blip r:embed="rId5"/>
          <a:stretch>
            <a:fillRect/>
          </a:stretch>
        </p:blipFill>
        <p:spPr>
          <a:xfrm>
            <a:off x="8346618" y="3866039"/>
            <a:ext cx="2135205" cy="2117704"/>
          </a:xfrm>
          <a:prstGeom prst="rect">
            <a:avLst/>
          </a:prstGeom>
        </p:spPr>
      </p:pic>
      <p:pic>
        <p:nvPicPr>
          <p:cNvPr id="16" name="Picture 15">
            <a:extLst>
              <a:ext uri="{FF2B5EF4-FFF2-40B4-BE49-F238E27FC236}">
                <a16:creationId xmlns:a16="http://schemas.microsoft.com/office/drawing/2014/main" id="{48B0650C-7696-DB95-9007-34122BD1C016}"/>
              </a:ext>
            </a:extLst>
          </p:cNvPr>
          <p:cNvPicPr>
            <a:picLocks noChangeAspect="1"/>
          </p:cNvPicPr>
          <p:nvPr/>
        </p:nvPicPr>
        <p:blipFill rotWithShape="1">
          <a:blip r:embed="rId6"/>
          <a:srcRect l="25451"/>
          <a:stretch/>
        </p:blipFill>
        <p:spPr>
          <a:xfrm>
            <a:off x="8024280" y="1538724"/>
            <a:ext cx="2456270" cy="2327316"/>
          </a:xfrm>
          <a:prstGeom prst="rect">
            <a:avLst/>
          </a:prstGeom>
        </p:spPr>
      </p:pic>
    </p:spTree>
    <p:extLst>
      <p:ext uri="{BB962C8B-B14F-4D97-AF65-F5344CB8AC3E}">
        <p14:creationId xmlns:p14="http://schemas.microsoft.com/office/powerpoint/2010/main" val="58892702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858824"/>
            <a:ext cx="11136003"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Best practice pillar 2</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799131"/>
            <a:ext cx="11363165" cy="301159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Adopt and maintain appropriate written procedures and controls for Escrow Trust Accounts allowing for electronic verification of reconciliation</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Follow state good funds laws and Title Insurer requirements/guidelines for Escrow Trust Account individual transaction disbursements.</a:t>
            </a:r>
          </a:p>
        </p:txBody>
      </p:sp>
    </p:spTree>
    <p:extLst>
      <p:ext uri="{BB962C8B-B14F-4D97-AF65-F5344CB8AC3E}">
        <p14:creationId xmlns:p14="http://schemas.microsoft.com/office/powerpoint/2010/main" val="295218129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858824"/>
            <a:ext cx="11136003"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expectation</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799131"/>
            <a:ext cx="11363165" cy="2411429"/>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Compliance to good funds laws</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Properly secure funds</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Proper management of funds in the escrow account</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Follow RESPA guidelines</a:t>
            </a:r>
          </a:p>
        </p:txBody>
      </p:sp>
    </p:spTree>
    <p:extLst>
      <p:ext uri="{BB962C8B-B14F-4D97-AF65-F5344CB8AC3E}">
        <p14:creationId xmlns:p14="http://schemas.microsoft.com/office/powerpoint/2010/main" val="349450554"/>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858824"/>
            <a:ext cx="11136003"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risks</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799131"/>
            <a:ext cx="11363165" cy="361175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Substance abuse, financial strain, and/or gambling losses can make a person more willing to bend/break the rules</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Accept personal checks</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Wire out on funds that have not cleared</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Fraudulently take funds from the escrow account</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Pay for business</a:t>
            </a:r>
          </a:p>
        </p:txBody>
      </p:sp>
    </p:spTree>
    <p:extLst>
      <p:ext uri="{BB962C8B-B14F-4D97-AF65-F5344CB8AC3E}">
        <p14:creationId xmlns:p14="http://schemas.microsoft.com/office/powerpoint/2010/main" val="3748338986"/>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858824"/>
            <a:ext cx="11136003"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Safekeeping Property –</a:t>
            </a:r>
          </a:p>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PREVENTION recommendations</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799131"/>
            <a:ext cx="11363165" cy="361175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Well-Being education as an accreditation requirement for law schools.</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Well-Being related questions to the multistate professional responsibility exam.</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Mandatory CLE programming on prevention, detection, and treatment of mental health and substance use disorders.</a:t>
            </a:r>
          </a:p>
          <a:p>
            <a:pPr marL="457200" indent="-457200">
              <a:lnSpc>
                <a:spcPct val="150000"/>
              </a:lnSpc>
              <a:buFont typeface="Arial" panose="020B0604020202020204" pitchFamily="34" charset="0"/>
              <a:buChar char="•"/>
            </a:pPr>
            <a:endPar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3841871"/>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579CA-23AB-0A3E-DB76-A9AC1D51CA89}"/>
              </a:ext>
            </a:extLst>
          </p:cNvPr>
          <p:cNvPicPr>
            <a:picLocks noChangeAspect="1"/>
          </p:cNvPicPr>
          <p:nvPr/>
        </p:nvPicPr>
        <p:blipFill>
          <a:blip r:embed="rId3"/>
          <a:stretch>
            <a:fillRect/>
          </a:stretch>
        </p:blipFill>
        <p:spPr>
          <a:xfrm>
            <a:off x="1708961" y="113818"/>
            <a:ext cx="8774077" cy="5706921"/>
          </a:xfrm>
          <a:prstGeom prst="rect">
            <a:avLst/>
          </a:prstGeom>
        </p:spPr>
      </p:pic>
    </p:spTree>
    <p:extLst>
      <p:ext uri="{BB962C8B-B14F-4D97-AF65-F5344CB8AC3E}">
        <p14:creationId xmlns:p14="http://schemas.microsoft.com/office/powerpoint/2010/main" val="1256115016"/>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7" y="850436"/>
            <a:ext cx="10199232"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Title industry well-being</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566161"/>
            <a:ext cx="11363165" cy="4211922"/>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Title Insurance Professional Assistance Program</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Emphasize Confidentiality</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Develop High-Quality Well-Being Programming</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Volunteers trained in crisis intervention and assistance</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Referrals to professionals and treatment facilities</a:t>
            </a:r>
          </a:p>
          <a:p>
            <a:pPr marL="914400" lvl="1"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Helpline for individuals with concern about themselves or others</a:t>
            </a:r>
          </a:p>
          <a:p>
            <a:pPr marL="457200" indent="-457200">
              <a:lnSpc>
                <a:spcPct val="150000"/>
              </a:lnSpc>
              <a:buFont typeface="Arial" panose="020B0604020202020204" pitchFamily="34" charset="0"/>
              <a:buChar char="•"/>
            </a:pPr>
            <a:endPar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1243371"/>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850436"/>
            <a:ext cx="10928739"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well-being tips for individuals</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566161"/>
            <a:ext cx="11363165" cy="481208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Meditation</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Exercise</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Body Scan</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Emotional Scan</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Social activities without substances</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Rest</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Self-compassion</a:t>
            </a:r>
          </a:p>
          <a:p>
            <a:pPr marL="457200" indent="-457200">
              <a:lnSpc>
                <a:spcPct val="150000"/>
              </a:lnSpc>
              <a:buFont typeface="Arial" panose="020B0604020202020204" pitchFamily="34" charset="0"/>
              <a:buChar char="•"/>
            </a:pPr>
            <a:endPar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33332564"/>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6" y="850436"/>
            <a:ext cx="10928739"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well-being tips for companies</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803905"/>
            <a:ext cx="11363165" cy="4211922"/>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Incorporate well-being support into corporate policies</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Provide space for employees to rest, meditate, </a:t>
            </a:r>
            <a:r>
              <a:rPr lang="en-US" sz="26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etc</a:t>
            </a: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Mandatory time-off with detachment from work</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Implement well-being assessments</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Incorporate well-being into mentoring and coaching</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Company events centered on well-being (exercise, meditation, </a:t>
            </a:r>
            <a:r>
              <a:rPr lang="en-US" sz="26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etc</a:t>
            </a: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p>
          <a:p>
            <a:pPr marL="457200" indent="-457200">
              <a:lnSpc>
                <a:spcPct val="150000"/>
              </a:lnSpc>
              <a:buFont typeface="Arial" panose="020B0604020202020204" pitchFamily="34" charset="0"/>
              <a:buChar char="•"/>
            </a:pPr>
            <a:endPar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2092478"/>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5B2D0A-F6D9-ADDA-A67F-5CFC4E8633B6}"/>
              </a:ext>
            </a:extLst>
          </p:cNvPr>
          <p:cNvSpPr txBox="1"/>
          <p:nvPr/>
        </p:nvSpPr>
        <p:spPr>
          <a:xfrm>
            <a:off x="1065401" y="1249960"/>
            <a:ext cx="9706063" cy="2862322"/>
          </a:xfrm>
          <a:prstGeom prst="rect">
            <a:avLst/>
          </a:prstGeom>
          <a:noFill/>
        </p:spPr>
        <p:txBody>
          <a:bodyPr wrap="square" rtlCol="0">
            <a:spAutoFit/>
          </a:bodyPr>
          <a:lstStyle/>
          <a:p>
            <a:r>
              <a:rPr lang="en-US" sz="6000" dirty="0">
                <a:latin typeface="Brush Script MT" panose="03060802040406070304" pitchFamily="66" charset="0"/>
              </a:rPr>
              <a:t>“It always seems impossible until it’s done.”</a:t>
            </a:r>
          </a:p>
          <a:p>
            <a:r>
              <a:rPr lang="en-US" sz="6000" dirty="0">
                <a:latin typeface="Brush Script MT" panose="03060802040406070304" pitchFamily="66" charset="0"/>
              </a:rPr>
              <a:t>- Nelson Mandela</a:t>
            </a:r>
          </a:p>
        </p:txBody>
      </p:sp>
    </p:spTree>
    <p:extLst>
      <p:ext uri="{BB962C8B-B14F-4D97-AF65-F5344CB8AC3E}">
        <p14:creationId xmlns:p14="http://schemas.microsoft.com/office/powerpoint/2010/main" val="127301276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CF150-A584-334A-AD64-9F49D7B06D46}"/>
              </a:ext>
            </a:extLst>
          </p:cNvPr>
          <p:cNvSpPr txBox="1">
            <a:spLocks/>
          </p:cNvSpPr>
          <p:nvPr/>
        </p:nvSpPr>
        <p:spPr>
          <a:xfrm>
            <a:off x="446397" y="623933"/>
            <a:ext cx="8636000" cy="590931"/>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cap="all" dirty="0">
                <a:solidFill>
                  <a:srgbClr val="A01C2C"/>
                </a:solidFill>
                <a:latin typeface="Tahoma" panose="020B0604030504040204" pitchFamily="34" charset="0"/>
                <a:ea typeface="Tahoma" panose="020B0604030504040204" pitchFamily="34" charset="0"/>
                <a:cs typeface="Tahoma" panose="020B0604030504040204" pitchFamily="34" charset="0"/>
              </a:rPr>
              <a:t>Agenda</a:t>
            </a:r>
          </a:p>
        </p:txBody>
      </p:sp>
      <p:graphicFrame>
        <p:nvGraphicFramePr>
          <p:cNvPr id="8" name="TextBox 5">
            <a:extLst>
              <a:ext uri="{FF2B5EF4-FFF2-40B4-BE49-F238E27FC236}">
                <a16:creationId xmlns:a16="http://schemas.microsoft.com/office/drawing/2014/main" id="{07ECC4C8-7032-2ECF-5486-565822BD62D0}"/>
              </a:ext>
            </a:extLst>
          </p:cNvPr>
          <p:cNvGraphicFramePr/>
          <p:nvPr>
            <p:extLst>
              <p:ext uri="{D42A27DB-BD31-4B8C-83A1-F6EECF244321}">
                <p14:modId xmlns:p14="http://schemas.microsoft.com/office/powerpoint/2010/main" val="4087320033"/>
              </p:ext>
            </p:extLst>
          </p:nvPr>
        </p:nvGraphicFramePr>
        <p:xfrm>
          <a:off x="1158265" y="1654421"/>
          <a:ext cx="9435402" cy="3011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726521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954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C7342E-0AB1-7B9E-5139-FF8C4489B46A}"/>
              </a:ext>
            </a:extLst>
          </p:cNvPr>
          <p:cNvPicPr>
            <a:picLocks noChangeAspect="1"/>
          </p:cNvPicPr>
          <p:nvPr/>
        </p:nvPicPr>
        <p:blipFill>
          <a:blip r:embed="rId3"/>
          <a:stretch>
            <a:fillRect/>
          </a:stretch>
        </p:blipFill>
        <p:spPr>
          <a:xfrm>
            <a:off x="0" y="130289"/>
            <a:ext cx="12192000" cy="5980981"/>
          </a:xfrm>
          <a:prstGeom prst="rect">
            <a:avLst/>
          </a:prstGeom>
        </p:spPr>
      </p:pic>
    </p:spTree>
    <p:extLst>
      <p:ext uri="{BB962C8B-B14F-4D97-AF65-F5344CB8AC3E}">
        <p14:creationId xmlns:p14="http://schemas.microsoft.com/office/powerpoint/2010/main" val="267819394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50C3CB-6036-F03E-1766-5D3BBE4E35E3}"/>
              </a:ext>
            </a:extLst>
          </p:cNvPr>
          <p:cNvPicPr>
            <a:picLocks noChangeAspect="1"/>
          </p:cNvPicPr>
          <p:nvPr/>
        </p:nvPicPr>
        <p:blipFill>
          <a:blip r:embed="rId3"/>
          <a:stretch>
            <a:fillRect/>
          </a:stretch>
        </p:blipFill>
        <p:spPr>
          <a:xfrm>
            <a:off x="265580" y="346204"/>
            <a:ext cx="7291109" cy="5274420"/>
          </a:xfrm>
          <a:prstGeom prst="rect">
            <a:avLst/>
          </a:prstGeom>
        </p:spPr>
      </p:pic>
      <p:sp>
        <p:nvSpPr>
          <p:cNvPr id="6" name="TextBox 5">
            <a:extLst>
              <a:ext uri="{FF2B5EF4-FFF2-40B4-BE49-F238E27FC236}">
                <a16:creationId xmlns:a16="http://schemas.microsoft.com/office/drawing/2014/main" id="{C6B78AD5-9081-27CE-CF6B-380336C086FA}"/>
              </a:ext>
            </a:extLst>
          </p:cNvPr>
          <p:cNvSpPr txBox="1"/>
          <p:nvPr/>
        </p:nvSpPr>
        <p:spPr>
          <a:xfrm>
            <a:off x="7776594" y="404927"/>
            <a:ext cx="4077050" cy="4893647"/>
          </a:xfrm>
          <a:prstGeom prst="rect">
            <a:avLst/>
          </a:prstGeom>
          <a:noFill/>
        </p:spPr>
        <p:txBody>
          <a:bodyPr wrap="square" rtlCol="0">
            <a:spAutoFit/>
          </a:bodyPr>
          <a:lstStyle/>
          <a:p>
            <a:pPr marL="285750" indent="-285750">
              <a:buFont typeface="Arial" panose="020B0604020202020204" pitchFamily="34" charset="0"/>
              <a:buChar char="•"/>
            </a:pPr>
            <a:endParaRPr lang="en-US" sz="2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15 Law Schools and 3,300 Law Students participated in surveys</a:t>
            </a:r>
          </a:p>
          <a:p>
            <a:pPr marL="285750" indent="-28575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12,825 licensed, employed attorneys were surveyed</a:t>
            </a:r>
          </a:p>
          <a:p>
            <a:pPr marL="285750" indent="-285750">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Primarily authored and edited by the National Task Force of Lawyer Well-Being</a:t>
            </a:r>
          </a:p>
          <a:p>
            <a:endParaRPr lang="en-US" sz="2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96772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07EDA8-239A-B541-AE16-0356373088C1}"/>
              </a:ext>
            </a:extLst>
          </p:cNvPr>
          <p:cNvSpPr txBox="1">
            <a:spLocks/>
          </p:cNvSpPr>
          <p:nvPr/>
        </p:nvSpPr>
        <p:spPr>
          <a:xfrm>
            <a:off x="446397" y="1923203"/>
            <a:ext cx="10698931" cy="3011594"/>
          </a:xfrm>
          <a:prstGeom prst="rect">
            <a:avLst/>
          </a:prstGeom>
          <a:noFill/>
        </p:spPr>
        <p:txBody>
          <a:bodyPr wrap="square" rtlCol="0">
            <a:spAutoFit/>
          </a:bodyPr>
          <a:lstStyle>
            <a:defPPr>
              <a:defRPr lang="en-US"/>
            </a:defPPr>
            <a:lvl1pPr marL="457200" indent="-457200">
              <a:lnSpc>
                <a:spcPct val="150000"/>
              </a:lnSpc>
              <a:buFont typeface="Arial" panose="020B0604020202020204" pitchFamily="34" charset="0"/>
              <a:buChar char="•"/>
              <a:defRPr sz="2600">
                <a:solidFill>
                  <a:srgbClr val="00AEA9"/>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1">
                    <a:lumMod val="75000"/>
                    <a:lumOff val="25000"/>
                  </a:schemeClr>
                </a:solidFill>
              </a:rPr>
              <a:t>Licensed Professionals</a:t>
            </a:r>
          </a:p>
          <a:p>
            <a:r>
              <a:rPr lang="en-US" dirty="0">
                <a:solidFill>
                  <a:schemeClr val="tx1">
                    <a:lumMod val="75000"/>
                    <a:lumOff val="25000"/>
                  </a:schemeClr>
                </a:solidFill>
              </a:rPr>
              <a:t>Fiduciary Roles</a:t>
            </a:r>
          </a:p>
          <a:p>
            <a:r>
              <a:rPr lang="en-US" dirty="0">
                <a:solidFill>
                  <a:schemeClr val="tx1">
                    <a:lumMod val="75000"/>
                    <a:lumOff val="25000"/>
                  </a:schemeClr>
                </a:solidFill>
              </a:rPr>
              <a:t>Protection of private information and documents</a:t>
            </a:r>
          </a:p>
          <a:p>
            <a:r>
              <a:rPr lang="en-US" dirty="0">
                <a:solidFill>
                  <a:schemeClr val="tx1">
                    <a:lumMod val="75000"/>
                    <a:lumOff val="25000"/>
                  </a:schemeClr>
                </a:solidFill>
              </a:rPr>
              <a:t>Management and control of trust funds</a:t>
            </a:r>
          </a:p>
          <a:p>
            <a:r>
              <a:rPr lang="en-US" dirty="0">
                <a:solidFill>
                  <a:schemeClr val="tx1">
                    <a:lumMod val="75000"/>
                    <a:lumOff val="25000"/>
                  </a:schemeClr>
                </a:solidFill>
              </a:rPr>
              <a:t>Standard of professional conduct</a:t>
            </a:r>
          </a:p>
        </p:txBody>
      </p:sp>
      <p:sp>
        <p:nvSpPr>
          <p:cNvPr id="4" name="Title 1">
            <a:extLst>
              <a:ext uri="{FF2B5EF4-FFF2-40B4-BE49-F238E27FC236}">
                <a16:creationId xmlns:a16="http://schemas.microsoft.com/office/drawing/2014/main" id="{CBBEB507-069A-BC4F-A0D2-1610FB114504}"/>
              </a:ext>
            </a:extLst>
          </p:cNvPr>
          <p:cNvSpPr txBox="1">
            <a:spLocks/>
          </p:cNvSpPr>
          <p:nvPr/>
        </p:nvSpPr>
        <p:spPr>
          <a:xfrm>
            <a:off x="446397" y="489709"/>
            <a:ext cx="11119256" cy="1299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Commonalities of Lawyers and Title Professionals</a:t>
            </a:r>
          </a:p>
        </p:txBody>
      </p:sp>
    </p:spTree>
    <p:extLst>
      <p:ext uri="{BB962C8B-B14F-4D97-AF65-F5344CB8AC3E}">
        <p14:creationId xmlns:p14="http://schemas.microsoft.com/office/powerpoint/2010/main" val="188789070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5B2D0A-F6D9-ADDA-A67F-5CFC4E8633B6}"/>
              </a:ext>
            </a:extLst>
          </p:cNvPr>
          <p:cNvSpPr txBox="1"/>
          <p:nvPr/>
        </p:nvSpPr>
        <p:spPr>
          <a:xfrm>
            <a:off x="1283515" y="1359017"/>
            <a:ext cx="10435905" cy="2862322"/>
          </a:xfrm>
          <a:prstGeom prst="rect">
            <a:avLst/>
          </a:prstGeom>
          <a:noFill/>
        </p:spPr>
        <p:txBody>
          <a:bodyPr wrap="square" rtlCol="0">
            <a:spAutoFit/>
          </a:bodyPr>
          <a:lstStyle/>
          <a:p>
            <a:r>
              <a:rPr lang="en-US" sz="6000" dirty="0">
                <a:latin typeface="Brush Script MT" panose="03060802040406070304" pitchFamily="66" charset="0"/>
              </a:rPr>
              <a:t>“Self-care is not selfish. You cannot serve from an empty vessel.”</a:t>
            </a:r>
          </a:p>
          <a:p>
            <a:r>
              <a:rPr lang="en-US" sz="6000" dirty="0">
                <a:latin typeface="Brush Script MT" panose="03060802040406070304" pitchFamily="66" charset="0"/>
              </a:rPr>
              <a:t>- Eleanor Brown</a:t>
            </a:r>
          </a:p>
        </p:txBody>
      </p:sp>
    </p:spTree>
    <p:extLst>
      <p:ext uri="{BB962C8B-B14F-4D97-AF65-F5344CB8AC3E}">
        <p14:creationId xmlns:p14="http://schemas.microsoft.com/office/powerpoint/2010/main" val="61030699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AB60-AC5F-794F-8763-55267B95B3E0}"/>
              </a:ext>
            </a:extLst>
          </p:cNvPr>
          <p:cNvSpPr txBox="1">
            <a:spLocks/>
          </p:cNvSpPr>
          <p:nvPr/>
        </p:nvSpPr>
        <p:spPr>
          <a:xfrm>
            <a:off x="446397" y="858824"/>
            <a:ext cx="10199232" cy="5909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Competency – </a:t>
            </a:r>
          </a:p>
          <a:p>
            <a:pPr algn="l"/>
            <a:r>
              <a:rPr lang="en-US" sz="4200" b="1" cap="all" dirty="0">
                <a:solidFill>
                  <a:srgbClr val="A01C2C"/>
                </a:solidFill>
                <a:latin typeface="Tahoma" panose="020B0604030504040204" pitchFamily="34" charset="0"/>
                <a:ea typeface="Tahoma" panose="020B0604030504040204" pitchFamily="34" charset="0"/>
                <a:cs typeface="Tahoma" panose="020B0604030504040204" pitchFamily="34" charset="0"/>
              </a:rPr>
              <a:t>Model Rule 1.1</a:t>
            </a:r>
          </a:p>
        </p:txBody>
      </p:sp>
      <p:sp>
        <p:nvSpPr>
          <p:cNvPr id="5" name="TextBox 4">
            <a:extLst>
              <a:ext uri="{FF2B5EF4-FFF2-40B4-BE49-F238E27FC236}">
                <a16:creationId xmlns:a16="http://schemas.microsoft.com/office/drawing/2014/main" id="{C744B088-23CF-5F41-BA87-87EAF62C5C6F}"/>
              </a:ext>
            </a:extLst>
          </p:cNvPr>
          <p:cNvSpPr txBox="1"/>
          <p:nvPr/>
        </p:nvSpPr>
        <p:spPr>
          <a:xfrm>
            <a:off x="446396" y="1322881"/>
            <a:ext cx="11363165" cy="4211922"/>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600" b="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A lawyer shall provide competent representation to a client. Competent representation requires the legal knowledge, skill, thoroughness and preparation reasonably necessary for the representation.</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Title professionals may not represent the client but are required to have proper levels of competency on both the individual and corporate level.</a:t>
            </a:r>
          </a:p>
          <a:p>
            <a:pPr marL="457200" indent="-457200">
              <a:lnSpc>
                <a:spcPct val="150000"/>
              </a:lnSpc>
              <a:buFont typeface="Arial" panose="020B0604020202020204" pitchFamily="34" charset="0"/>
              <a:buChar char="•"/>
            </a:pPr>
            <a:r>
              <a:rPr lang="en-US" sz="2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Task Force Recommendation to add a component mentioning “mental, emotional, and physical ability reasonably necessary.”</a:t>
            </a:r>
          </a:p>
        </p:txBody>
      </p:sp>
    </p:spTree>
    <p:extLst>
      <p:ext uri="{BB962C8B-B14F-4D97-AF65-F5344CB8AC3E}">
        <p14:creationId xmlns:p14="http://schemas.microsoft.com/office/powerpoint/2010/main" val="2206303143"/>
      </p:ext>
    </p:extLst>
  </p:cSld>
  <p:clrMapOvr>
    <a:masterClrMapping/>
  </p:clrMapOvr>
  <p:transition spd="slow">
    <p:fade/>
  </p:transition>
</p:sld>
</file>

<file path=ppt/theme/theme1.xml><?xml version="1.0" encoding="utf-8"?>
<a:theme xmlns:a="http://schemas.openxmlformats.org/drawingml/2006/main" name="Office Theme">
  <a:themeElements>
    <a:clrScheme name="Custom 1">
      <a:dk1>
        <a:srgbClr val="000000"/>
      </a:dk1>
      <a:lt1>
        <a:srgbClr val="FFFFFF"/>
      </a:lt1>
      <a:dk2>
        <a:srgbClr val="33AA49"/>
      </a:dk2>
      <a:lt2>
        <a:srgbClr val="05495C"/>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33AA49"/>
      </a:dk2>
      <a:lt2>
        <a:srgbClr val="05495C"/>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
      <a:dk1>
        <a:srgbClr val="000000"/>
      </a:dk1>
      <a:lt1>
        <a:srgbClr val="FFFFFF"/>
      </a:lt1>
      <a:dk2>
        <a:srgbClr val="33AA49"/>
      </a:dk2>
      <a:lt2>
        <a:srgbClr val="05495C"/>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1">
      <a:dk1>
        <a:srgbClr val="000000"/>
      </a:dk1>
      <a:lt1>
        <a:srgbClr val="FFFFFF"/>
      </a:lt1>
      <a:dk2>
        <a:srgbClr val="33AA49"/>
      </a:dk2>
      <a:lt2>
        <a:srgbClr val="05495C"/>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1">
      <a:dk1>
        <a:srgbClr val="000000"/>
      </a:dk1>
      <a:lt1>
        <a:srgbClr val="FFFFFF"/>
      </a:lt1>
      <a:dk2>
        <a:srgbClr val="33AA49"/>
      </a:dk2>
      <a:lt2>
        <a:srgbClr val="05495C"/>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TotalTime>
  <Words>1974</Words>
  <Application>Microsoft Office PowerPoint</Application>
  <PresentationFormat>Widescreen</PresentationFormat>
  <Paragraphs>236</Paragraphs>
  <Slides>40</Slides>
  <Notes>15</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40</vt:i4>
      </vt:variant>
    </vt:vector>
  </HeadingPairs>
  <TitlesOfParts>
    <vt:vector size="52" baseType="lpstr">
      <vt:lpstr>Arial</vt:lpstr>
      <vt:lpstr>Brush Script MT</vt:lpstr>
      <vt:lpstr>Calibri</vt:lpstr>
      <vt:lpstr>HelveticaNeue</vt:lpstr>
      <vt:lpstr>Publico</vt:lpstr>
      <vt:lpstr>Tahoma</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McGeever</dc:creator>
  <cp:lastModifiedBy>Nicole Timpanaro</cp:lastModifiedBy>
  <cp:revision>80</cp:revision>
  <dcterms:created xsi:type="dcterms:W3CDTF">2019-03-11T16:15:39Z</dcterms:created>
  <dcterms:modified xsi:type="dcterms:W3CDTF">2023-10-07T16:29:44Z</dcterms:modified>
</cp:coreProperties>
</file>