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6"/>
  </p:sldMasterIdLst>
  <p:notesMasterIdLst>
    <p:notesMasterId r:id="rId37"/>
  </p:notesMasterIdLst>
  <p:sldIdLst>
    <p:sldId id="256" r:id="rId7"/>
    <p:sldId id="306" r:id="rId8"/>
    <p:sldId id="308" r:id="rId9"/>
    <p:sldId id="277" r:id="rId10"/>
    <p:sldId id="280" r:id="rId11"/>
    <p:sldId id="281" r:id="rId12"/>
    <p:sldId id="314" r:id="rId13"/>
    <p:sldId id="315" r:id="rId14"/>
    <p:sldId id="282" r:id="rId15"/>
    <p:sldId id="283" r:id="rId16"/>
    <p:sldId id="284" r:id="rId17"/>
    <p:sldId id="285" r:id="rId18"/>
    <p:sldId id="286" r:id="rId19"/>
    <p:sldId id="287" r:id="rId20"/>
    <p:sldId id="299" r:id="rId21"/>
    <p:sldId id="504" r:id="rId22"/>
    <p:sldId id="406" r:id="rId23"/>
    <p:sldId id="385" r:id="rId24"/>
    <p:sldId id="383" r:id="rId25"/>
    <p:sldId id="329" r:id="rId26"/>
    <p:sldId id="330" r:id="rId27"/>
    <p:sldId id="347" r:id="rId28"/>
    <p:sldId id="289" r:id="rId29"/>
    <p:sldId id="290" r:id="rId30"/>
    <p:sldId id="384" r:id="rId31"/>
    <p:sldId id="501" r:id="rId32"/>
    <p:sldId id="500" r:id="rId33"/>
    <p:sldId id="498" r:id="rId34"/>
    <p:sldId id="499" r:id="rId35"/>
    <p:sldId id="298"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Scheithe, Erin (CFPB)" initials="SE(" lastIdx="33" clrIdx="0">
    <p:extLst>
      <p:ext uri="{19B8F6BF-5375-455C-9EA6-DF929625EA0E}">
        <p15:presenceInfo xmlns:p15="http://schemas.microsoft.com/office/powerpoint/2012/main" userId="S-1-5-21-777607571-1966955543-4197172876-689338" providerId="AD"/>
      </p:ext>
    </p:extLst>
  </p:cmAuthor>
  <p:cmAuthor id="3" name="Herndon, Michael (CFPB)" initials="HM(" lastIdx="4" clrIdx="1">
    <p:extLst>
      <p:ext uri="{19B8F6BF-5375-455C-9EA6-DF929625EA0E}">
        <p15:presenceInfo xmlns:p15="http://schemas.microsoft.com/office/powerpoint/2012/main" userId="S-1-5-21-777607571-1966955543-4197172876-689106" providerId="AD"/>
      </p:ext>
    </p:extLst>
  </p:cmAuthor>
  <p:cmAuthor id="4" name="Kramer, Katelyn (CFPB)" initials="KK(" lastIdx="1" clrIdx="2">
    <p:extLst>
      <p:ext uri="{19B8F6BF-5375-455C-9EA6-DF929625EA0E}">
        <p15:presenceInfo xmlns:p15="http://schemas.microsoft.com/office/powerpoint/2012/main" userId="S::Katelyn.Kramer@cfpb.gov::818c3f56-ceb4-4896-994b-dff408e73ce4" providerId="AD"/>
      </p:ext>
    </p:extLst>
  </p:cmAuthor>
  <p:cmAuthor id="5" name="Herndon, Michael (CFPB)" initials="HM( [2]" lastIdx="5" clrIdx="3">
    <p:extLst>
      <p:ext uri="{19B8F6BF-5375-455C-9EA6-DF929625EA0E}">
        <p15:presenceInfo xmlns:p15="http://schemas.microsoft.com/office/powerpoint/2012/main" userId="S::Michael.Herndon@cfpb.gov::d32215d3-8258-440c-bb32-cf5da2d892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B96D8B-66B1-4798-876F-329478C7A52C}">
  <a:tblStyle styleId="{05B96D8B-66B1-4798-876F-329478C7A52C}" styleName="Table_0">
    <a:wholeTbl>
      <a:tcTxStyle b="off" i="off">
        <a:font>
          <a:latin typeface="Georgia"/>
          <a:ea typeface="Georgia"/>
          <a:cs typeface="Georgia"/>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eorgia"/>
          <a:ea typeface="Georgia"/>
          <a:cs typeface="Georgia"/>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43" autoAdjust="0"/>
    <p:restoredTop sz="58201" autoAdjust="0"/>
  </p:normalViewPr>
  <p:slideViewPr>
    <p:cSldViewPr snapToGrid="0">
      <p:cViewPr varScale="1">
        <p:scale>
          <a:sx n="39" d="100"/>
          <a:sy n="39" d="100"/>
        </p:scale>
        <p:origin x="1356" y="44"/>
      </p:cViewPr>
      <p:guideLst>
        <p:guide orient="horz" pos="944"/>
        <p:guide pos="35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mer, Katelyn (CFPB)" userId="818c3f56-ceb4-4896-994b-dff408e73ce4" providerId="ADAL" clId="{5501420B-387E-4C7C-AD2C-1EA4EB47952B}"/>
    <pc:docChg chg="modSld">
      <pc:chgData name="Kramer, Katelyn (CFPB)" userId="818c3f56-ceb4-4896-994b-dff408e73ce4" providerId="ADAL" clId="{5501420B-387E-4C7C-AD2C-1EA4EB47952B}" dt="2020-08-13T19:19:07.991" v="32" actId="113"/>
      <pc:docMkLst>
        <pc:docMk/>
      </pc:docMkLst>
      <pc:sldChg chg="modNotesTx">
        <pc:chgData name="Kramer, Katelyn (CFPB)" userId="818c3f56-ceb4-4896-994b-dff408e73ce4" providerId="ADAL" clId="{5501420B-387E-4C7C-AD2C-1EA4EB47952B}" dt="2020-08-13T19:18:13.415" v="4" actId="20577"/>
        <pc:sldMkLst>
          <pc:docMk/>
          <pc:sldMk cId="3263835261" sldId="277"/>
        </pc:sldMkLst>
      </pc:sldChg>
      <pc:sldChg chg="modNotesTx">
        <pc:chgData name="Kramer, Katelyn (CFPB)" userId="818c3f56-ceb4-4896-994b-dff408e73ce4" providerId="ADAL" clId="{5501420B-387E-4C7C-AD2C-1EA4EB47952B}" dt="2020-08-13T19:18:15.344" v="5" actId="20577"/>
        <pc:sldMkLst>
          <pc:docMk/>
          <pc:sldMk cId="159172115" sldId="280"/>
        </pc:sldMkLst>
      </pc:sldChg>
      <pc:sldChg chg="modNotesTx">
        <pc:chgData name="Kramer, Katelyn (CFPB)" userId="818c3f56-ceb4-4896-994b-dff408e73ce4" providerId="ADAL" clId="{5501420B-387E-4C7C-AD2C-1EA4EB47952B}" dt="2020-08-13T19:18:17.004" v="6" actId="20577"/>
        <pc:sldMkLst>
          <pc:docMk/>
          <pc:sldMk cId="2747740072" sldId="281"/>
        </pc:sldMkLst>
      </pc:sldChg>
      <pc:sldChg chg="modNotesTx">
        <pc:chgData name="Kramer, Katelyn (CFPB)" userId="818c3f56-ceb4-4896-994b-dff408e73ce4" providerId="ADAL" clId="{5501420B-387E-4C7C-AD2C-1EA4EB47952B}" dt="2020-08-13T19:18:21.823" v="9" actId="20577"/>
        <pc:sldMkLst>
          <pc:docMk/>
          <pc:sldMk cId="1445747234" sldId="282"/>
        </pc:sldMkLst>
      </pc:sldChg>
      <pc:sldChg chg="modNotesTx">
        <pc:chgData name="Kramer, Katelyn (CFPB)" userId="818c3f56-ceb4-4896-994b-dff408e73ce4" providerId="ADAL" clId="{5501420B-387E-4C7C-AD2C-1EA4EB47952B}" dt="2020-08-13T19:18:23.638" v="10" actId="20577"/>
        <pc:sldMkLst>
          <pc:docMk/>
          <pc:sldMk cId="1796060419" sldId="283"/>
        </pc:sldMkLst>
      </pc:sldChg>
      <pc:sldChg chg="modNotesTx">
        <pc:chgData name="Kramer, Katelyn (CFPB)" userId="818c3f56-ceb4-4896-994b-dff408e73ce4" providerId="ADAL" clId="{5501420B-387E-4C7C-AD2C-1EA4EB47952B}" dt="2020-08-13T19:18:25.364" v="11" actId="20577"/>
        <pc:sldMkLst>
          <pc:docMk/>
          <pc:sldMk cId="1378352121" sldId="284"/>
        </pc:sldMkLst>
      </pc:sldChg>
      <pc:sldChg chg="modNotesTx">
        <pc:chgData name="Kramer, Katelyn (CFPB)" userId="818c3f56-ceb4-4896-994b-dff408e73ce4" providerId="ADAL" clId="{5501420B-387E-4C7C-AD2C-1EA4EB47952B}" dt="2020-08-13T19:18:26.975" v="12" actId="20577"/>
        <pc:sldMkLst>
          <pc:docMk/>
          <pc:sldMk cId="4031084973" sldId="285"/>
        </pc:sldMkLst>
      </pc:sldChg>
      <pc:sldChg chg="modNotesTx">
        <pc:chgData name="Kramer, Katelyn (CFPB)" userId="818c3f56-ceb4-4896-994b-dff408e73ce4" providerId="ADAL" clId="{5501420B-387E-4C7C-AD2C-1EA4EB47952B}" dt="2020-08-13T19:18:28.487" v="13" actId="20577"/>
        <pc:sldMkLst>
          <pc:docMk/>
          <pc:sldMk cId="2450602473" sldId="286"/>
        </pc:sldMkLst>
      </pc:sldChg>
      <pc:sldChg chg="modNotesTx">
        <pc:chgData name="Kramer, Katelyn (CFPB)" userId="818c3f56-ceb4-4896-994b-dff408e73ce4" providerId="ADAL" clId="{5501420B-387E-4C7C-AD2C-1EA4EB47952B}" dt="2020-08-13T19:18:30.028" v="14" actId="20577"/>
        <pc:sldMkLst>
          <pc:docMk/>
          <pc:sldMk cId="903740769" sldId="287"/>
        </pc:sldMkLst>
      </pc:sldChg>
      <pc:sldChg chg="modNotesTx">
        <pc:chgData name="Kramer, Katelyn (CFPB)" userId="818c3f56-ceb4-4896-994b-dff408e73ce4" providerId="ADAL" clId="{5501420B-387E-4C7C-AD2C-1EA4EB47952B}" dt="2020-08-13T19:18:44.522" v="23" actId="20577"/>
        <pc:sldMkLst>
          <pc:docMk/>
          <pc:sldMk cId="2423116940" sldId="289"/>
        </pc:sldMkLst>
      </pc:sldChg>
      <pc:sldChg chg="modNotesTx">
        <pc:chgData name="Kramer, Katelyn (CFPB)" userId="818c3f56-ceb4-4896-994b-dff408e73ce4" providerId="ADAL" clId="{5501420B-387E-4C7C-AD2C-1EA4EB47952B}" dt="2020-08-13T19:18:46.152" v="24" actId="20577"/>
        <pc:sldMkLst>
          <pc:docMk/>
          <pc:sldMk cId="1709567258" sldId="290"/>
        </pc:sldMkLst>
      </pc:sldChg>
      <pc:sldChg chg="modNotesTx">
        <pc:chgData name="Kramer, Katelyn (CFPB)" userId="818c3f56-ceb4-4896-994b-dff408e73ce4" providerId="ADAL" clId="{5501420B-387E-4C7C-AD2C-1EA4EB47952B}" dt="2020-08-13T19:18:56.693" v="31" actId="20577"/>
        <pc:sldMkLst>
          <pc:docMk/>
          <pc:sldMk cId="3200532393" sldId="298"/>
        </pc:sldMkLst>
      </pc:sldChg>
      <pc:sldChg chg="modNotesTx">
        <pc:chgData name="Kramer, Katelyn (CFPB)" userId="818c3f56-ceb4-4896-994b-dff408e73ce4" providerId="ADAL" clId="{5501420B-387E-4C7C-AD2C-1EA4EB47952B}" dt="2020-08-13T19:18:31.900" v="15" actId="20577"/>
        <pc:sldMkLst>
          <pc:docMk/>
          <pc:sldMk cId="936318139" sldId="299"/>
        </pc:sldMkLst>
      </pc:sldChg>
      <pc:sldChg chg="modNotesTx">
        <pc:chgData name="Kramer, Katelyn (CFPB)" userId="818c3f56-ceb4-4896-994b-dff408e73ce4" providerId="ADAL" clId="{5501420B-387E-4C7C-AD2C-1EA4EB47952B}" dt="2020-08-13T19:18:07.280" v="0" actId="20577"/>
        <pc:sldMkLst>
          <pc:docMk/>
          <pc:sldMk cId="3682305471" sldId="306"/>
        </pc:sldMkLst>
      </pc:sldChg>
      <pc:sldChg chg="modNotesTx">
        <pc:chgData name="Kramer, Katelyn (CFPB)" userId="818c3f56-ceb4-4896-994b-dff408e73ce4" providerId="ADAL" clId="{5501420B-387E-4C7C-AD2C-1EA4EB47952B}" dt="2020-08-13T19:19:07.991" v="32" actId="113"/>
        <pc:sldMkLst>
          <pc:docMk/>
          <pc:sldMk cId="1532609962" sldId="308"/>
        </pc:sldMkLst>
      </pc:sldChg>
      <pc:sldChg chg="modNotesTx">
        <pc:chgData name="Kramer, Katelyn (CFPB)" userId="818c3f56-ceb4-4896-994b-dff408e73ce4" providerId="ADAL" clId="{5501420B-387E-4C7C-AD2C-1EA4EB47952B}" dt="2020-08-13T19:18:18.569" v="7" actId="20577"/>
        <pc:sldMkLst>
          <pc:docMk/>
          <pc:sldMk cId="808887583" sldId="314"/>
        </pc:sldMkLst>
      </pc:sldChg>
      <pc:sldChg chg="modNotesTx">
        <pc:chgData name="Kramer, Katelyn (CFPB)" userId="818c3f56-ceb4-4896-994b-dff408e73ce4" providerId="ADAL" clId="{5501420B-387E-4C7C-AD2C-1EA4EB47952B}" dt="2020-08-13T19:18:20.115" v="8" actId="20577"/>
        <pc:sldMkLst>
          <pc:docMk/>
          <pc:sldMk cId="3363414163" sldId="315"/>
        </pc:sldMkLst>
      </pc:sldChg>
      <pc:sldChg chg="modNotesTx">
        <pc:chgData name="Kramer, Katelyn (CFPB)" userId="818c3f56-ceb4-4896-994b-dff408e73ce4" providerId="ADAL" clId="{5501420B-387E-4C7C-AD2C-1EA4EB47952B}" dt="2020-08-13T19:18:39.785" v="20" actId="20577"/>
        <pc:sldMkLst>
          <pc:docMk/>
          <pc:sldMk cId="3473524913" sldId="329"/>
        </pc:sldMkLst>
      </pc:sldChg>
      <pc:sldChg chg="modNotesTx">
        <pc:chgData name="Kramer, Katelyn (CFPB)" userId="818c3f56-ceb4-4896-994b-dff408e73ce4" providerId="ADAL" clId="{5501420B-387E-4C7C-AD2C-1EA4EB47952B}" dt="2020-08-13T19:18:41.312" v="21" actId="20577"/>
        <pc:sldMkLst>
          <pc:docMk/>
          <pc:sldMk cId="2152524955" sldId="330"/>
        </pc:sldMkLst>
      </pc:sldChg>
      <pc:sldChg chg="modNotesTx">
        <pc:chgData name="Kramer, Katelyn (CFPB)" userId="818c3f56-ceb4-4896-994b-dff408e73ce4" providerId="ADAL" clId="{5501420B-387E-4C7C-AD2C-1EA4EB47952B}" dt="2020-08-13T19:18:42.865" v="22" actId="20577"/>
        <pc:sldMkLst>
          <pc:docMk/>
          <pc:sldMk cId="721337948" sldId="347"/>
        </pc:sldMkLst>
      </pc:sldChg>
      <pc:sldChg chg="modNotesTx">
        <pc:chgData name="Kramer, Katelyn (CFPB)" userId="818c3f56-ceb4-4896-994b-dff408e73ce4" providerId="ADAL" clId="{5501420B-387E-4C7C-AD2C-1EA4EB47952B}" dt="2020-08-13T19:18:38.327" v="19" actId="20577"/>
        <pc:sldMkLst>
          <pc:docMk/>
          <pc:sldMk cId="1888977812" sldId="383"/>
        </pc:sldMkLst>
      </pc:sldChg>
      <pc:sldChg chg="modNotesTx">
        <pc:chgData name="Kramer, Katelyn (CFPB)" userId="818c3f56-ceb4-4896-994b-dff408e73ce4" providerId="ADAL" clId="{5501420B-387E-4C7C-AD2C-1EA4EB47952B}" dt="2020-08-13T19:18:47.693" v="25" actId="20577"/>
        <pc:sldMkLst>
          <pc:docMk/>
          <pc:sldMk cId="397204573" sldId="384"/>
        </pc:sldMkLst>
      </pc:sldChg>
      <pc:sldChg chg="modNotesTx">
        <pc:chgData name="Kramer, Katelyn (CFPB)" userId="818c3f56-ceb4-4896-994b-dff408e73ce4" providerId="ADAL" clId="{5501420B-387E-4C7C-AD2C-1EA4EB47952B}" dt="2020-08-13T19:18:36.724" v="18" actId="20577"/>
        <pc:sldMkLst>
          <pc:docMk/>
          <pc:sldMk cId="880948945" sldId="385"/>
        </pc:sldMkLst>
      </pc:sldChg>
      <pc:sldChg chg="modNotesTx">
        <pc:chgData name="Kramer, Katelyn (CFPB)" userId="818c3f56-ceb4-4896-994b-dff408e73ce4" providerId="ADAL" clId="{5501420B-387E-4C7C-AD2C-1EA4EB47952B}" dt="2020-08-13T19:18:35.191" v="17" actId="20577"/>
        <pc:sldMkLst>
          <pc:docMk/>
          <pc:sldMk cId="2853729516" sldId="406"/>
        </pc:sldMkLst>
      </pc:sldChg>
      <pc:sldChg chg="modNotesTx">
        <pc:chgData name="Kramer, Katelyn (CFPB)" userId="818c3f56-ceb4-4896-994b-dff408e73ce4" providerId="ADAL" clId="{5501420B-387E-4C7C-AD2C-1EA4EB47952B}" dt="2020-08-13T19:18:52.455" v="28" actId="20577"/>
        <pc:sldMkLst>
          <pc:docMk/>
          <pc:sldMk cId="3969406819" sldId="498"/>
        </pc:sldMkLst>
      </pc:sldChg>
      <pc:sldChg chg="modNotesTx">
        <pc:chgData name="Kramer, Katelyn (CFPB)" userId="818c3f56-ceb4-4896-994b-dff408e73ce4" providerId="ADAL" clId="{5501420B-387E-4C7C-AD2C-1EA4EB47952B}" dt="2020-08-13T19:18:54.015" v="29" actId="20577"/>
        <pc:sldMkLst>
          <pc:docMk/>
          <pc:sldMk cId="3856274126" sldId="499"/>
        </pc:sldMkLst>
      </pc:sldChg>
      <pc:sldChg chg="modNotesTx">
        <pc:chgData name="Kramer, Katelyn (CFPB)" userId="818c3f56-ceb4-4896-994b-dff408e73ce4" providerId="ADAL" clId="{5501420B-387E-4C7C-AD2C-1EA4EB47952B}" dt="2020-08-13T19:18:50.963" v="27" actId="20577"/>
        <pc:sldMkLst>
          <pc:docMk/>
          <pc:sldMk cId="2150021517" sldId="500"/>
        </pc:sldMkLst>
      </pc:sldChg>
      <pc:sldChg chg="modNotesTx">
        <pc:chgData name="Kramer, Katelyn (CFPB)" userId="818c3f56-ceb4-4896-994b-dff408e73ce4" providerId="ADAL" clId="{5501420B-387E-4C7C-AD2C-1EA4EB47952B}" dt="2020-08-13T19:18:49.295" v="26" actId="20577"/>
        <pc:sldMkLst>
          <pc:docMk/>
          <pc:sldMk cId="4244693485" sldId="501"/>
        </pc:sldMkLst>
      </pc:sldChg>
      <pc:sldChg chg="modNotesTx">
        <pc:chgData name="Kramer, Katelyn (CFPB)" userId="818c3f56-ceb4-4896-994b-dff408e73ce4" providerId="ADAL" clId="{5501420B-387E-4C7C-AD2C-1EA4EB47952B}" dt="2020-08-13T19:18:33.579" v="16" actId="20577"/>
        <pc:sldMkLst>
          <pc:docMk/>
          <pc:sldMk cId="682852976" sldId="5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10</a:t>
            </a:fld>
            <a:endParaRPr lang="en-US"/>
          </a:p>
        </p:txBody>
      </p:sp>
    </p:spTree>
    <p:extLst>
      <p:ext uri="{BB962C8B-B14F-4D97-AF65-F5344CB8AC3E}">
        <p14:creationId xmlns:p14="http://schemas.microsoft.com/office/powerpoint/2010/main" val="51694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110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12</a:t>
            </a:fld>
            <a:endParaRPr lang="en-US"/>
          </a:p>
        </p:txBody>
      </p:sp>
    </p:spTree>
    <p:extLst>
      <p:ext uri="{BB962C8B-B14F-4D97-AF65-F5344CB8AC3E}">
        <p14:creationId xmlns:p14="http://schemas.microsoft.com/office/powerpoint/2010/main" val="683007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13</a:t>
            </a:fld>
            <a:endParaRPr lang="en-US"/>
          </a:p>
        </p:txBody>
      </p:sp>
    </p:spTree>
    <p:extLst>
      <p:ext uri="{BB962C8B-B14F-4D97-AF65-F5344CB8AC3E}">
        <p14:creationId xmlns:p14="http://schemas.microsoft.com/office/powerpoint/2010/main" val="104906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a:solidFill>
                <a:schemeClr val="tx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35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57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16</a:t>
            </a:fld>
            <a:endParaRPr lang="en-US"/>
          </a:p>
        </p:txBody>
      </p:sp>
    </p:spTree>
    <p:extLst>
      <p:ext uri="{BB962C8B-B14F-4D97-AF65-F5344CB8AC3E}">
        <p14:creationId xmlns:p14="http://schemas.microsoft.com/office/powerpoint/2010/main" val="279385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04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5ABADF-3018-1E49-A09D-E9EE9B0F5320}" type="slidenum">
              <a:rPr lang="en-US" smtClean="0"/>
              <a:t>18</a:t>
            </a:fld>
            <a:endParaRPr lang="en-US"/>
          </a:p>
        </p:txBody>
      </p:sp>
    </p:spTree>
    <p:extLst>
      <p:ext uri="{BB962C8B-B14F-4D97-AF65-F5344CB8AC3E}">
        <p14:creationId xmlns:p14="http://schemas.microsoft.com/office/powerpoint/2010/main" val="60971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934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340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5" name="Slide Number Placeholder 4"/>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282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913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0716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ea typeface="Geneva"/>
              <a:cs typeface="Geneva"/>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23</a:t>
            </a:fld>
            <a:endParaRPr lang="en-US"/>
          </a:p>
        </p:txBody>
      </p:sp>
    </p:spTree>
    <p:extLst>
      <p:ext uri="{BB962C8B-B14F-4D97-AF65-F5344CB8AC3E}">
        <p14:creationId xmlns:p14="http://schemas.microsoft.com/office/powerpoint/2010/main" val="125549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24</a:t>
            </a:fld>
            <a:endParaRPr lang="en-US"/>
          </a:p>
        </p:txBody>
      </p:sp>
    </p:spTree>
    <p:extLst>
      <p:ext uri="{BB962C8B-B14F-4D97-AF65-F5344CB8AC3E}">
        <p14:creationId xmlns:p14="http://schemas.microsoft.com/office/powerpoint/2010/main" val="2974655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7CAA8450-CA99-4207-A66B-397ACFAB3752}" type="slidenum">
              <a:rPr lang="en-US" smtClean="0"/>
              <a:t>25</a:t>
            </a:fld>
            <a:endParaRPr lang="en-US"/>
          </a:p>
        </p:txBody>
      </p:sp>
    </p:spTree>
    <p:extLst>
      <p:ext uri="{BB962C8B-B14F-4D97-AF65-F5344CB8AC3E}">
        <p14:creationId xmlns:p14="http://schemas.microsoft.com/office/powerpoint/2010/main" val="3625083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0911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5156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432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22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1258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30</a:t>
            </a:fld>
            <a:endParaRPr lang="en-US"/>
          </a:p>
        </p:txBody>
      </p:sp>
    </p:spTree>
    <p:extLst>
      <p:ext uri="{BB962C8B-B14F-4D97-AF65-F5344CB8AC3E}">
        <p14:creationId xmlns:p14="http://schemas.microsoft.com/office/powerpoint/2010/main" val="236436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147647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5</a:t>
            </a:fld>
            <a:endParaRPr lang="en-US"/>
          </a:p>
        </p:txBody>
      </p:sp>
    </p:spTree>
    <p:extLst>
      <p:ext uri="{BB962C8B-B14F-4D97-AF65-F5344CB8AC3E}">
        <p14:creationId xmlns:p14="http://schemas.microsoft.com/office/powerpoint/2010/main" val="55480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6</a:t>
            </a:fld>
            <a:endParaRPr lang="en-US"/>
          </a:p>
        </p:txBody>
      </p:sp>
    </p:spTree>
    <p:extLst>
      <p:ext uri="{BB962C8B-B14F-4D97-AF65-F5344CB8AC3E}">
        <p14:creationId xmlns:p14="http://schemas.microsoft.com/office/powerpoint/2010/main" val="280702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5ABADF-3018-1E49-A09D-E9EE9B0F5320}" type="slidenum">
              <a:rPr lang="en-US" smtClean="0"/>
              <a:t>7</a:t>
            </a:fld>
            <a:endParaRPr lang="en-US"/>
          </a:p>
        </p:txBody>
      </p:sp>
    </p:spTree>
    <p:extLst>
      <p:ext uri="{BB962C8B-B14F-4D97-AF65-F5344CB8AC3E}">
        <p14:creationId xmlns:p14="http://schemas.microsoft.com/office/powerpoint/2010/main" val="81277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8</a:t>
            </a:fld>
            <a:endParaRPr lang="en-US"/>
          </a:p>
        </p:txBody>
      </p:sp>
    </p:spTree>
    <p:extLst>
      <p:ext uri="{BB962C8B-B14F-4D97-AF65-F5344CB8AC3E}">
        <p14:creationId xmlns:p14="http://schemas.microsoft.com/office/powerpoint/2010/main" val="87771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BADF-3018-1E49-A09D-E9EE9B0F5320}" type="slidenum">
              <a:rPr lang="en-US" smtClean="0"/>
              <a:t>9</a:t>
            </a:fld>
            <a:endParaRPr lang="en-US"/>
          </a:p>
        </p:txBody>
      </p:sp>
    </p:spTree>
    <p:extLst>
      <p:ext uri="{BB962C8B-B14F-4D97-AF65-F5344CB8AC3E}">
        <p14:creationId xmlns:p14="http://schemas.microsoft.com/office/powerpoint/2010/main" val="972822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lstStyle>
            <a:lvl1pPr marL="457200" marR="0" lvl="0" indent="-228600"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pic>
        <p:nvPicPr>
          <p:cNvPr id="23" name="Google Shape;23;p2"/>
          <p:cNvPicPr preferRelativeResize="0"/>
          <p:nvPr/>
        </p:nvPicPr>
        <p:blipFill>
          <a:blip r:embed="rId2"/>
          <a:stretch>
            <a:fillRect/>
          </a:stretch>
        </p:blipFill>
        <p:spPr>
          <a:xfrm>
            <a:off x="545039" y="5001237"/>
            <a:ext cx="2679700" cy="926882"/>
          </a:xfrm>
          <a:prstGeom prst="rect">
            <a:avLst/>
          </a:prstGeom>
          <a:noFill/>
          <a:ln>
            <a:noFill/>
          </a:ln>
        </p:spPr>
      </p:pic>
      <p:pic>
        <p:nvPicPr>
          <p:cNvPr id="24" name="Google Shape;24;p2"/>
          <p:cNvPicPr preferRelativeResize="0"/>
          <p:nvPr/>
        </p:nvPicPr>
        <p:blipFill rotWithShape="1">
          <a:blip r:embed="rId3">
            <a:alphaModFix/>
          </a:blip>
          <a:srcRect/>
          <a:stretch/>
        </p:blipFill>
        <p:spPr>
          <a:xfrm>
            <a:off x="0" y="5328740"/>
            <a:ext cx="9157662" cy="18854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44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1" name="Google Shape;71;p11"/>
          <p:cNvSpPr txBox="1">
            <a:spLocks noGrp="1"/>
          </p:cNvSpPr>
          <p:nvPr>
            <p:ph type="body" idx="2"/>
          </p:nvPr>
        </p:nvSpPr>
        <p:spPr>
          <a:xfrm>
            <a:off x="4735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2" name="Google Shape;72;p1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4" name="Google Shape;74;p1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4"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6072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94341"/>
          </a:xfrm>
        </p:spPr>
        <p:txBody>
          <a:bodyPr/>
          <a:lstStyle>
            <a:lvl1pPr>
              <a:defRPr sz="3600" baseline="0">
                <a:solidFill>
                  <a:srgbClr val="003952"/>
                </a:solidFill>
              </a:defRPr>
            </a:lvl1pPr>
          </a:lstStyle>
          <a:p>
            <a:r>
              <a:rPr lang="en-US" dirty="0"/>
              <a:t>SLIDE HEADER</a:t>
            </a:r>
          </a:p>
        </p:txBody>
      </p:sp>
      <p:sp>
        <p:nvSpPr>
          <p:cNvPr id="9" name="Text Placeholder 8"/>
          <p:cNvSpPr>
            <a:spLocks noGrp="1"/>
          </p:cNvSpPr>
          <p:nvPr>
            <p:ph type="body" sz="quarter" idx="13" hasCustomPrompt="1"/>
          </p:nvPr>
        </p:nvSpPr>
        <p:spPr>
          <a:xfrm>
            <a:off x="457201" y="1468979"/>
            <a:ext cx="8229600" cy="4322221"/>
          </a:xfrm>
        </p:spPr>
        <p:txBody>
          <a:bodyPr>
            <a:noAutofit/>
          </a:bodyPr>
          <a:lstStyle>
            <a:lvl1pPr>
              <a:defRPr sz="2400"/>
            </a:lvl1pPr>
            <a:lvl2pPr>
              <a:defRPr sz="2000"/>
            </a:lvl2pPr>
            <a:lvl3pPr>
              <a:defRPr sz="1800"/>
            </a:lvl3pPr>
          </a:lstStyle>
          <a:p>
            <a:pPr lvl="0"/>
            <a:r>
              <a:rPr lang="en-US" dirty="0"/>
              <a:t>Body copy goes here</a:t>
            </a:r>
          </a:p>
          <a:p>
            <a:pPr lvl="1"/>
            <a:r>
              <a:rPr lang="en-US" dirty="0"/>
              <a:t>Second level</a:t>
            </a:r>
          </a:p>
          <a:p>
            <a:pPr lvl="2"/>
            <a:r>
              <a:rPr lang="en-US" dirty="0"/>
              <a:t>Third level</a:t>
            </a:r>
          </a:p>
        </p:txBody>
      </p:sp>
    </p:spTree>
    <p:extLst>
      <p:ext uri="{BB962C8B-B14F-4D97-AF65-F5344CB8AC3E}">
        <p14:creationId xmlns:p14="http://schemas.microsoft.com/office/powerpoint/2010/main" val="264805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35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567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lstStyle>
            <a:lvl1pPr marR="0" lvl="0" algn="l" rtl="0">
              <a:lnSpc>
                <a:spcPct val="108695"/>
              </a:lnSpc>
              <a:spcBef>
                <a:spcPts val="7500"/>
              </a:spcBef>
              <a:spcAft>
                <a:spcPts val="0"/>
              </a:spcAft>
              <a:buClr>
                <a:srgbClr val="101820"/>
              </a:buClr>
              <a:buSzPts val="4600"/>
              <a:buFont typeface="Georgia"/>
              <a:buNone/>
              <a:defRPr sz="4600" b="0" i="0" u="none" strike="noStrike" cap="none">
                <a:solidFill>
                  <a:srgbClr val="101820"/>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subTitle" idx="1"/>
          </p:nvPr>
        </p:nvSpPr>
        <p:spPr>
          <a:xfrm>
            <a:off x="586274" y="3202725"/>
            <a:ext cx="8040511" cy="717193"/>
          </a:xfrm>
          <a:prstGeom prst="rect">
            <a:avLst/>
          </a:prstGeom>
          <a:noFill/>
          <a:ln>
            <a:noFill/>
          </a:ln>
        </p:spPr>
        <p:txBody>
          <a:bodyPr spcFirstLastPara="1" wrap="square" lIns="64250" tIns="32125" rIns="64250" bIns="32125" anchor="t" anchorCtr="0"/>
          <a:lstStyle>
            <a:lvl1pPr marR="0" lvl="0" algn="l" rtl="0">
              <a:lnSpc>
                <a:spcPct val="166666"/>
              </a:lnSpc>
              <a:spcBef>
                <a:spcPts val="2109"/>
              </a:spcBef>
              <a:spcAft>
                <a:spcPts val="0"/>
              </a:spcAft>
              <a:buClr>
                <a:schemeClr val="dk2"/>
              </a:buClr>
              <a:buSzPts val="3000"/>
              <a:buFont typeface="Noto Sans Symbols"/>
              <a:buNone/>
              <a:defRPr sz="3000" b="0" i="0" u="none" strike="noStrike" cap="none">
                <a:solidFill>
                  <a:srgbClr val="43484E"/>
                </a:solidFill>
                <a:latin typeface="Georgia"/>
                <a:ea typeface="Georgia"/>
                <a:cs typeface="Georgia"/>
                <a:sym typeface="Georgia"/>
              </a:defRPr>
            </a:lvl1pPr>
            <a:lvl2pPr marR="0" lvl="1" algn="ctr" rtl="0">
              <a:spcBef>
                <a:spcPts val="1000"/>
              </a:spcBef>
              <a:spcAft>
                <a:spcPts val="0"/>
              </a:spcAft>
              <a:buClr>
                <a:schemeClr val="dk2"/>
              </a:buClr>
              <a:buSzPts val="1000"/>
              <a:buFont typeface="Noto Sans Symbols"/>
              <a:buNone/>
              <a:defRPr sz="2000" b="0" i="0" u="none" strike="noStrike" cap="none">
                <a:solidFill>
                  <a:srgbClr val="88898A"/>
                </a:solidFill>
                <a:latin typeface="Georgia"/>
                <a:ea typeface="Georgia"/>
                <a:cs typeface="Georgia"/>
                <a:sym typeface="Georgia"/>
              </a:defRPr>
            </a:lvl2pPr>
            <a:lvl3pPr marR="0" lvl="2" algn="ctr" rtl="0">
              <a:spcBef>
                <a:spcPts val="1000"/>
              </a:spcBef>
              <a:spcAft>
                <a:spcPts val="0"/>
              </a:spcAft>
              <a:buClr>
                <a:srgbClr val="88898A"/>
              </a:buClr>
              <a:buSzPts val="1800"/>
              <a:buFont typeface="Arial"/>
              <a:buNone/>
              <a:defRPr sz="1800" b="0" i="0" u="none" strike="noStrike" cap="none">
                <a:solidFill>
                  <a:srgbClr val="88898A"/>
                </a:solidFill>
                <a:latin typeface="Georgia"/>
                <a:ea typeface="Georgia"/>
                <a:cs typeface="Georgia"/>
                <a:sym typeface="Georgia"/>
              </a:defRPr>
            </a:lvl3pPr>
            <a:lvl4pPr marR="0" lvl="3"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4pPr>
            <a:lvl5pPr marR="0" lvl="4"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5pPr>
            <a:lvl6pPr marR="0" lvl="5"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6pPr>
            <a:lvl7pPr marR="0" lvl="6"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7pPr>
            <a:lvl8pPr marR="0" lvl="7"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8pPr>
            <a:lvl9pPr marR="0" lvl="8"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9pPr>
          </a:lstStyle>
          <a:p>
            <a:endParaRPr/>
          </a:p>
        </p:txBody>
      </p:sp>
      <p:sp>
        <p:nvSpPr>
          <p:cNvPr id="28" name="Google Shape;28;p3"/>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9" name="Google Shape;29;p3"/>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30" name="Google Shape;30;p3"/>
          <p:cNvPicPr preferRelativeResize="0"/>
          <p:nvPr/>
        </p:nvPicPr>
        <p:blipFill>
          <a:blip r:embed="rId2"/>
          <a:stretch>
            <a:fillRect/>
          </a:stretch>
        </p:blipFill>
        <p:spPr>
          <a:xfrm>
            <a:off x="478944" y="5765633"/>
            <a:ext cx="2679700" cy="926882"/>
          </a:xfrm>
          <a:prstGeom prst="rect">
            <a:avLst/>
          </a:prstGeom>
          <a:noFill/>
          <a:ln>
            <a:noFill/>
          </a:ln>
        </p:spPr>
      </p:pic>
    </p:spTree>
    <p:extLst>
      <p:ext uri="{BB962C8B-B14F-4D97-AF65-F5344CB8AC3E}">
        <p14:creationId xmlns:p14="http://schemas.microsoft.com/office/powerpoint/2010/main" val="36016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4" y="1549402"/>
            <a:ext cx="3951287" cy="4199647"/>
          </a:xfrm>
          <a:prstGeom prst="rect">
            <a:avLst/>
          </a:prstGeom>
        </p:spPr>
        <p:txBody>
          <a:bodyPr/>
          <a:lstStyle>
            <a:lvl1pPr>
              <a:defRPr sz="1500"/>
            </a:lvl1pPr>
            <a:lvl2pPr>
              <a:spcBef>
                <a:spcPts val="750"/>
              </a:spcBef>
              <a:defRPr sz="1350"/>
            </a:lvl2pPr>
            <a:lvl3pPr>
              <a:spcBef>
                <a:spcPts val="750"/>
              </a:spcBef>
              <a:defRPr sz="1200"/>
            </a:lvl3pPr>
            <a:lvl4pPr>
              <a:defRPr sz="1350"/>
            </a:lvl4pPr>
            <a:lvl5pPr>
              <a:defRPr sz="13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4735514" y="1549402"/>
            <a:ext cx="3951287" cy="4199647"/>
          </a:xfrm>
          <a:prstGeom prst="rect">
            <a:avLst/>
          </a:prstGeom>
        </p:spPr>
        <p:txBody>
          <a:bodyPr/>
          <a:lstStyle>
            <a:lvl1pPr>
              <a:defRPr sz="1500"/>
            </a:lvl1pPr>
            <a:lvl2pPr>
              <a:spcBef>
                <a:spcPts val="750"/>
              </a:spcBef>
              <a:defRPr sz="1350"/>
            </a:lvl2pPr>
            <a:lvl3pPr>
              <a:spcBef>
                <a:spcPts val="750"/>
              </a:spcBef>
              <a:defRPr sz="1200"/>
            </a:lvl3pPr>
            <a:lvl4pPr>
              <a:defRPr sz="1350"/>
            </a:lvl4pPr>
            <a:lvl5pPr>
              <a:defRPr sz="13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9" name="Date Placeholder 3"/>
          <p:cNvSpPr>
            <a:spLocks noGrp="1"/>
          </p:cNvSpPr>
          <p:nvPr>
            <p:ph type="dt" sz="half" idx="10"/>
          </p:nvPr>
        </p:nvSpPr>
        <p:spPr>
          <a:xfrm>
            <a:off x="3182568" y="6081190"/>
            <a:ext cx="2133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10"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47559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1" name="Google Shape;11;p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15" name="Google Shape;15;p1"/>
          <p:cNvPicPr preferRelativeResize="0"/>
          <p:nvPr/>
        </p:nvPicPr>
        <p:blipFill>
          <a:blip r:embed="rId10"/>
          <a:stretch>
            <a:fillRect/>
          </a:stretch>
        </p:blipFill>
        <p:spPr>
          <a:xfrm>
            <a:off x="478944" y="5765633"/>
            <a:ext cx="2679700" cy="926882"/>
          </a:xfrm>
          <a:prstGeom prst="rect">
            <a:avLst/>
          </a:prstGeom>
          <a:noFill/>
          <a:ln>
            <a:noFill/>
          </a:ln>
        </p:spPr>
      </p:pic>
      <p:cxnSp>
        <p:nvCxnSpPr>
          <p:cNvPr id="16" name="Google Shape;16;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7" r:id="rId3"/>
    <p:sldLayoutId id="2147483660" r:id="rId4"/>
    <p:sldLayoutId id="2147483661" r:id="rId5"/>
    <p:sldLayoutId id="2147483662" r:id="rId6"/>
    <p:sldLayoutId id="2147483664" r:id="rId7"/>
    <p:sldLayoutId id="214748366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eldercare.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naag.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ftc.gov/complain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www.usps.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consumerfinance.gov/complain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nsumerfinance.gov/data-research/research-reports/suspicious-activity-reports-elder-financial-exploitation-issues-and-trend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consumerfinance.gov/practitioner-resources/resources-for-older-adults/protecting-against-frau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consumerfinance.gov/consumer-tools/managing-someone-elses-mone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onsumerfinance.gov/consumer-tools/reverse-mortgage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nsumerfinance.gov/practitioner-resources/resources-for-older-adul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Katelyn.Kramer@cfpb.gov" TargetMode="External"/><Relationship Id="rId4" Type="http://schemas.openxmlformats.org/officeDocument/2006/relationships/hyperlink" Target="mailto:olderamericans@cfpb.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2175585"/>
            <a:ext cx="8247626" cy="743347"/>
          </a:xfrm>
          <a:prstGeom prst="rect">
            <a:avLst/>
          </a:prstGeom>
          <a:noFill/>
          <a:ln>
            <a:noFill/>
          </a:ln>
        </p:spPr>
        <p:txBody>
          <a:bodyPr spcFirstLastPara="1" wrap="square" lIns="91425" tIns="45700" rIns="91425" bIns="45700" anchor="ctr" anchorCtr="0">
            <a:noAutofit/>
          </a:bodyPr>
          <a:lstStyle/>
          <a:p>
            <a:pPr lvl="0"/>
            <a:r>
              <a:rPr lang="en-US" sz="3600" dirty="0"/>
              <a:t>Preventing Elder Financial Exploitation: </a:t>
            </a:r>
            <a:br>
              <a:rPr lang="en-US" sz="3600" dirty="0"/>
            </a:br>
            <a:r>
              <a:rPr lang="en-US" sz="3600" dirty="0"/>
              <a:t>Trends, Tips &amp; Tools </a:t>
            </a:r>
            <a:endParaRPr sz="3600" b="0" i="0" u="none" strike="noStrike" cap="none" dirty="0">
              <a:solidFill>
                <a:srgbClr val="101820"/>
              </a:solidFill>
              <a:sym typeface="Arial"/>
            </a:endParaRPr>
          </a:p>
        </p:txBody>
      </p:sp>
      <p:sp>
        <p:nvSpPr>
          <p:cNvPr id="87" name="Google Shape;87;p13"/>
          <p:cNvSpPr txBox="1">
            <a:spLocks noGrp="1"/>
          </p:cNvSpPr>
          <p:nvPr>
            <p:ph type="body" idx="1"/>
          </p:nvPr>
        </p:nvSpPr>
        <p:spPr>
          <a:xfrm>
            <a:off x="641193" y="3406877"/>
            <a:ext cx="8031561" cy="5207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2000" dirty="0"/>
              <a:t>CFPB Office for Older Americans</a:t>
            </a:r>
            <a:endParaRPr sz="2000" b="0" i="0" u="none" strike="noStrike" cap="none" dirty="0">
              <a:solidFill>
                <a:srgbClr val="43484E"/>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some older adults at risk?</a:t>
            </a:r>
          </a:p>
        </p:txBody>
      </p:sp>
      <p:sp>
        <p:nvSpPr>
          <p:cNvPr id="3" name="Text Placeholder 2"/>
          <p:cNvSpPr>
            <a:spLocks noGrp="1"/>
          </p:cNvSpPr>
          <p:nvPr>
            <p:ph type="body" sz="quarter" idx="13"/>
          </p:nvPr>
        </p:nvSpPr>
        <p:spPr>
          <a:xfrm>
            <a:off x="621584" y="1468979"/>
            <a:ext cx="8229600" cy="4121131"/>
          </a:xfrm>
        </p:spPr>
        <p:txBody>
          <a:bodyPr/>
          <a:lstStyle/>
          <a:p>
            <a:pPr marL="114300" indent="0">
              <a:lnSpc>
                <a:spcPct val="100000"/>
              </a:lnSpc>
              <a:buNone/>
            </a:pPr>
            <a:r>
              <a:rPr lang="en-US" sz="2800" dirty="0"/>
              <a:t>Some older adults may:</a:t>
            </a:r>
          </a:p>
          <a:p>
            <a:pPr indent="-342900">
              <a:lnSpc>
                <a:spcPct val="100000"/>
              </a:lnSpc>
              <a:buFont typeface="Arial" panose="020B0604020202020204" pitchFamily="34" charset="0"/>
              <a:buChar char="•"/>
            </a:pPr>
            <a:r>
              <a:rPr lang="en-US" sz="2600" dirty="0"/>
              <a:t>Have regular income and accumulated assets</a:t>
            </a:r>
          </a:p>
          <a:p>
            <a:pPr indent="-342900">
              <a:lnSpc>
                <a:spcPct val="100000"/>
              </a:lnSpc>
              <a:buFont typeface="Arial" panose="020B0604020202020204" pitchFamily="34" charset="0"/>
              <a:buChar char="•"/>
            </a:pPr>
            <a:r>
              <a:rPr lang="en-US" sz="2600" dirty="0"/>
              <a:t>Experience social isolation</a:t>
            </a:r>
          </a:p>
          <a:p>
            <a:pPr indent="-342900">
              <a:lnSpc>
                <a:spcPct val="100000"/>
              </a:lnSpc>
              <a:buFont typeface="Arial" panose="020B0604020202020204" pitchFamily="34" charset="0"/>
              <a:buChar char="•"/>
            </a:pPr>
            <a:r>
              <a:rPr lang="en-US" sz="2600" dirty="0"/>
              <a:t>Be vulnerable due to grief from a loss</a:t>
            </a:r>
          </a:p>
          <a:p>
            <a:pPr indent="-342900">
              <a:lnSpc>
                <a:spcPct val="100000"/>
              </a:lnSpc>
              <a:buFont typeface="Arial" panose="020B0604020202020204" pitchFamily="34" charset="0"/>
              <a:buChar char="•"/>
            </a:pPr>
            <a:r>
              <a:rPr lang="en-US" sz="2600" dirty="0"/>
              <a:t>Be reluctant to report exploitation by a family member, caregiver, or someone they depend on</a:t>
            </a:r>
          </a:p>
          <a:p>
            <a:pPr indent="-342900">
              <a:lnSpc>
                <a:spcPct val="100000"/>
              </a:lnSpc>
              <a:buFont typeface="Arial" panose="020B0604020202020204" pitchFamily="34" charset="0"/>
              <a:buChar char="•"/>
            </a:pPr>
            <a:r>
              <a:rPr lang="en-US" sz="2600" dirty="0"/>
              <a:t>Be trusting and polite</a:t>
            </a:r>
          </a:p>
        </p:txBody>
      </p:sp>
    </p:spTree>
    <p:extLst>
      <p:ext uri="{BB962C8B-B14F-4D97-AF65-F5344CB8AC3E}">
        <p14:creationId xmlns:p14="http://schemas.microsoft.com/office/powerpoint/2010/main" val="179606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could be the abuser or exploiter?</a:t>
            </a:r>
          </a:p>
        </p:txBody>
      </p:sp>
      <p:sp>
        <p:nvSpPr>
          <p:cNvPr id="3" name="Text Placeholder 2"/>
          <p:cNvSpPr>
            <a:spLocks noGrp="1"/>
          </p:cNvSpPr>
          <p:nvPr>
            <p:ph type="body" sz="quarter" idx="13"/>
          </p:nvPr>
        </p:nvSpPr>
        <p:spPr/>
        <p:txBody>
          <a:bodyPr/>
          <a:lstStyle/>
          <a:p>
            <a:pPr marL="457200" indent="-457200">
              <a:lnSpc>
                <a:spcPct val="100000"/>
              </a:lnSpc>
              <a:buFont typeface="Arial"/>
              <a:buChar char="•"/>
            </a:pPr>
            <a:r>
              <a:rPr lang="en-US" sz="2800" dirty="0"/>
              <a:t>Someone known to the older person</a:t>
            </a:r>
          </a:p>
          <a:p>
            <a:pPr marL="1371600" lvl="1"/>
            <a:r>
              <a:rPr lang="en-US" sz="2800" dirty="0"/>
              <a:t>Family members and caregivers</a:t>
            </a:r>
          </a:p>
          <a:p>
            <a:pPr marL="1371600" lvl="1"/>
            <a:r>
              <a:rPr lang="en-US" sz="2800" dirty="0"/>
              <a:t>Friends, neighbors, or acquaintances</a:t>
            </a:r>
          </a:p>
          <a:p>
            <a:pPr marL="1371600" lvl="1"/>
            <a:r>
              <a:rPr lang="en-US" sz="2800" dirty="0"/>
              <a:t>Agents under a power of attorney</a:t>
            </a:r>
          </a:p>
          <a:p>
            <a:pPr marL="1371600" lvl="1"/>
            <a:r>
              <a:rPr lang="en-US" sz="2800" dirty="0"/>
              <a:t>Financial professionals</a:t>
            </a:r>
          </a:p>
          <a:p>
            <a:pPr marL="457200" indent="-457200">
              <a:lnSpc>
                <a:spcPct val="100000"/>
              </a:lnSpc>
              <a:buFont typeface="Arial"/>
              <a:buChar char="•"/>
            </a:pPr>
            <a:r>
              <a:rPr lang="en-US" sz="2800" dirty="0"/>
              <a:t>Strangers</a:t>
            </a:r>
          </a:p>
          <a:p>
            <a:pPr marL="1371600" lvl="1"/>
            <a:r>
              <a:rPr lang="en-US" sz="2800" dirty="0"/>
              <a:t>Scammers of all types</a:t>
            </a:r>
          </a:p>
        </p:txBody>
      </p:sp>
    </p:spTree>
    <p:extLst>
      <p:ext uri="{BB962C8B-B14F-4D97-AF65-F5344CB8AC3E}">
        <p14:creationId xmlns:p14="http://schemas.microsoft.com/office/powerpoint/2010/main" val="137835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27"/>
            <a:ext cx="8229600" cy="1194341"/>
          </a:xfrm>
        </p:spPr>
        <p:txBody>
          <a:bodyPr>
            <a:normAutofit/>
          </a:bodyPr>
          <a:lstStyle/>
          <a:p>
            <a:r>
              <a:rPr lang="en-US" sz="3200" dirty="0"/>
              <a:t>Why don’t some older adults report financial exploitation or abuse?</a:t>
            </a:r>
          </a:p>
        </p:txBody>
      </p:sp>
      <p:sp>
        <p:nvSpPr>
          <p:cNvPr id="3" name="Text Placeholder 2"/>
          <p:cNvSpPr>
            <a:spLocks noGrp="1"/>
          </p:cNvSpPr>
          <p:nvPr>
            <p:ph type="body" sz="quarter" idx="13"/>
          </p:nvPr>
        </p:nvSpPr>
        <p:spPr>
          <a:xfrm>
            <a:off x="544882" y="1591909"/>
            <a:ext cx="8229600" cy="4155644"/>
          </a:xfrm>
        </p:spPr>
        <p:txBody>
          <a:bodyPr/>
          <a:lstStyle/>
          <a:p>
            <a:pPr marL="457200" indent="-457200">
              <a:lnSpc>
                <a:spcPct val="100000"/>
              </a:lnSpc>
              <a:buFont typeface="Arial"/>
              <a:buChar char="•"/>
            </a:pPr>
            <a:r>
              <a:rPr lang="en-US" sz="2800" dirty="0"/>
              <a:t>Shame and embarrassment</a:t>
            </a:r>
          </a:p>
          <a:p>
            <a:pPr marL="457200" indent="-457200">
              <a:lnSpc>
                <a:spcPct val="100000"/>
              </a:lnSpc>
              <a:buFont typeface="Arial"/>
              <a:buChar char="•"/>
            </a:pPr>
            <a:r>
              <a:rPr lang="en-US" sz="2800" dirty="0"/>
              <a:t>Loyalty to family member or caregiver</a:t>
            </a:r>
          </a:p>
          <a:p>
            <a:pPr marL="457200" indent="-457200">
              <a:lnSpc>
                <a:spcPct val="100000"/>
              </a:lnSpc>
              <a:buFont typeface="Arial"/>
              <a:buChar char="•"/>
            </a:pPr>
            <a:r>
              <a:rPr lang="en-US" sz="2800" dirty="0"/>
              <a:t>Fear of retaliation or not being believed</a:t>
            </a:r>
          </a:p>
          <a:p>
            <a:pPr marL="457200" indent="-457200">
              <a:lnSpc>
                <a:spcPct val="100000"/>
              </a:lnSpc>
              <a:buFont typeface="Arial"/>
              <a:buChar char="•"/>
            </a:pPr>
            <a:r>
              <a:rPr lang="en-US" sz="2800" dirty="0"/>
              <a:t>Dependence on the abuser</a:t>
            </a:r>
          </a:p>
          <a:p>
            <a:pPr marL="457200" indent="-457200">
              <a:lnSpc>
                <a:spcPct val="100000"/>
              </a:lnSpc>
              <a:buFont typeface="Arial"/>
              <a:buChar char="•"/>
            </a:pPr>
            <a:r>
              <a:rPr lang="en-US" sz="2800" dirty="0"/>
              <a:t>Denial or self-blame</a:t>
            </a:r>
          </a:p>
          <a:p>
            <a:pPr marL="457200" indent="-457200">
              <a:lnSpc>
                <a:spcPct val="100000"/>
              </a:lnSpc>
              <a:buFont typeface="Arial"/>
              <a:buChar char="•"/>
            </a:pPr>
            <a:r>
              <a:rPr lang="en-US" sz="2800" dirty="0"/>
              <a:t>Lack of awareness</a:t>
            </a:r>
          </a:p>
        </p:txBody>
      </p:sp>
    </p:spTree>
    <p:extLst>
      <p:ext uri="{BB962C8B-B14F-4D97-AF65-F5344CB8AC3E}">
        <p14:creationId xmlns:p14="http://schemas.microsoft.com/office/powerpoint/2010/main" val="403108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spot potential financial abuse</a:t>
            </a:r>
          </a:p>
        </p:txBody>
      </p:sp>
      <p:sp>
        <p:nvSpPr>
          <p:cNvPr id="3" name="Text Placeholder 2"/>
          <p:cNvSpPr>
            <a:spLocks noGrp="1"/>
          </p:cNvSpPr>
          <p:nvPr>
            <p:ph type="body" sz="quarter" idx="13"/>
          </p:nvPr>
        </p:nvSpPr>
        <p:spPr/>
        <p:txBody>
          <a:bodyPr/>
          <a:lstStyle/>
          <a:p>
            <a:pPr marL="0" indent="0">
              <a:lnSpc>
                <a:spcPct val="100000"/>
              </a:lnSpc>
              <a:buNone/>
            </a:pPr>
            <a:r>
              <a:rPr lang="en-US" sz="2800" dirty="0"/>
              <a:t>Look out for these common signs: </a:t>
            </a:r>
          </a:p>
          <a:p>
            <a:pPr marL="457200" indent="-457200">
              <a:lnSpc>
                <a:spcPct val="100000"/>
              </a:lnSpc>
              <a:buFont typeface="Arial" panose="020B0604020202020204" pitchFamily="34" charset="0"/>
              <a:buChar char="•"/>
            </a:pPr>
            <a:r>
              <a:rPr lang="en-US" sz="2800" dirty="0"/>
              <a:t>The person says money or property is missing </a:t>
            </a:r>
          </a:p>
          <a:p>
            <a:pPr marL="457200" indent="-457200">
              <a:lnSpc>
                <a:spcPct val="100000"/>
              </a:lnSpc>
              <a:buFont typeface="Arial"/>
              <a:buChar char="•"/>
            </a:pPr>
            <a:r>
              <a:rPr lang="en-US" sz="2800" dirty="0"/>
              <a:t>The person is afraid or seems afraid of a relative, caregiver, or friend</a:t>
            </a:r>
          </a:p>
          <a:p>
            <a:pPr marL="457200" indent="-457200">
              <a:lnSpc>
                <a:spcPct val="100000"/>
              </a:lnSpc>
              <a:buFont typeface="Arial"/>
              <a:buChar char="•"/>
            </a:pPr>
            <a:r>
              <a:rPr lang="en-US" sz="2800" dirty="0"/>
              <a:t>The person is reluctant to have visitors or take phone calls</a:t>
            </a:r>
          </a:p>
          <a:p>
            <a:pPr marL="457200" indent="-457200">
              <a:lnSpc>
                <a:spcPct val="100000"/>
              </a:lnSpc>
              <a:buFont typeface="Arial"/>
              <a:buChar char="•"/>
            </a:pPr>
            <a:r>
              <a:rPr lang="en-US" sz="2800" dirty="0"/>
              <a:t>You notice sudden changes in the person’s spending or savings</a:t>
            </a:r>
          </a:p>
        </p:txBody>
      </p:sp>
    </p:spTree>
    <p:extLst>
      <p:ext uri="{BB962C8B-B14F-4D97-AF65-F5344CB8AC3E}">
        <p14:creationId xmlns:p14="http://schemas.microsoft.com/office/powerpoint/2010/main" val="245060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can do to help</a:t>
            </a:r>
          </a:p>
        </p:txBody>
      </p:sp>
      <p:sp>
        <p:nvSpPr>
          <p:cNvPr id="5" name="Content Placeholder 2"/>
          <p:cNvSpPr txBox="1">
            <a:spLocks/>
          </p:cNvSpPr>
          <p:nvPr/>
        </p:nvSpPr>
        <p:spPr>
          <a:xfrm>
            <a:off x="578922" y="1808898"/>
            <a:ext cx="7620000" cy="4893515"/>
          </a:xfrm>
          <a:prstGeom prst="rect">
            <a:avLst/>
          </a:prstGeom>
        </p:spPr>
        <p:txBody>
          <a:bodyPr/>
          <a:lstStyle>
            <a:lvl1pPr marL="0" indent="0" algn="l" defTabSz="457200" rtl="0" eaLnBrk="1" latinLnBrk="0" hangingPunct="1">
              <a:spcBef>
                <a:spcPct val="20000"/>
              </a:spcBef>
              <a:buFont typeface="Arial"/>
              <a:buNone/>
              <a:defRPr sz="3000" kern="1200" baseline="0">
                <a:solidFill>
                  <a:srgbClr val="003952"/>
                </a:solidFill>
                <a:latin typeface="+mn-lt"/>
                <a:ea typeface="+mn-ea"/>
                <a:cs typeface="+mn-cs"/>
              </a:defRPr>
            </a:lvl1pPr>
            <a:lvl2pPr marL="914400" indent="-457200" algn="l" defTabSz="457200" rtl="0" eaLnBrk="1" latinLnBrk="0" hangingPunct="1">
              <a:spcBef>
                <a:spcPct val="20000"/>
              </a:spcBef>
              <a:buFont typeface="Arial"/>
              <a:buChar char="•"/>
              <a:defRPr sz="2600" kern="1200" baseline="0">
                <a:solidFill>
                  <a:srgbClr val="003952"/>
                </a:solidFill>
                <a:latin typeface="+mn-lt"/>
                <a:ea typeface="+mn-ea"/>
                <a:cs typeface="+mn-cs"/>
              </a:defRPr>
            </a:lvl2pPr>
            <a:lvl3pPr marL="1143000" indent="-228600" algn="l" defTabSz="457200" rtl="0" eaLnBrk="1" latinLnBrk="0" hangingPunct="1">
              <a:spcBef>
                <a:spcPct val="20000"/>
              </a:spcBef>
              <a:buFont typeface="Arial Unicode MS"/>
              <a:buChar char="・"/>
              <a:defRPr sz="2400" kern="1200" baseline="0">
                <a:solidFill>
                  <a:srgbClr val="00395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None/>
              <a:defRPr/>
            </a:pPr>
            <a:r>
              <a:rPr lang="en-US" altLang="en-US" sz="2800" b="1" dirty="0">
                <a:solidFill>
                  <a:schemeClr val="tx1"/>
                </a:solidFill>
                <a:latin typeface="Georgia" panose="02040502050405020303" pitchFamily="18" charset="0"/>
                <a:ea typeface="Geneva" pitchFamily="-84" charset="0"/>
                <a:cs typeface="Geneva" pitchFamily="-84" charset="0"/>
              </a:rPr>
              <a:t>Adult Protective Services</a:t>
            </a:r>
            <a:r>
              <a:rPr lang="en-US" altLang="en-US" sz="2800" dirty="0">
                <a:solidFill>
                  <a:schemeClr val="tx1"/>
                </a:solidFill>
                <a:latin typeface="Georgia" panose="02040502050405020303" pitchFamily="18" charset="0"/>
                <a:ea typeface="Geneva" pitchFamily="-84" charset="0"/>
                <a:cs typeface="Geneva" pitchFamily="-84" charset="0"/>
              </a:rPr>
              <a:t>	</a:t>
            </a:r>
          </a:p>
          <a:p>
            <a:pPr>
              <a:buFont typeface="Wingdings" charset="2"/>
              <a:buNone/>
              <a:defRPr/>
            </a:pPr>
            <a:r>
              <a:rPr lang="en-US" sz="2800" dirty="0">
                <a:solidFill>
                  <a:schemeClr val="tx1"/>
                </a:solidFill>
                <a:latin typeface="Georgia" panose="02040502050405020303" pitchFamily="18" charset="0"/>
              </a:rPr>
              <a:t>For elder abuse, contact Adult Protective Services.</a:t>
            </a:r>
          </a:p>
          <a:p>
            <a:pPr>
              <a:buFont typeface="Wingdings" charset="2"/>
              <a:buNone/>
              <a:defRPr/>
            </a:pPr>
            <a:endParaRPr lang="en-US" sz="2800" dirty="0">
              <a:solidFill>
                <a:schemeClr val="tx1"/>
              </a:solidFill>
              <a:latin typeface="Georgia" panose="02040502050405020303" pitchFamily="18" charset="0"/>
            </a:endParaRPr>
          </a:p>
          <a:p>
            <a:pPr>
              <a:buFont typeface="Wingdings" charset="2"/>
              <a:buNone/>
              <a:defRPr/>
            </a:pPr>
            <a:r>
              <a:rPr lang="en-US" sz="2800" dirty="0">
                <a:solidFill>
                  <a:schemeClr val="tx1"/>
                </a:solidFill>
                <a:latin typeface="Georgia" panose="02040502050405020303" pitchFamily="18" charset="0"/>
              </a:rPr>
              <a:t>Find contact information at </a:t>
            </a:r>
            <a:r>
              <a:rPr lang="en-US" sz="2800" dirty="0">
                <a:solidFill>
                  <a:schemeClr val="tx1"/>
                </a:solidFill>
                <a:latin typeface="Georgia" panose="02040502050405020303" pitchFamily="18" charset="0"/>
                <a:hlinkClick r:id="rId3"/>
              </a:rPr>
              <a:t>eldercare.acl.gov</a:t>
            </a:r>
            <a:r>
              <a:rPr lang="en-US" sz="2800" dirty="0">
                <a:solidFill>
                  <a:schemeClr val="tx1"/>
                </a:solidFill>
                <a:latin typeface="Georgia" panose="02040502050405020303" pitchFamily="18" charset="0"/>
              </a:rPr>
              <a:t> or call 1-800-677-1116.</a:t>
            </a:r>
          </a:p>
          <a:p>
            <a:pPr>
              <a:buFont typeface="Wingdings" charset="2"/>
              <a:buNone/>
              <a:defRPr/>
            </a:pPr>
            <a:endParaRPr lang="en-US" sz="2400" dirty="0">
              <a:solidFill>
                <a:schemeClr val="tx1"/>
              </a:solidFill>
              <a:latin typeface="Georgia" panose="02040502050405020303" pitchFamily="18" charset="0"/>
            </a:endParaRPr>
          </a:p>
          <a:p>
            <a:pPr lvl="1">
              <a:buFont typeface="Arial" pitchFamily="34" charset="0"/>
              <a:buNone/>
              <a:defRPr/>
            </a:pPr>
            <a:endParaRPr lang="en-US" altLang="en-US" dirty="0">
              <a:latin typeface="Helvetica Neue" pitchFamily="-84" charset="0"/>
              <a:ea typeface="Geneva" pitchFamily="-84" charset="0"/>
              <a:cs typeface="Geneva" pitchFamily="-84" charset="0"/>
            </a:endParaRPr>
          </a:p>
          <a:p>
            <a:pPr lvl="1">
              <a:buFont typeface="Arial" pitchFamily="34" charset="0"/>
              <a:buNone/>
              <a:defRPr/>
            </a:pPr>
            <a:endParaRPr lang="en-US" altLang="en-US" dirty="0">
              <a:latin typeface="Helvetica Neue" pitchFamily="-84" charset="0"/>
              <a:ea typeface="Geneva" pitchFamily="-84" charset="0"/>
              <a:cs typeface="Geneva" pitchFamily="-84" charset="0"/>
            </a:endParaRPr>
          </a:p>
        </p:txBody>
      </p:sp>
    </p:spTree>
    <p:extLst>
      <p:ext uri="{BB962C8B-B14F-4D97-AF65-F5344CB8AC3E}">
        <p14:creationId xmlns:p14="http://schemas.microsoft.com/office/powerpoint/2010/main" val="90374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372"/>
            <a:ext cx="8229600" cy="1194341"/>
          </a:xfrm>
        </p:spPr>
        <p:txBody>
          <a:bodyPr/>
          <a:lstStyle/>
          <a:p>
            <a:r>
              <a:rPr lang="en-US" dirty="0"/>
              <a:t>What you can do to help</a:t>
            </a:r>
          </a:p>
        </p:txBody>
      </p:sp>
      <p:sp>
        <p:nvSpPr>
          <p:cNvPr id="3" name="Text Placeholder 2"/>
          <p:cNvSpPr>
            <a:spLocks noGrp="1"/>
          </p:cNvSpPr>
          <p:nvPr>
            <p:ph type="body" sz="quarter" idx="13"/>
          </p:nvPr>
        </p:nvSpPr>
        <p:spPr/>
        <p:txBody>
          <a:bodyPr/>
          <a:lstStyle/>
          <a:p>
            <a:pPr>
              <a:buFont typeface="Arial" pitchFamily="34" charset="0"/>
              <a:buNone/>
              <a:defRPr/>
            </a:pPr>
            <a:r>
              <a:rPr lang="en-US" altLang="en-US" sz="2800" b="1" dirty="0">
                <a:solidFill>
                  <a:schemeClr val="tx1"/>
                </a:solidFill>
                <a:latin typeface="Georgia" panose="02040502050405020303" pitchFamily="18" charset="0"/>
              </a:rPr>
              <a:t>Local Police - 911</a:t>
            </a:r>
          </a:p>
          <a:p>
            <a:pPr>
              <a:buFont typeface="Wingdings" charset="2"/>
              <a:buNone/>
              <a:defRPr/>
            </a:pPr>
            <a:r>
              <a:rPr lang="en-US" sz="2800" dirty="0">
                <a:solidFill>
                  <a:schemeClr val="tx1"/>
                </a:solidFill>
                <a:latin typeface="Georgia" panose="02040502050405020303" pitchFamily="18" charset="0"/>
              </a:rPr>
              <a:t>If someone is in danger or a crime has been committed, call the police.</a:t>
            </a:r>
          </a:p>
          <a:p>
            <a:pPr>
              <a:buFont typeface="Wingdings" charset="2"/>
              <a:buNone/>
              <a:defRPr/>
            </a:pPr>
            <a:endParaRPr lang="en-US" sz="2800" dirty="0">
              <a:solidFill>
                <a:schemeClr val="tx1"/>
              </a:solidFill>
              <a:latin typeface="Georgia" panose="02040502050405020303" pitchFamily="18" charset="0"/>
            </a:endParaRPr>
          </a:p>
          <a:p>
            <a:pPr>
              <a:buFont typeface="Arial" pitchFamily="34" charset="0"/>
              <a:buNone/>
              <a:defRPr/>
            </a:pPr>
            <a:r>
              <a:rPr lang="en-US" altLang="en-US" sz="2800" b="1" dirty="0">
                <a:solidFill>
                  <a:schemeClr val="tx1"/>
                </a:solidFill>
                <a:latin typeface="Georgia" panose="02040502050405020303" pitchFamily="18" charset="0"/>
                <a:ea typeface="Geneva" pitchFamily="-84" charset="0"/>
                <a:cs typeface="Geneva" pitchFamily="-84" charset="0"/>
              </a:rPr>
              <a:t>Your State Attorney General</a:t>
            </a:r>
          </a:p>
          <a:p>
            <a:pPr>
              <a:buFont typeface="Arial" pitchFamily="34" charset="0"/>
              <a:buNone/>
              <a:defRPr/>
            </a:pPr>
            <a:r>
              <a:rPr lang="en-US" altLang="en-US" sz="2800" dirty="0">
                <a:solidFill>
                  <a:schemeClr val="tx1"/>
                </a:solidFill>
                <a:latin typeface="Georgia" panose="02040502050405020303" pitchFamily="18" charset="0"/>
                <a:ea typeface="Geneva" pitchFamily="-84" charset="0"/>
                <a:cs typeface="Geneva" pitchFamily="-84" charset="0"/>
              </a:rPr>
              <a:t>Visit </a:t>
            </a:r>
            <a:r>
              <a:rPr lang="en-US" altLang="en-US" sz="2800" dirty="0">
                <a:solidFill>
                  <a:schemeClr val="tx1"/>
                </a:solidFill>
                <a:latin typeface="Georgia" panose="02040502050405020303" pitchFamily="18" charset="0"/>
                <a:ea typeface="Geneva" pitchFamily="-84" charset="0"/>
                <a:cs typeface="Geneva" pitchFamily="-84" charset="0"/>
                <a:hlinkClick r:id="rId3"/>
              </a:rPr>
              <a:t>naag.org</a:t>
            </a:r>
            <a:r>
              <a:rPr lang="en-US" altLang="en-US" sz="2800" dirty="0">
                <a:solidFill>
                  <a:schemeClr val="tx1"/>
                </a:solidFill>
                <a:latin typeface="Georgia" panose="02040502050405020303" pitchFamily="18" charset="0"/>
                <a:ea typeface="Geneva" pitchFamily="-84" charset="0"/>
                <a:cs typeface="Geneva" pitchFamily="-84" charset="0"/>
              </a:rPr>
              <a:t> to find yours. </a:t>
            </a:r>
          </a:p>
        </p:txBody>
      </p:sp>
    </p:spTree>
    <p:extLst>
      <p:ext uri="{BB962C8B-B14F-4D97-AF65-F5344CB8AC3E}">
        <p14:creationId xmlns:p14="http://schemas.microsoft.com/office/powerpoint/2010/main" val="93631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can do to help</a:t>
            </a:r>
          </a:p>
        </p:txBody>
      </p:sp>
      <p:sp>
        <p:nvSpPr>
          <p:cNvPr id="3" name="Text Placeholder 2"/>
          <p:cNvSpPr>
            <a:spLocks noGrp="1"/>
          </p:cNvSpPr>
          <p:nvPr>
            <p:ph type="body" sz="quarter" idx="13"/>
          </p:nvPr>
        </p:nvSpPr>
        <p:spPr>
          <a:xfrm>
            <a:off x="457201" y="1468979"/>
            <a:ext cx="8229600" cy="4633241"/>
          </a:xfrm>
        </p:spPr>
        <p:txBody>
          <a:bodyPr/>
          <a:lstStyle/>
          <a:p>
            <a:pPr marL="0" indent="0">
              <a:lnSpc>
                <a:spcPct val="100000"/>
              </a:lnSpc>
              <a:buNone/>
              <a:defRPr/>
            </a:pPr>
            <a:r>
              <a:rPr lang="en-US" sz="2800" b="1" dirty="0"/>
              <a:t>Scams</a:t>
            </a:r>
          </a:p>
          <a:p>
            <a:pPr marL="457200" indent="-457200">
              <a:lnSpc>
                <a:spcPct val="100000"/>
              </a:lnSpc>
              <a:buFont typeface="Arial" panose="020B0604020202020204" pitchFamily="34" charset="0"/>
              <a:buChar char="•"/>
              <a:defRPr/>
            </a:pPr>
            <a:r>
              <a:rPr lang="en-US" sz="2800" dirty="0"/>
              <a:t>Submit scams to the FTC at </a:t>
            </a:r>
            <a:r>
              <a:rPr lang="en-US" sz="2800" dirty="0">
                <a:hlinkClick r:id="rId3"/>
              </a:rPr>
              <a:t>ftc.gov/complaint</a:t>
            </a:r>
            <a:endParaRPr lang="en-US" sz="2800" dirty="0"/>
          </a:p>
          <a:p>
            <a:pPr marL="0" indent="0">
              <a:lnSpc>
                <a:spcPct val="100000"/>
              </a:lnSpc>
              <a:buNone/>
              <a:defRPr/>
            </a:pPr>
            <a:endParaRPr lang="en-US" sz="2800" dirty="0"/>
          </a:p>
          <a:p>
            <a:pPr marL="0" indent="0">
              <a:lnSpc>
                <a:spcPct val="100000"/>
              </a:lnSpc>
              <a:buNone/>
              <a:defRPr/>
            </a:pPr>
            <a:r>
              <a:rPr lang="en-US" sz="2800" b="1" dirty="0"/>
              <a:t>Mail Fraud</a:t>
            </a:r>
          </a:p>
          <a:p>
            <a:pPr marL="457200" indent="-457200">
              <a:lnSpc>
                <a:spcPct val="100000"/>
              </a:lnSpc>
              <a:buFont typeface="Arial" panose="020B0604020202020204" pitchFamily="34" charset="0"/>
              <a:buChar char="•"/>
              <a:defRPr/>
            </a:pPr>
            <a:r>
              <a:rPr lang="en-US" sz="2800" dirty="0"/>
              <a:t>Report mail fraud to the U.S. Postal Inspection Service at </a:t>
            </a:r>
            <a:r>
              <a:rPr lang="en-US" sz="2800" dirty="0">
                <a:hlinkClick r:id="rId4"/>
              </a:rPr>
              <a:t>usps.gov</a:t>
            </a:r>
            <a:endParaRPr lang="en-US" sz="2800" dirty="0"/>
          </a:p>
        </p:txBody>
      </p:sp>
    </p:spTree>
    <p:extLst>
      <p:ext uri="{BB962C8B-B14F-4D97-AF65-F5344CB8AC3E}">
        <p14:creationId xmlns:p14="http://schemas.microsoft.com/office/powerpoint/2010/main" val="68285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5BEEE9-BE55-4080-B329-A0E2FC48F7AC}"/>
              </a:ext>
            </a:extLst>
          </p:cNvPr>
          <p:cNvSpPr>
            <a:spLocks noGrp="1"/>
          </p:cNvSpPr>
          <p:nvPr>
            <p:ph type="body" sz="quarter" idx="13"/>
          </p:nvPr>
        </p:nvSpPr>
        <p:spPr>
          <a:xfrm>
            <a:off x="682905" y="1510586"/>
            <a:ext cx="8003895" cy="4136020"/>
          </a:xfrm>
        </p:spPr>
        <p:txBody>
          <a:bodyPr/>
          <a:lstStyle/>
          <a:p>
            <a:pPr marL="0" indent="0">
              <a:lnSpc>
                <a:spcPct val="100000"/>
              </a:lnSpc>
              <a:spcAft>
                <a:spcPts val="1200"/>
              </a:spcAft>
              <a:buNone/>
              <a:defRPr/>
            </a:pPr>
            <a:r>
              <a:rPr lang="en-US" sz="2800" b="1" dirty="0"/>
              <a:t>Problems with financial products and services</a:t>
            </a:r>
          </a:p>
          <a:p>
            <a:pPr lvl="1" indent="-457200">
              <a:defRPr/>
            </a:pPr>
            <a:r>
              <a:rPr lang="en-US" sz="2400" dirty="0"/>
              <a:t>Credit cards</a:t>
            </a:r>
          </a:p>
          <a:p>
            <a:pPr lvl="1" indent="-457200">
              <a:defRPr/>
            </a:pPr>
            <a:r>
              <a:rPr lang="en-US" sz="2400" dirty="0"/>
              <a:t>Checking accounts</a:t>
            </a:r>
          </a:p>
          <a:p>
            <a:pPr lvl="1" indent="-457200">
              <a:defRPr/>
            </a:pPr>
            <a:r>
              <a:rPr lang="en-US" sz="2400" dirty="0"/>
              <a:t>Mortgages</a:t>
            </a:r>
          </a:p>
          <a:p>
            <a:pPr indent="-457200">
              <a:lnSpc>
                <a:spcPct val="100000"/>
              </a:lnSpc>
              <a:defRPr/>
            </a:pPr>
            <a:endParaRPr lang="en-US" dirty="0"/>
          </a:p>
          <a:p>
            <a:pPr indent="-457200">
              <a:lnSpc>
                <a:spcPct val="100000"/>
              </a:lnSpc>
              <a:defRPr/>
            </a:pPr>
            <a:r>
              <a:rPr lang="en-US" dirty="0"/>
              <a:t>Submit a complaint to CFPB </a:t>
            </a:r>
            <a:r>
              <a:rPr lang="en-US" sz="2400" dirty="0">
                <a:hlinkClick r:id="rId3" action="ppaction://hlinkfile"/>
              </a:rPr>
              <a:t>Consumerfinance.gov/complaint</a:t>
            </a:r>
            <a:endParaRPr lang="en-US" sz="2400" dirty="0"/>
          </a:p>
          <a:p>
            <a:pPr indent="-457200">
              <a:lnSpc>
                <a:spcPct val="100000"/>
              </a:lnSpc>
              <a:defRPr/>
            </a:pPr>
            <a:endParaRPr lang="en-US" dirty="0"/>
          </a:p>
        </p:txBody>
      </p:sp>
      <p:sp>
        <p:nvSpPr>
          <p:cNvPr id="4" name="TextBox 3">
            <a:extLst>
              <a:ext uri="{FF2B5EF4-FFF2-40B4-BE49-F238E27FC236}">
                <a16:creationId xmlns:a16="http://schemas.microsoft.com/office/drawing/2014/main" id="{F2CDFF06-AC95-41B6-8D29-89A05D4FCB32}"/>
              </a:ext>
            </a:extLst>
          </p:cNvPr>
          <p:cNvSpPr txBox="1"/>
          <p:nvPr/>
        </p:nvSpPr>
        <p:spPr>
          <a:xfrm>
            <a:off x="4175779" y="2769487"/>
            <a:ext cx="3964329" cy="1672253"/>
          </a:xfrm>
          <a:prstGeom prst="rect">
            <a:avLst/>
          </a:prstGeom>
          <a:noFill/>
        </p:spPr>
        <p:txBody>
          <a:bodyPr wrap="square" rtlCol="0">
            <a:spAutoFit/>
          </a:bodyPr>
          <a:lstStyle/>
          <a:p>
            <a:pPr marL="914400" lvl="1" indent="-457200">
              <a:spcBef>
                <a:spcPts val="1000"/>
              </a:spcBef>
              <a:buClr>
                <a:srgbClr val="20AA3F"/>
              </a:buClr>
              <a:buSzPts val="1000"/>
              <a:buFont typeface="Noto Sans Symbols"/>
              <a:buChar char="◻"/>
              <a:defRPr/>
            </a:pPr>
            <a:r>
              <a:rPr lang="en-US" sz="2400" dirty="0">
                <a:solidFill>
                  <a:srgbClr val="101820"/>
                </a:solidFill>
                <a:latin typeface="Georgia"/>
                <a:sym typeface="Georgia"/>
              </a:rPr>
              <a:t>Student loans</a:t>
            </a:r>
          </a:p>
          <a:p>
            <a:pPr marL="914400" lvl="1" indent="-457200">
              <a:spcBef>
                <a:spcPts val="1000"/>
              </a:spcBef>
              <a:buClr>
                <a:srgbClr val="20AA3F"/>
              </a:buClr>
              <a:buSzPts val="1000"/>
              <a:buFont typeface="Noto Sans Symbols"/>
              <a:buChar char="◻"/>
              <a:defRPr/>
            </a:pPr>
            <a:r>
              <a:rPr lang="en-US" sz="2400" dirty="0">
                <a:solidFill>
                  <a:srgbClr val="101820"/>
                </a:solidFill>
                <a:latin typeface="Georgia"/>
                <a:sym typeface="Georgia"/>
              </a:rPr>
              <a:t>Payday loans</a:t>
            </a:r>
          </a:p>
          <a:p>
            <a:pPr marL="914400" lvl="1" indent="-457200">
              <a:spcBef>
                <a:spcPts val="1000"/>
              </a:spcBef>
              <a:buClr>
                <a:srgbClr val="20AA3F"/>
              </a:buClr>
              <a:buSzPts val="1000"/>
              <a:buFont typeface="Noto Sans Symbols"/>
              <a:buChar char="◻"/>
              <a:defRPr/>
            </a:pPr>
            <a:r>
              <a:rPr lang="en-US" sz="2400" dirty="0">
                <a:solidFill>
                  <a:srgbClr val="101820"/>
                </a:solidFill>
                <a:latin typeface="Georgia"/>
                <a:sym typeface="Georgia"/>
              </a:rPr>
              <a:t>Auto loans or leases</a:t>
            </a:r>
          </a:p>
          <a:p>
            <a:endParaRPr lang="en-US" dirty="0"/>
          </a:p>
        </p:txBody>
      </p:sp>
      <p:sp>
        <p:nvSpPr>
          <p:cNvPr id="7" name="Title 1">
            <a:extLst>
              <a:ext uri="{FF2B5EF4-FFF2-40B4-BE49-F238E27FC236}">
                <a16:creationId xmlns:a16="http://schemas.microsoft.com/office/drawing/2014/main" id="{1D7A273A-8F6D-4433-9175-04A065DA0F13}"/>
              </a:ext>
            </a:extLst>
          </p:cNvPr>
          <p:cNvSpPr txBox="1">
            <a:spLocks/>
          </p:cNvSpPr>
          <p:nvPr/>
        </p:nvSpPr>
        <p:spPr>
          <a:xfrm>
            <a:off x="570052" y="235357"/>
            <a:ext cx="8229600" cy="1194341"/>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eorgia"/>
              <a:buNone/>
              <a:defRPr sz="3600" b="0" i="0" u="none" strike="noStrike" cap="none" baseline="0">
                <a:solidFill>
                  <a:srgbClr val="00395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What you can do to help</a:t>
            </a:r>
          </a:p>
        </p:txBody>
      </p:sp>
    </p:spTree>
    <p:extLst>
      <p:ext uri="{BB962C8B-B14F-4D97-AF65-F5344CB8AC3E}">
        <p14:creationId xmlns:p14="http://schemas.microsoft.com/office/powerpoint/2010/main" val="285372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5" y="137343"/>
            <a:ext cx="8686800" cy="1194341"/>
          </a:xfrm>
        </p:spPr>
        <p:txBody>
          <a:bodyPr/>
          <a:lstStyle/>
          <a:p>
            <a:r>
              <a:rPr lang="en-US" sz="2400" dirty="0"/>
              <a:t>Advisory &amp; Recommendations and report to financial institutions on preventing and responding to elder financial exploitation (2016)</a:t>
            </a:r>
          </a:p>
        </p:txBody>
      </p:sp>
      <p:sp>
        <p:nvSpPr>
          <p:cNvPr id="3" name="Text Placeholder 2"/>
          <p:cNvSpPr>
            <a:spLocks noGrp="1"/>
          </p:cNvSpPr>
          <p:nvPr>
            <p:ph type="body" sz="quarter" idx="13"/>
          </p:nvPr>
        </p:nvSpPr>
        <p:spPr>
          <a:xfrm>
            <a:off x="457199" y="1279687"/>
            <a:ext cx="8335925" cy="4633241"/>
          </a:xfrm>
        </p:spPr>
        <p:txBody>
          <a:bodyPr/>
          <a:lstStyle/>
          <a:p>
            <a:r>
              <a:rPr lang="en-US" sz="2200" dirty="0"/>
              <a:t>Office for Older Americans identified best practices to enable financial institutions to prevent elder financial abuse and intervene effectively when it occurs</a:t>
            </a:r>
          </a:p>
          <a:p>
            <a:r>
              <a:rPr lang="en-US" sz="2200" dirty="0"/>
              <a:t>Financial institutions can consider the recommendations as they assess their own current practices</a:t>
            </a:r>
          </a:p>
          <a:p>
            <a:r>
              <a:rPr lang="en-US" sz="2200" dirty="0"/>
              <a:t>Advisory does not impose any responsibilities or duties on financial institutions</a:t>
            </a:r>
          </a:p>
          <a:p>
            <a:r>
              <a:rPr lang="en-US" sz="2200" dirty="0"/>
              <a:t>Emphasizes importance of compliance with appropriate federal and state laws, but not intended to interpret federal consumer financial law or any other statute or rule </a:t>
            </a:r>
          </a:p>
        </p:txBody>
      </p:sp>
    </p:spTree>
    <p:extLst>
      <p:ext uri="{BB962C8B-B14F-4D97-AF65-F5344CB8AC3E}">
        <p14:creationId xmlns:p14="http://schemas.microsoft.com/office/powerpoint/2010/main" val="88094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15" y="279442"/>
            <a:ext cx="8579727" cy="1071563"/>
          </a:xfrm>
        </p:spPr>
        <p:txBody>
          <a:bodyPr/>
          <a:lstStyle/>
          <a:p>
            <a:r>
              <a:rPr lang="en-US" sz="2500" dirty="0">
                <a:solidFill>
                  <a:schemeClr val="accent4">
                    <a:lumMod val="75000"/>
                  </a:schemeClr>
                </a:solidFill>
              </a:rPr>
              <a:t>Update to Advisory for Financial Institutions on Preventing and Responding to Elder Financial Exploitation (2019)</a:t>
            </a:r>
          </a:p>
        </p:txBody>
      </p:sp>
      <p:sp>
        <p:nvSpPr>
          <p:cNvPr id="3" name="Text Placeholder 2"/>
          <p:cNvSpPr>
            <a:spLocks noGrp="1"/>
          </p:cNvSpPr>
          <p:nvPr>
            <p:ph type="body" idx="1"/>
          </p:nvPr>
        </p:nvSpPr>
        <p:spPr>
          <a:xfrm>
            <a:off x="553640" y="1288112"/>
            <a:ext cx="8036720" cy="4106412"/>
          </a:xfrm>
        </p:spPr>
        <p:txBody>
          <a:bodyPr/>
          <a:lstStyle/>
          <a:p>
            <a:r>
              <a:rPr lang="en-US" sz="2400" dirty="0"/>
              <a:t>Released July 2019</a:t>
            </a:r>
          </a:p>
          <a:p>
            <a:r>
              <a:rPr lang="en-US" sz="2400" dirty="0"/>
              <a:t>Focuses on reporting of suspected Elder Financial Exploitation (EFE) by banks and credit unions to appropriate local, state, or federal first responders</a:t>
            </a:r>
          </a:p>
          <a:p>
            <a:r>
              <a:rPr lang="en-US" sz="2400" dirty="0"/>
              <a:t>Provides new information on reporting based on federal and state legislative changes, including statutory charts</a:t>
            </a:r>
          </a:p>
          <a:p>
            <a:r>
              <a:rPr lang="en-US" sz="2400" dirty="0"/>
              <a:t>Highlights findings from the </a:t>
            </a:r>
            <a:r>
              <a:rPr lang="en-US" sz="2400" dirty="0" err="1"/>
              <a:t>CFPB’s</a:t>
            </a:r>
            <a:r>
              <a:rPr lang="en-US" sz="2400" dirty="0"/>
              <a:t> 2019 analysis of </a:t>
            </a:r>
            <a:r>
              <a:rPr lang="en-US" sz="2400" dirty="0" err="1"/>
              <a:t>EFE</a:t>
            </a:r>
            <a:r>
              <a:rPr lang="en-US" sz="2400" dirty="0"/>
              <a:t> SARs</a:t>
            </a:r>
          </a:p>
        </p:txBody>
      </p:sp>
    </p:spTree>
    <p:extLst>
      <p:ext uri="{BB962C8B-B14F-4D97-AF65-F5344CB8AC3E}">
        <p14:creationId xmlns:p14="http://schemas.microsoft.com/office/powerpoint/2010/main" val="188897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Disclaimer</a:t>
            </a:r>
          </a:p>
        </p:txBody>
      </p:sp>
      <p:sp>
        <p:nvSpPr>
          <p:cNvPr id="3" name="Content Placeholder 2"/>
          <p:cNvSpPr>
            <a:spLocks noGrp="1"/>
          </p:cNvSpPr>
          <p:nvPr>
            <p:ph type="body" idx="1"/>
          </p:nvPr>
        </p:nvSpPr>
        <p:spPr/>
        <p:txBody>
          <a:bodyPr>
            <a:normAutofit/>
          </a:bodyPr>
          <a:lstStyle/>
          <a:p>
            <a:pPr marL="0" indent="0">
              <a:buNone/>
            </a:pPr>
            <a:r>
              <a:rPr lang="en-US" i="1" dirty="0"/>
              <a:t>This presentation is being made by a Consumer Financial Protection Bureau representative on behalf of the Bureau.  It does not constitute legal interpretation, guidance or advice of the Consumer Financial Protection Bureau.  Any opinions or views stated by the presenter are the presenter’s own and may not represent the Bureau’s views.</a:t>
            </a:r>
            <a:endParaRPr lang="en-US" dirty="0"/>
          </a:p>
          <a:p>
            <a:pPr marL="88900" indent="0">
              <a:buNone/>
            </a:pPr>
            <a:endParaRPr lang="en-US" dirty="0"/>
          </a:p>
        </p:txBody>
      </p:sp>
    </p:spTree>
    <p:extLst>
      <p:ext uri="{BB962C8B-B14F-4D97-AF65-F5344CB8AC3E}">
        <p14:creationId xmlns:p14="http://schemas.microsoft.com/office/powerpoint/2010/main" val="368230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4">
                    <a:lumMod val="75000"/>
                  </a:schemeClr>
                </a:solidFill>
              </a:rPr>
              <a:t>Suspicious Activity Reports (SARs)</a:t>
            </a:r>
          </a:p>
        </p:txBody>
      </p:sp>
      <p:sp>
        <p:nvSpPr>
          <p:cNvPr id="3" name="Text Placeholder 2"/>
          <p:cNvSpPr>
            <a:spLocks noGrp="1"/>
          </p:cNvSpPr>
          <p:nvPr>
            <p:ph type="body" idx="1"/>
          </p:nvPr>
        </p:nvSpPr>
        <p:spPr>
          <a:xfrm>
            <a:off x="553641" y="1375794"/>
            <a:ext cx="8175689" cy="4106412"/>
          </a:xfrm>
        </p:spPr>
        <p:txBody>
          <a:bodyPr/>
          <a:lstStyle/>
          <a:p>
            <a:r>
              <a:rPr lang="en-US" dirty="0"/>
              <a:t>Bank Secrecy Act mandates that financial institutions report suspicious activity that might indicate criminal activities to FinCEN</a:t>
            </a:r>
          </a:p>
          <a:p>
            <a:r>
              <a:rPr lang="en-US" dirty="0"/>
              <a:t>SAR filers include banks, credit unions, money services businesses (MSBs), broker/dealers, others</a:t>
            </a:r>
          </a:p>
          <a:p>
            <a:r>
              <a:rPr lang="en-US" dirty="0"/>
              <a:t>Access to SARs and knowledge of existence generally limited to law enforcement and financial regulators</a:t>
            </a:r>
          </a:p>
          <a:p>
            <a:r>
              <a:rPr lang="en-US" dirty="0"/>
              <a:t>Law enforcement can use SAR information to trigger investigations, support ongoing investigations, identify subjects</a:t>
            </a:r>
          </a:p>
        </p:txBody>
      </p:sp>
    </p:spTree>
    <p:extLst>
      <p:ext uri="{BB962C8B-B14F-4D97-AF65-F5344CB8AC3E}">
        <p14:creationId xmlns:p14="http://schemas.microsoft.com/office/powerpoint/2010/main" val="3473524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chemeClr val="accent4">
                    <a:lumMod val="50000"/>
                  </a:schemeClr>
                </a:solidFill>
              </a:rPr>
              <a:t>Elder financial exploitation (</a:t>
            </a:r>
            <a:r>
              <a:rPr lang="en-US" sz="3400" dirty="0" err="1">
                <a:solidFill>
                  <a:schemeClr val="accent4">
                    <a:lumMod val="50000"/>
                  </a:schemeClr>
                </a:solidFill>
              </a:rPr>
              <a:t>EFE</a:t>
            </a:r>
            <a:r>
              <a:rPr lang="en-US" sz="3400" dirty="0">
                <a:solidFill>
                  <a:schemeClr val="accent4">
                    <a:lumMod val="50000"/>
                  </a:schemeClr>
                </a:solidFill>
              </a:rPr>
              <a:t>) SARs</a:t>
            </a:r>
          </a:p>
        </p:txBody>
      </p:sp>
      <p:sp>
        <p:nvSpPr>
          <p:cNvPr id="3" name="Text Placeholder 2"/>
          <p:cNvSpPr>
            <a:spLocks noGrp="1"/>
          </p:cNvSpPr>
          <p:nvPr>
            <p:ph type="body" idx="1"/>
          </p:nvPr>
        </p:nvSpPr>
        <p:spPr>
          <a:xfrm>
            <a:off x="553639" y="1279451"/>
            <a:ext cx="8036720" cy="4106412"/>
          </a:xfrm>
        </p:spPr>
        <p:txBody>
          <a:bodyPr/>
          <a:lstStyle/>
          <a:p>
            <a:r>
              <a:rPr lang="en-US" dirty="0"/>
              <a:t>2011: FinCEN Advisory noted that SARs are valuable avenue for financial institutions to report elder financial exploitation (EFE)</a:t>
            </a:r>
          </a:p>
          <a:p>
            <a:pPr lvl="1"/>
            <a:r>
              <a:rPr lang="en-US" sz="1800" dirty="0"/>
              <a:t>Includes</a:t>
            </a:r>
            <a:r>
              <a:rPr lang="en-US" sz="1800" i="1" dirty="0"/>
              <a:t> transactional</a:t>
            </a:r>
            <a:r>
              <a:rPr lang="en-US" sz="1800" dirty="0"/>
              <a:t> red flags signaling EFE, e.g. frequent large withdrawals, uncharacteristic attempts to wire large sums</a:t>
            </a:r>
          </a:p>
          <a:p>
            <a:pPr lvl="1"/>
            <a:r>
              <a:rPr lang="en-US" sz="1800" dirty="0"/>
              <a:t>Includes</a:t>
            </a:r>
            <a:r>
              <a:rPr lang="en-US" sz="1800" i="1" dirty="0"/>
              <a:t> behavioral</a:t>
            </a:r>
            <a:r>
              <a:rPr lang="en-US" sz="1800" dirty="0"/>
              <a:t> red flags, e.g. elder shows fear or submissiveness toward caregiver, financial institution is unable to speak directly with elder</a:t>
            </a:r>
          </a:p>
          <a:p>
            <a:r>
              <a:rPr lang="en-US" dirty="0"/>
              <a:t>2013: </a:t>
            </a:r>
            <a:r>
              <a:rPr lang="en-US" dirty="0" err="1"/>
              <a:t>FinCEN</a:t>
            </a:r>
            <a:r>
              <a:rPr lang="en-US" dirty="0"/>
              <a:t> introduced electronic SAR filing, including designated category for EFE</a:t>
            </a:r>
          </a:p>
          <a:p>
            <a:pPr lvl="1"/>
            <a:r>
              <a:rPr lang="en-US" sz="1800" dirty="0"/>
              <a:t>“Clear, complete and concise” description of activity to be included in narrative field</a:t>
            </a:r>
          </a:p>
        </p:txBody>
      </p:sp>
    </p:spTree>
    <p:extLst>
      <p:ext uri="{BB962C8B-B14F-4D97-AF65-F5344CB8AC3E}">
        <p14:creationId xmlns:p14="http://schemas.microsoft.com/office/powerpoint/2010/main" val="2152524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68087" y="3209569"/>
            <a:ext cx="4572000" cy="1938992"/>
          </a:xfrm>
          <a:prstGeom prst="rect">
            <a:avLst/>
          </a:prstGeom>
        </p:spPr>
        <p:txBody>
          <a:bodyPr>
            <a:spAutoFit/>
          </a:bodyPr>
          <a:lstStyle/>
          <a:p>
            <a:r>
              <a:rPr lang="en-US" sz="2400" dirty="0">
                <a:hlinkClick r:id="rId3"/>
              </a:rPr>
              <a:t>consumerfinance.gov/data-research/research-reports/suspicious-activity-reports-elder-financial-exploitation-issues-and-trends/</a:t>
            </a:r>
            <a:r>
              <a:rPr lang="en-US" sz="2400" dirty="0"/>
              <a:t> </a:t>
            </a:r>
          </a:p>
        </p:txBody>
      </p:sp>
      <p:pic>
        <p:nvPicPr>
          <p:cNvPr id="11" name="Picture 10"/>
          <p:cNvPicPr>
            <a:picLocks noChangeAspect="1"/>
          </p:cNvPicPr>
          <p:nvPr/>
        </p:nvPicPr>
        <p:blipFill>
          <a:blip r:embed="rId4"/>
          <a:stretch>
            <a:fillRect/>
          </a:stretch>
        </p:blipFill>
        <p:spPr>
          <a:xfrm>
            <a:off x="689816" y="1074742"/>
            <a:ext cx="3120450" cy="3756500"/>
          </a:xfrm>
          <a:prstGeom prst="rect">
            <a:avLst/>
          </a:prstGeom>
          <a:ln>
            <a:solidFill>
              <a:schemeClr val="tx1"/>
            </a:solidFill>
          </a:ln>
        </p:spPr>
      </p:pic>
      <p:sp>
        <p:nvSpPr>
          <p:cNvPr id="3" name="Rectangle 2"/>
          <p:cNvSpPr/>
          <p:nvPr/>
        </p:nvSpPr>
        <p:spPr>
          <a:xfrm>
            <a:off x="4168087" y="890889"/>
            <a:ext cx="4572000" cy="2062103"/>
          </a:xfrm>
          <a:prstGeom prst="rect">
            <a:avLst/>
          </a:prstGeom>
        </p:spPr>
        <p:txBody>
          <a:bodyPr>
            <a:spAutoFit/>
          </a:bodyPr>
          <a:lstStyle/>
          <a:p>
            <a:r>
              <a:rPr lang="en-US" sz="3200" dirty="0"/>
              <a:t>Suspicious Activity Reports on Elder Financial Exploitation: Issues and Trends</a:t>
            </a:r>
          </a:p>
        </p:txBody>
      </p:sp>
    </p:spTree>
    <p:extLst>
      <p:ext uri="{BB962C8B-B14F-4D97-AF65-F5344CB8AC3E}">
        <p14:creationId xmlns:p14="http://schemas.microsoft.com/office/powerpoint/2010/main" val="721337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4512" y="1246811"/>
            <a:ext cx="3951287" cy="4650658"/>
          </a:xfrm>
        </p:spPr>
        <p:txBody>
          <a:bodyPr>
            <a:noAutofit/>
          </a:bodyPr>
          <a:lstStyle/>
          <a:p>
            <a:pPr>
              <a:lnSpc>
                <a:spcPct val="120000"/>
              </a:lnSpc>
            </a:pPr>
            <a:r>
              <a:rPr lang="en-US" dirty="0"/>
              <a:t>An awareness program developed in collaboration with the FDIC</a:t>
            </a:r>
          </a:p>
          <a:p>
            <a:pPr>
              <a:lnSpc>
                <a:spcPct val="120000"/>
              </a:lnSpc>
            </a:pPr>
            <a:r>
              <a:rPr lang="en-US" dirty="0"/>
              <a:t>Identify scams, fraud and other forms of exploitation</a:t>
            </a:r>
          </a:p>
          <a:p>
            <a:pPr>
              <a:lnSpc>
                <a:spcPct val="120000"/>
              </a:lnSpc>
            </a:pPr>
            <a:r>
              <a:rPr lang="en-US" dirty="0"/>
              <a:t>Instructor guides available for download  </a:t>
            </a:r>
          </a:p>
          <a:p>
            <a:r>
              <a:rPr lang="en-US" dirty="0"/>
              <a:t>Resource guide available in bulk at no charge</a:t>
            </a:r>
          </a:p>
          <a:p>
            <a:r>
              <a:rPr lang="en-US" dirty="0"/>
              <a:t>Available in English and Spanish</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1227" y="1539286"/>
            <a:ext cx="3141683" cy="4065708"/>
          </a:xfrm>
          <a:ln>
            <a:solidFill>
              <a:schemeClr val="bg1">
                <a:lumMod val="50000"/>
              </a:schemeClr>
            </a:solidFill>
          </a:ln>
        </p:spPr>
      </p:pic>
      <p:sp>
        <p:nvSpPr>
          <p:cNvPr id="2" name="Title 1"/>
          <p:cNvSpPr>
            <a:spLocks noGrp="1"/>
          </p:cNvSpPr>
          <p:nvPr>
            <p:ph type="title"/>
          </p:nvPr>
        </p:nvSpPr>
        <p:spPr/>
        <p:txBody>
          <a:bodyPr>
            <a:normAutofit/>
          </a:bodyPr>
          <a:lstStyle/>
          <a:p>
            <a:r>
              <a:rPr lang="en-US" sz="3600" dirty="0"/>
              <a:t>Money Smart for Older Adults</a:t>
            </a:r>
            <a:endParaRPr lang="en-US" sz="3600" strike="sngStrike" dirty="0">
              <a:solidFill>
                <a:srgbClr val="FF0000"/>
              </a:solidFill>
            </a:endParaRPr>
          </a:p>
        </p:txBody>
      </p:sp>
      <p:sp>
        <p:nvSpPr>
          <p:cNvPr id="5" name="Content Placeholder 2">
            <a:extLst>
              <a:ext uri="{FF2B5EF4-FFF2-40B4-BE49-F238E27FC236}">
                <a16:creationId xmlns:a16="http://schemas.microsoft.com/office/drawing/2014/main" id="{40F2C247-14CA-4DD0-B0FB-E2E29620B33C}"/>
              </a:ext>
            </a:extLst>
          </p:cNvPr>
          <p:cNvSpPr txBox="1">
            <a:spLocks/>
          </p:cNvSpPr>
          <p:nvPr/>
        </p:nvSpPr>
        <p:spPr>
          <a:xfrm>
            <a:off x="3146198" y="5752554"/>
            <a:ext cx="6422345" cy="46506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118181"/>
              </a:lnSpc>
              <a:spcBef>
                <a:spcPts val="1000"/>
              </a:spcBef>
              <a:spcAft>
                <a:spcPts val="0"/>
              </a:spcAft>
              <a:buClr>
                <a:schemeClr val="dk2"/>
              </a:buClr>
              <a:buSzPts val="2200"/>
              <a:buFont typeface="Noto Sans Symbols"/>
              <a:buChar char="▪"/>
              <a:defRPr sz="2000" b="0" i="0" u="none" strike="noStrike" cap="none">
                <a:solidFill>
                  <a:schemeClr val="dk1"/>
                </a:solidFill>
                <a:latin typeface="Georgia"/>
                <a:ea typeface="Georgia"/>
                <a:cs typeface="Georgia"/>
                <a:sym typeface="Georgia"/>
              </a:defRPr>
            </a:lvl1pPr>
            <a:lvl2pPr marL="914400" marR="0" lvl="1" indent="-292100" algn="l" rtl="0">
              <a:lnSpc>
                <a:spcPct val="100000"/>
              </a:lnSpc>
              <a:spcBef>
                <a:spcPts val="1000"/>
              </a:spcBef>
              <a:spcAft>
                <a:spcPts val="0"/>
              </a:spcAft>
              <a:buClr>
                <a:schemeClr val="dk2"/>
              </a:buClr>
              <a:buSzPts val="10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1000"/>
              </a:spcBef>
              <a:spcAft>
                <a:spcPts val="0"/>
              </a:spcAft>
              <a:buClr>
                <a:schemeClr val="dk1"/>
              </a:buClr>
              <a:buSzPts val="1800"/>
              <a:buFont typeface="Arial"/>
              <a:buChar char="•"/>
              <a:defRPr sz="16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9pPr>
          </a:lstStyle>
          <a:p>
            <a:pPr marL="88900" indent="0">
              <a:lnSpc>
                <a:spcPct val="120000"/>
              </a:lnSpc>
              <a:buNone/>
            </a:pPr>
            <a:r>
              <a:rPr lang="en-US" sz="1600" dirty="0">
                <a:hlinkClick r:id="rId4"/>
              </a:rPr>
              <a:t>https://www.consumerfinance.gov/practitioner-resources/resources-for-older-adults/protecting-against-fraud/</a:t>
            </a:r>
            <a:endParaRPr lang="en-US" sz="1600" dirty="0"/>
          </a:p>
        </p:txBody>
      </p:sp>
    </p:spTree>
    <p:extLst>
      <p:ext uri="{BB962C8B-B14F-4D97-AF65-F5344CB8AC3E}">
        <p14:creationId xmlns:p14="http://schemas.microsoft.com/office/powerpoint/2010/main" val="242311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35989" y="1437626"/>
            <a:ext cx="1238992" cy="160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3200400" y="1376119"/>
            <a:ext cx="5486399" cy="5398788"/>
          </a:xfrm>
        </p:spPr>
        <p:txBody>
          <a:bodyPr>
            <a:normAutofit fontScale="92500" lnSpcReduction="20000"/>
          </a:bodyPr>
          <a:lstStyle/>
          <a:p>
            <a:pPr indent="-342900"/>
            <a:r>
              <a:rPr lang="en-US" dirty="0"/>
              <a:t>Help for financial caregivers handling the finances for a family member or friend who is incapacitated</a:t>
            </a:r>
          </a:p>
          <a:p>
            <a:pPr indent="-342900"/>
            <a:r>
              <a:rPr lang="en-US" dirty="0"/>
              <a:t>Guides for four common types of financial caregivers:</a:t>
            </a:r>
          </a:p>
          <a:p>
            <a:pPr lvl="1"/>
            <a:r>
              <a:rPr lang="en-US" dirty="0"/>
              <a:t>Agents under a Power of attorney</a:t>
            </a:r>
            <a:endParaRPr lang="en-US" strike="sngStrike" dirty="0"/>
          </a:p>
          <a:p>
            <a:pPr lvl="1"/>
            <a:r>
              <a:rPr lang="en-US" dirty="0"/>
              <a:t>Guardians and conservators</a:t>
            </a:r>
            <a:endParaRPr lang="en-US" strike="sngStrike" dirty="0"/>
          </a:p>
          <a:p>
            <a:pPr lvl="1"/>
            <a:r>
              <a:rPr lang="en-US" dirty="0"/>
              <a:t>Trustees</a:t>
            </a:r>
            <a:endParaRPr lang="en-US" strike="sngStrike" dirty="0"/>
          </a:p>
          <a:p>
            <a:pPr lvl="1"/>
            <a:r>
              <a:rPr lang="en-US" dirty="0"/>
              <a:t>Social Security and Department of Veterans Affairs (VA) representatives </a:t>
            </a:r>
          </a:p>
          <a:p>
            <a:r>
              <a:rPr lang="en-US" dirty="0"/>
              <a:t>Includes tips on protecting assets from fraud and scams.</a:t>
            </a:r>
          </a:p>
          <a:p>
            <a:r>
              <a:rPr lang="en-US" dirty="0"/>
              <a:t>Available in English and Spanish</a:t>
            </a:r>
          </a:p>
          <a:p>
            <a:r>
              <a:rPr lang="en-US" dirty="0">
                <a:hlinkClick r:id="rId4"/>
              </a:rPr>
              <a:t>https://www.consumerfinance.gov/consumer-tools/managing-someone-elses-money/</a:t>
            </a:r>
            <a:endParaRPr lang="en-US" dirty="0"/>
          </a:p>
          <a:p>
            <a:pPr lvl="1"/>
            <a:endParaRPr lang="en-US" dirty="0"/>
          </a:p>
        </p:txBody>
      </p:sp>
      <p:sp>
        <p:nvSpPr>
          <p:cNvPr id="3" name="Title 2"/>
          <p:cNvSpPr>
            <a:spLocks noGrp="1"/>
          </p:cNvSpPr>
          <p:nvPr>
            <p:ph type="title"/>
          </p:nvPr>
        </p:nvSpPr>
        <p:spPr/>
        <p:txBody>
          <a:bodyPr>
            <a:noAutofit/>
          </a:bodyPr>
          <a:lstStyle/>
          <a:p>
            <a:r>
              <a:rPr lang="en-US" sz="3600" dirty="0"/>
              <a:t>Managing Someone Else’s Money</a:t>
            </a:r>
          </a:p>
        </p:txBody>
      </p:sp>
      <p:pic>
        <p:nvPicPr>
          <p:cNvPr id="1028" name="Picture 4" descr="Cover of booklet on court-appointed guardi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41" y="2016773"/>
            <a:ext cx="1377224" cy="1785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r of booklet on truste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856" y="2663237"/>
            <a:ext cx="1403350" cy="1819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3530" y="3341543"/>
            <a:ext cx="1285875" cy="1666875"/>
          </a:xfrm>
          <a:prstGeom prst="rect">
            <a:avLst/>
          </a:prstGeom>
        </p:spPr>
      </p:pic>
    </p:spTree>
    <p:extLst>
      <p:ext uri="{BB962C8B-B14F-4D97-AF65-F5344CB8AC3E}">
        <p14:creationId xmlns:p14="http://schemas.microsoft.com/office/powerpoint/2010/main" val="1709567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39338" y="1356688"/>
            <a:ext cx="5517549" cy="4617568"/>
          </a:xfrm>
        </p:spPr>
        <p:txBody>
          <a:bodyPr>
            <a:normAutofit lnSpcReduction="10000"/>
          </a:bodyPr>
          <a:lstStyle/>
          <a:p>
            <a:pPr>
              <a:lnSpc>
                <a:spcPct val="120000"/>
              </a:lnSpc>
              <a:buFont typeface="Arial" panose="020B0604020202020204" pitchFamily="34" charset="0"/>
              <a:buChar char="•"/>
              <a:defRPr/>
            </a:pPr>
            <a:r>
              <a:rPr lang="en-US" sz="2400" dirty="0"/>
              <a:t>An  in-depth guide for consumers considering a reverse mortgage.</a:t>
            </a:r>
          </a:p>
          <a:p>
            <a:pPr>
              <a:lnSpc>
                <a:spcPct val="120000"/>
              </a:lnSpc>
              <a:buFont typeface="Arial" panose="020B0604020202020204" pitchFamily="34" charset="0"/>
              <a:buChar char="•"/>
              <a:defRPr/>
            </a:pPr>
            <a:r>
              <a:rPr lang="en-US" sz="2400" dirty="0"/>
              <a:t>A tool that housing counselors, attorneys, financial counselors, or other intermediaries can use to walk consumers through the reverse mortgage product.</a:t>
            </a:r>
          </a:p>
          <a:p>
            <a:pPr>
              <a:lnSpc>
                <a:spcPct val="120000"/>
              </a:lnSpc>
              <a:buFont typeface="Arial" panose="020B0604020202020204" pitchFamily="34" charset="0"/>
              <a:buChar char="•"/>
              <a:defRPr/>
            </a:pPr>
            <a:r>
              <a:rPr lang="en-US" sz="2400" dirty="0">
                <a:hlinkClick r:id="rId3"/>
              </a:rPr>
              <a:t>https://www.consumerfinance.gov/consumer-tools/reverse-mortgages/</a:t>
            </a:r>
            <a:endParaRPr lang="en-US" sz="2400" dirty="0"/>
          </a:p>
          <a:p>
            <a:pPr>
              <a:defRPr/>
            </a:pPr>
            <a:endParaRPr lang="en-US" sz="2400" dirty="0"/>
          </a:p>
          <a:p>
            <a:pPr marL="342900" indent="-342900">
              <a:buFont typeface="Arial" panose="020B0604020202020204" pitchFamily="34" charset="0"/>
              <a:buChar char="•"/>
            </a:pPr>
            <a:endParaRPr lang="en-US" sz="2400" dirty="0"/>
          </a:p>
        </p:txBody>
      </p:sp>
      <p:sp>
        <p:nvSpPr>
          <p:cNvPr id="4" name="Title 3"/>
          <p:cNvSpPr>
            <a:spLocks noGrp="1"/>
          </p:cNvSpPr>
          <p:nvPr>
            <p:ph type="title"/>
          </p:nvPr>
        </p:nvSpPr>
        <p:spPr/>
        <p:txBody>
          <a:bodyPr>
            <a:normAutofit/>
          </a:bodyPr>
          <a:lstStyle/>
          <a:p>
            <a:r>
              <a:rPr lang="en-US" sz="3600" dirty="0"/>
              <a:t>Reverse Mortgages Discussion Guide</a:t>
            </a:r>
          </a:p>
        </p:txBody>
      </p:sp>
      <p:pic>
        <p:nvPicPr>
          <p:cNvPr id="7" name="Content Placeholder 5">
            <a:extLst>
              <a:ext uri="{FF2B5EF4-FFF2-40B4-BE49-F238E27FC236}">
                <a16:creationId xmlns:a16="http://schemas.microsoft.com/office/drawing/2014/main" id="{D487FAF6-55FE-461F-BE0B-C2191761D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52835" y="1966929"/>
            <a:ext cx="2753085" cy="3567041"/>
          </a:xfrm>
          <a:prstGeom prst="rect">
            <a:avLst/>
          </a:prstGeom>
          <a:noFill/>
          <a:ln>
            <a:noFill/>
          </a:ln>
        </p:spPr>
      </p:pic>
    </p:spTree>
    <p:extLst>
      <p:ext uri="{BB962C8B-B14F-4D97-AF65-F5344CB8AC3E}">
        <p14:creationId xmlns:p14="http://schemas.microsoft.com/office/powerpoint/2010/main" val="39720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08BAA-875C-4468-9586-FE322E08272E}"/>
              </a:ext>
            </a:extLst>
          </p:cNvPr>
          <p:cNvSpPr>
            <a:spLocks noGrp="1"/>
          </p:cNvSpPr>
          <p:nvPr>
            <p:ph type="title"/>
          </p:nvPr>
        </p:nvSpPr>
        <p:spPr>
          <a:xfrm>
            <a:off x="553640" y="381738"/>
            <a:ext cx="8036720" cy="743347"/>
          </a:xfrm>
        </p:spPr>
        <p:txBody>
          <a:bodyPr>
            <a:noAutofit/>
          </a:bodyPr>
          <a:lstStyle/>
          <a:p>
            <a:r>
              <a:rPr lang="en-US" sz="3200" dirty="0"/>
              <a:t>Guides to help consumers make informed decisions</a:t>
            </a:r>
          </a:p>
        </p:txBody>
      </p:sp>
      <p:sp>
        <p:nvSpPr>
          <p:cNvPr id="4" name="Content Placeholder 2">
            <a:extLst>
              <a:ext uri="{FF2B5EF4-FFF2-40B4-BE49-F238E27FC236}">
                <a16:creationId xmlns:a16="http://schemas.microsoft.com/office/drawing/2014/main" id="{4EBC3C23-1D93-4942-A987-26ABD813221F}"/>
              </a:ext>
            </a:extLst>
          </p:cNvPr>
          <p:cNvSpPr txBox="1">
            <a:spLocks/>
          </p:cNvSpPr>
          <p:nvPr/>
        </p:nvSpPr>
        <p:spPr>
          <a:xfrm>
            <a:off x="713984" y="1496163"/>
            <a:ext cx="4289022" cy="4525963"/>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pPr algn="l">
              <a:defRPr/>
            </a:pPr>
            <a:r>
              <a:rPr lang="en-US" sz="2600" dirty="0">
                <a:solidFill>
                  <a:schemeClr val="tx1"/>
                </a:solidFill>
                <a:latin typeface="Georgia" panose="02040502050405020303" pitchFamily="18" charset="0"/>
              </a:rPr>
              <a:t>The guides cover topics such as:</a:t>
            </a:r>
          </a:p>
          <a:p>
            <a:pPr marL="342900" lvl="1" indent="-342900">
              <a:buFont typeface="Arial" panose="020B0604020202020204" pitchFamily="34" charset="0"/>
              <a:buChar char="•"/>
              <a:defRPr/>
            </a:pPr>
            <a:r>
              <a:rPr lang="en-US" sz="2600" dirty="0">
                <a:solidFill>
                  <a:schemeClr val="tx1"/>
                </a:solidFill>
                <a:latin typeface="Georgia" panose="02040502050405020303" pitchFamily="18" charset="0"/>
              </a:rPr>
              <a:t>Reverse mortgages</a:t>
            </a:r>
          </a:p>
          <a:p>
            <a:pPr marL="342900" lvl="1" indent="-342900">
              <a:buFont typeface="Arial" panose="020B0604020202020204" pitchFamily="34" charset="0"/>
              <a:buChar char="•"/>
              <a:defRPr/>
            </a:pPr>
            <a:r>
              <a:rPr lang="en-US" sz="2600" dirty="0">
                <a:solidFill>
                  <a:schemeClr val="tx1"/>
                </a:solidFill>
                <a:latin typeface="Georgia" panose="02040502050405020303" pitchFamily="18" charset="0"/>
              </a:rPr>
              <a:t>Financial advisers</a:t>
            </a:r>
          </a:p>
          <a:p>
            <a:pPr marL="342900" lvl="1" indent="-342900">
              <a:buFont typeface="Arial" panose="020B0604020202020204" pitchFamily="34" charset="0"/>
              <a:buChar char="•"/>
              <a:defRPr/>
            </a:pPr>
            <a:r>
              <a:rPr lang="en-US" sz="2600" dirty="0">
                <a:solidFill>
                  <a:schemeClr val="tx1"/>
                </a:solidFill>
                <a:latin typeface="Georgia" panose="02040502050405020303" pitchFamily="18" charset="0"/>
              </a:rPr>
              <a:t>Pension lump-sum offers</a:t>
            </a:r>
          </a:p>
          <a:p>
            <a:pPr lvl="1">
              <a:defRPr/>
            </a:pPr>
            <a:endParaRPr lang="en-US" sz="2600" dirty="0">
              <a:solidFill>
                <a:schemeClr val="tx1"/>
              </a:solidFill>
              <a:latin typeface="Georgia" panose="02040502050405020303" pitchFamily="18" charset="0"/>
            </a:endParaRPr>
          </a:p>
          <a:p>
            <a:pPr algn="l">
              <a:defRPr/>
            </a:pPr>
            <a:r>
              <a:rPr lang="en-US" sz="2600" dirty="0">
                <a:solidFill>
                  <a:schemeClr val="tx1"/>
                </a:solidFill>
                <a:latin typeface="Georgia" panose="02040502050405020303" pitchFamily="18" charset="0"/>
              </a:rPr>
              <a:t>The guides list important questions to ask and where to go for help.</a:t>
            </a:r>
          </a:p>
          <a:p>
            <a:pPr algn="l">
              <a:buFont typeface="Arial" panose="020B0604020202020204" pitchFamily="34" charset="0"/>
              <a:buNone/>
              <a:defRPr/>
            </a:pPr>
            <a:endParaRPr lang="en-US" dirty="0">
              <a:solidFill>
                <a:schemeClr val="tx1"/>
              </a:solidFill>
              <a:latin typeface="Georgia" panose="02040502050405020303" pitchFamily="18" charset="0"/>
            </a:endParaRPr>
          </a:p>
          <a:p>
            <a:pPr algn="l">
              <a:buFont typeface="Arial" panose="020B0604020202020204" pitchFamily="34" charset="0"/>
              <a:buNone/>
              <a:defRPr/>
            </a:pPr>
            <a:endParaRPr lang="en-US" dirty="0">
              <a:solidFill>
                <a:schemeClr val="tx1"/>
              </a:solidFill>
              <a:latin typeface="Georgia" panose="02040502050405020303" pitchFamily="18" charset="0"/>
            </a:endParaRPr>
          </a:p>
        </p:txBody>
      </p:sp>
      <p:pic>
        <p:nvPicPr>
          <p:cNvPr id="5" name="Picture 1">
            <a:extLst>
              <a:ext uri="{FF2B5EF4-FFF2-40B4-BE49-F238E27FC236}">
                <a16:creationId xmlns:a16="http://schemas.microsoft.com/office/drawing/2014/main" id="{9A258246-A09A-4533-8181-2371BF285A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1604" y="1555751"/>
            <a:ext cx="2332038" cy="3017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a:extLst>
              <a:ext uri="{FF2B5EF4-FFF2-40B4-BE49-F238E27FC236}">
                <a16:creationId xmlns:a16="http://schemas.microsoft.com/office/drawing/2014/main" id="{04E57C19-D2AB-4BB5-ADE0-67412EDFC2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1192" y="2273301"/>
            <a:ext cx="2330450" cy="3017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3417D30-E014-4B1C-8C2E-306606F76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829" y="3462338"/>
            <a:ext cx="2198688" cy="2943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469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2044A-17FD-4916-AD37-498013A8EBD9}"/>
              </a:ext>
            </a:extLst>
          </p:cNvPr>
          <p:cNvSpPr>
            <a:spLocks noGrp="1"/>
          </p:cNvSpPr>
          <p:nvPr>
            <p:ph type="title"/>
          </p:nvPr>
        </p:nvSpPr>
        <p:spPr/>
        <p:txBody>
          <a:bodyPr>
            <a:normAutofit/>
          </a:bodyPr>
          <a:lstStyle/>
          <a:p>
            <a:r>
              <a:rPr lang="en-US" sz="3600" dirty="0"/>
              <a:t>Tips and advice for older consumers</a:t>
            </a:r>
          </a:p>
        </p:txBody>
      </p:sp>
      <p:sp>
        <p:nvSpPr>
          <p:cNvPr id="4" name="Content Placeholder 5">
            <a:extLst>
              <a:ext uri="{FF2B5EF4-FFF2-40B4-BE49-F238E27FC236}">
                <a16:creationId xmlns:a16="http://schemas.microsoft.com/office/drawing/2014/main" id="{5BFD16FA-3009-40EE-99F5-4176353CAA3E}"/>
              </a:ext>
            </a:extLst>
          </p:cNvPr>
          <p:cNvSpPr txBox="1">
            <a:spLocks/>
          </p:cNvSpPr>
          <p:nvPr/>
        </p:nvSpPr>
        <p:spPr>
          <a:xfrm>
            <a:off x="553641" y="1195388"/>
            <a:ext cx="8035925" cy="4851400"/>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2628" marR="0" lvl="0" indent="-457200" algn="l" rtl="0">
              <a:lnSpc>
                <a:spcPct val="118181"/>
              </a:lnSpc>
              <a:spcBef>
                <a:spcPts val="1000"/>
              </a:spcBef>
              <a:spcAft>
                <a:spcPts val="0"/>
              </a:spcAft>
              <a:buClr>
                <a:srgbClr val="101820"/>
              </a:buClr>
              <a:buSzPts val="2200"/>
              <a:buFont typeface="+mj-lt"/>
              <a:buAutoNum type="arabicPeriod"/>
              <a:defRPr sz="2000" b="0" i="0" u="none" strike="noStrike" cap="none">
                <a:solidFill>
                  <a:srgbClr val="101820"/>
                </a:solidFill>
                <a:latin typeface="Georgia"/>
                <a:ea typeface="Georgia"/>
                <a:cs typeface="Georgia"/>
                <a:sym typeface="Georgia"/>
              </a:defRPr>
            </a:lvl1pPr>
            <a:lvl2pPr marL="800100" marR="0" lvl="1" indent="-342900" algn="l" rtl="0">
              <a:lnSpc>
                <a:spcPct val="100000"/>
              </a:lnSpc>
              <a:spcBef>
                <a:spcPts val="1000"/>
              </a:spcBef>
              <a:spcAft>
                <a:spcPts val="0"/>
              </a:spcAft>
              <a:buClr>
                <a:srgbClr val="101820"/>
              </a:buClr>
              <a:buSzPct val="100000"/>
              <a:buFont typeface="+mj-lt"/>
              <a:buAutoNum type="alphaLcPeriod"/>
              <a:defRPr sz="1800" b="0" i="0" u="none" strike="noStrike" cap="none">
                <a:solidFill>
                  <a:srgbClr val="101820"/>
                </a:solidFill>
                <a:latin typeface="Georgia"/>
                <a:ea typeface="Georgia"/>
                <a:cs typeface="Georgia"/>
                <a:sym typeface="Georgia"/>
              </a:defRPr>
            </a:lvl2pPr>
            <a:lvl3pPr marL="1143000" marR="0" lvl="2" indent="-228600" algn="l" rtl="0">
              <a:lnSpc>
                <a:spcPct val="100000"/>
              </a:lnSpc>
              <a:spcBef>
                <a:spcPts val="1000"/>
              </a:spcBef>
              <a:spcAft>
                <a:spcPts val="0"/>
              </a:spcAft>
              <a:buClr>
                <a:schemeClr val="dk1"/>
              </a:buClr>
              <a:buSzPts val="1800"/>
              <a:buFont typeface="Wingdings" charset="2"/>
              <a:buChar char="§"/>
              <a:defRPr sz="1600" b="0" i="0" u="none" strike="noStrike" cap="none">
                <a:solidFill>
                  <a:srgbClr val="101820"/>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9pPr>
          </a:lstStyle>
          <a:p>
            <a:pPr marL="0" indent="0">
              <a:buFont typeface="+mj-lt"/>
              <a:buNone/>
              <a:defRPr/>
            </a:pPr>
            <a:r>
              <a:rPr lang="en-US" sz="2200" dirty="0"/>
              <a:t>Consumer advisories:</a:t>
            </a:r>
          </a:p>
          <a:p>
            <a:pPr marL="342900" indent="-342900">
              <a:buFont typeface="Arial" panose="020B0604020202020204" pitchFamily="34" charset="0"/>
              <a:buChar char="•"/>
              <a:defRPr/>
            </a:pPr>
            <a:r>
              <a:rPr lang="en-US" sz="2200" dirty="0"/>
              <a:t>Preparing your spouse to manage family finances</a:t>
            </a:r>
          </a:p>
          <a:p>
            <a:pPr marL="342900" indent="-342900">
              <a:buFont typeface="Arial" panose="020B0604020202020204" pitchFamily="34" charset="0"/>
              <a:buChar char="•"/>
              <a:defRPr/>
            </a:pPr>
            <a:r>
              <a:rPr lang="en-US" sz="2200" dirty="0"/>
              <a:t>Asset recovery scams</a:t>
            </a:r>
          </a:p>
          <a:p>
            <a:pPr marL="342900" indent="-342900">
              <a:buFont typeface="Arial" panose="020B0604020202020204" pitchFamily="34" charset="0"/>
              <a:buChar char="•"/>
              <a:defRPr/>
            </a:pPr>
            <a:r>
              <a:rPr lang="en-US" sz="2200" dirty="0"/>
              <a:t>Co-signing student loans</a:t>
            </a:r>
          </a:p>
          <a:p>
            <a:pPr marL="342900" indent="-342900">
              <a:buFont typeface="Arial" panose="020B0604020202020204" pitchFamily="34" charset="0"/>
              <a:buChar char="•"/>
              <a:defRPr/>
            </a:pPr>
            <a:r>
              <a:rPr lang="en-US" sz="2200" dirty="0"/>
              <a:t>Taking a pension advance</a:t>
            </a:r>
          </a:p>
          <a:p>
            <a:pPr marL="342900" indent="-342900">
              <a:buFont typeface="Arial" panose="020B0604020202020204" pitchFamily="34" charset="0"/>
              <a:buChar char="•"/>
              <a:defRPr/>
            </a:pPr>
            <a:r>
              <a:rPr lang="en-US" sz="2200" dirty="0"/>
              <a:t>Dealing with medical debt</a:t>
            </a:r>
          </a:p>
          <a:p>
            <a:pPr marL="342900" indent="-342900">
              <a:buFont typeface="Arial" panose="020B0604020202020204" pitchFamily="34" charset="0"/>
              <a:buChar char="•"/>
              <a:defRPr/>
            </a:pPr>
            <a:r>
              <a:rPr lang="en-US" sz="2200" dirty="0"/>
              <a:t>Planning for diminished capacity</a:t>
            </a:r>
          </a:p>
          <a:p>
            <a:pPr marL="342900" indent="-342900">
              <a:buFont typeface="Arial" panose="020B0604020202020204" pitchFamily="34" charset="0"/>
              <a:buChar char="•"/>
              <a:defRPr/>
            </a:pPr>
            <a:r>
              <a:rPr lang="en-US" sz="2200" dirty="0"/>
              <a:t>Recognizing misleading claims in reverse mortgage advertising</a:t>
            </a:r>
          </a:p>
          <a:p>
            <a:pPr marL="342900" indent="-342900">
              <a:buFont typeface="Arial" panose="020B0604020202020204" pitchFamily="34" charset="0"/>
              <a:buChar char="•"/>
              <a:defRPr/>
            </a:pPr>
            <a:r>
              <a:rPr lang="en-US" sz="2200" dirty="0"/>
              <a:t>Responding to debt collectors’ threats of garnishing Social Security benefits</a:t>
            </a:r>
          </a:p>
          <a:p>
            <a:pPr marL="342900" indent="-342900">
              <a:buFont typeface="Arial" panose="020B0604020202020204" pitchFamily="34" charset="0"/>
              <a:buChar char="•"/>
              <a:defRPr/>
            </a:pPr>
            <a:endParaRPr lang="en-US" sz="2400" dirty="0"/>
          </a:p>
        </p:txBody>
      </p:sp>
      <p:pic>
        <p:nvPicPr>
          <p:cNvPr id="5" name="Picture 2" descr="graphic lock and chain protecting a wallet">
            <a:extLst>
              <a:ext uri="{FF2B5EF4-FFF2-40B4-BE49-F238E27FC236}">
                <a16:creationId xmlns:a16="http://schemas.microsoft.com/office/drawing/2014/main" id="{8AB7C221-D28A-4313-AE94-103D4E74A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806" y="2551906"/>
            <a:ext cx="2438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02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A1F3ED33-1C06-4829-95ED-EC2E1FF71EB8}"/>
              </a:ext>
            </a:extLst>
          </p:cNvPr>
          <p:cNvSpPr>
            <a:spLocks noGrp="1"/>
          </p:cNvSpPr>
          <p:nvPr>
            <p:ph idx="1"/>
          </p:nvPr>
        </p:nvSpPr>
        <p:spPr/>
        <p:txBody>
          <a:bodyPr>
            <a:normAutofit/>
          </a:bodyPr>
          <a:lstStyle/>
          <a:p>
            <a:r>
              <a:rPr lang="en-US" sz="2400" dirty="0"/>
              <a:t>Central hub on </a:t>
            </a:r>
            <a:r>
              <a:rPr lang="en-US" sz="2400" u="dotted" dirty="0" err="1">
                <a:solidFill>
                  <a:schemeClr val="accent5"/>
                </a:solidFill>
                <a:uFill>
                  <a:solidFill>
                    <a:schemeClr val="accent5"/>
                  </a:solidFill>
                </a:uFill>
              </a:rPr>
              <a:t>consumerfinance.gov</a:t>
            </a:r>
            <a:endParaRPr lang="en-US" sz="2400" dirty="0"/>
          </a:p>
          <a:p>
            <a:endParaRPr lang="en-US" sz="2400" dirty="0"/>
          </a:p>
          <a:p>
            <a:r>
              <a:rPr lang="en-US" sz="2400" dirty="0"/>
              <a:t>Resources in English and Spanish</a:t>
            </a:r>
          </a:p>
          <a:p>
            <a:endParaRPr lang="en-US" sz="2400" dirty="0"/>
          </a:p>
          <a:p>
            <a:r>
              <a:rPr lang="en-US" sz="2400" dirty="0"/>
              <a:t>Check back for updates</a:t>
            </a:r>
          </a:p>
          <a:p>
            <a:endParaRPr lang="en-US" sz="1800" dirty="0"/>
          </a:p>
        </p:txBody>
      </p:sp>
      <p:sp>
        <p:nvSpPr>
          <p:cNvPr id="5" name="Title 4">
            <a:extLst>
              <a:ext uri="{FF2B5EF4-FFF2-40B4-BE49-F238E27FC236}">
                <a16:creationId xmlns:a16="http://schemas.microsoft.com/office/drawing/2014/main" id="{5A696D2E-CE1D-4C37-8C9F-9B3756FD73FB}"/>
              </a:ext>
            </a:extLst>
          </p:cNvPr>
          <p:cNvSpPr>
            <a:spLocks noGrp="1"/>
          </p:cNvSpPr>
          <p:nvPr>
            <p:ph type="title"/>
          </p:nvPr>
        </p:nvSpPr>
        <p:spPr>
          <a:xfrm>
            <a:off x="553640" y="387435"/>
            <a:ext cx="8036720" cy="743347"/>
          </a:xfrm>
        </p:spPr>
        <p:txBody>
          <a:bodyPr>
            <a:noAutofit/>
          </a:bodyPr>
          <a:lstStyle/>
          <a:p>
            <a:r>
              <a:rPr lang="en-US" sz="3200" u="dotted" dirty="0">
                <a:solidFill>
                  <a:schemeClr val="accent5"/>
                </a:solidFill>
              </a:rPr>
              <a:t>consumerfinance.gov/coronavirus</a:t>
            </a:r>
            <a:br>
              <a:rPr lang="en-US" sz="3200" u="dotted" dirty="0">
                <a:solidFill>
                  <a:schemeClr val="accent5"/>
                </a:solidFill>
              </a:rPr>
            </a:br>
            <a:r>
              <a:rPr lang="en-US" sz="3200" dirty="0"/>
              <a:t>Hub for critical content</a:t>
            </a:r>
          </a:p>
        </p:txBody>
      </p:sp>
      <p:sp>
        <p:nvSpPr>
          <p:cNvPr id="4" name="Footer Placeholder 3">
            <a:extLst>
              <a:ext uri="{FF2B5EF4-FFF2-40B4-BE49-F238E27FC236}">
                <a16:creationId xmlns:a16="http://schemas.microsoft.com/office/drawing/2014/main" id="{89767FFC-6CCE-427A-98BD-B8B8E3E29A1A}"/>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2636EB-ADE8-A646-A11D-FED0A955D1AA}" type="slidenum">
              <a:rPr kumimoji="0" lang="en-US" sz="900" b="0" i="0" u="none" strike="noStrike" kern="1200" cap="none" spc="0" normalizeH="0" baseline="0" noProof="0">
                <a:ln>
                  <a:noFill/>
                </a:ln>
                <a:solidFill>
                  <a:srgbClr val="101820">
                    <a:tint val="75000"/>
                  </a:srgb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101820">
                  <a:tint val="75000"/>
                </a:srgbClr>
              </a:solidFill>
              <a:effectLst/>
              <a:uLnTx/>
              <a:uFillTx/>
              <a:latin typeface="Arial"/>
              <a:ea typeface="+mn-ea"/>
              <a:cs typeface="Arial"/>
              <a:sym typeface="Arial"/>
            </a:endParaRPr>
          </a:p>
        </p:txBody>
      </p:sp>
      <p:pic>
        <p:nvPicPr>
          <p:cNvPr id="11" name="Picture 10">
            <a:extLst>
              <a:ext uri="{FF2B5EF4-FFF2-40B4-BE49-F238E27FC236}">
                <a16:creationId xmlns:a16="http://schemas.microsoft.com/office/drawing/2014/main" id="{93ABC5AE-CB51-487A-AF97-47DD355AF6A0}"/>
              </a:ext>
            </a:extLst>
          </p:cNvPr>
          <p:cNvPicPr>
            <a:picLocks noChangeAspect="1"/>
          </p:cNvPicPr>
          <p:nvPr/>
        </p:nvPicPr>
        <p:blipFill>
          <a:blip r:embed="rId3"/>
          <a:stretch>
            <a:fillRect/>
          </a:stretch>
        </p:blipFill>
        <p:spPr>
          <a:xfrm>
            <a:off x="5256173" y="1549402"/>
            <a:ext cx="3111306" cy="4029315"/>
          </a:xfrm>
          <a:prstGeom prst="rect">
            <a:avLst/>
          </a:prstGeom>
          <a:ln>
            <a:solidFill>
              <a:schemeClr val="bg1">
                <a:lumMod val="65000"/>
              </a:schemeClr>
            </a:solidFill>
          </a:ln>
        </p:spPr>
      </p:pic>
    </p:spTree>
    <p:extLst>
      <p:ext uri="{BB962C8B-B14F-4D97-AF65-F5344CB8AC3E}">
        <p14:creationId xmlns:p14="http://schemas.microsoft.com/office/powerpoint/2010/main" val="3969406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311860-0971-485D-B6EE-4DA651EE70C8}"/>
              </a:ext>
            </a:extLst>
          </p:cNvPr>
          <p:cNvSpPr>
            <a:spLocks noGrp="1"/>
          </p:cNvSpPr>
          <p:nvPr>
            <p:ph sz="half" idx="1"/>
          </p:nvPr>
        </p:nvSpPr>
        <p:spPr>
          <a:xfrm>
            <a:off x="544514" y="1549402"/>
            <a:ext cx="2962615" cy="4199647"/>
          </a:xfrm>
        </p:spPr>
        <p:txBody>
          <a:bodyPr>
            <a:normAutofit/>
          </a:bodyPr>
          <a:lstStyle/>
          <a:p>
            <a:pPr marL="400050" indent="-342900"/>
            <a:r>
              <a:rPr lang="en-US" sz="1950" dirty="0"/>
              <a:t>Protect yourself financially</a:t>
            </a:r>
          </a:p>
          <a:p>
            <a:pPr marL="400050" indent="-342900"/>
            <a:r>
              <a:rPr lang="en-US" sz="1950" dirty="0"/>
              <a:t>Submit a complaint if you are having a problem with a financial product or service </a:t>
            </a:r>
          </a:p>
          <a:p>
            <a:pPr marL="400050" indent="-342900"/>
            <a:r>
              <a:rPr lang="en-US" sz="1950" dirty="0"/>
              <a:t>Protecting your credit</a:t>
            </a:r>
          </a:p>
          <a:p>
            <a:pPr marL="400050" indent="-342900"/>
            <a:endParaRPr lang="en-US" sz="1950" dirty="0"/>
          </a:p>
        </p:txBody>
      </p:sp>
      <p:sp>
        <p:nvSpPr>
          <p:cNvPr id="3" name="Content Placeholder 2">
            <a:extLst>
              <a:ext uri="{FF2B5EF4-FFF2-40B4-BE49-F238E27FC236}">
                <a16:creationId xmlns:a16="http://schemas.microsoft.com/office/drawing/2014/main" id="{2D403368-FBDE-4BC4-846B-74669DE8F465}"/>
              </a:ext>
            </a:extLst>
          </p:cNvPr>
          <p:cNvSpPr>
            <a:spLocks noGrp="1"/>
          </p:cNvSpPr>
          <p:nvPr>
            <p:ph sz="half" idx="2"/>
          </p:nvPr>
        </p:nvSpPr>
        <p:spPr>
          <a:xfrm>
            <a:off x="3584179" y="1565681"/>
            <a:ext cx="2560321" cy="4199647"/>
          </a:xfrm>
        </p:spPr>
        <p:txBody>
          <a:bodyPr/>
          <a:lstStyle/>
          <a:p>
            <a:pPr marL="400050" lvl="1" indent="-342900">
              <a:lnSpc>
                <a:spcPts val="2600"/>
              </a:lnSpc>
              <a:spcBef>
                <a:spcPts val="1000"/>
              </a:spcBef>
              <a:buSzTx/>
              <a:buFont typeface="Wingdings" charset="2"/>
              <a:buChar char="§"/>
            </a:pPr>
            <a:r>
              <a:rPr lang="en-US" sz="1950" dirty="0"/>
              <a:t>Tips for financial caregivers </a:t>
            </a:r>
          </a:p>
          <a:p>
            <a:pPr marL="400050" lvl="1" indent="-342900">
              <a:lnSpc>
                <a:spcPts val="2600"/>
              </a:lnSpc>
              <a:spcBef>
                <a:spcPts val="1000"/>
              </a:spcBef>
              <a:buSzTx/>
              <a:buFont typeface="Wingdings" charset="2"/>
              <a:buChar char="§"/>
            </a:pPr>
            <a:r>
              <a:rPr lang="en-US" sz="1950" dirty="0"/>
              <a:t>Dealing with debt: Tips to help ease the impact</a:t>
            </a:r>
          </a:p>
          <a:p>
            <a:pPr marL="400050" lvl="1" indent="-342900">
              <a:lnSpc>
                <a:spcPts val="2600"/>
              </a:lnSpc>
              <a:spcBef>
                <a:spcPts val="1000"/>
              </a:spcBef>
              <a:buSzTx/>
              <a:buFont typeface="Wingdings" charset="2"/>
              <a:buChar char="§"/>
            </a:pPr>
            <a:r>
              <a:rPr lang="en-US" sz="1950" dirty="0"/>
              <a:t>Student loan repayment</a:t>
            </a:r>
          </a:p>
          <a:p>
            <a:pPr lvl="1"/>
            <a:endParaRPr lang="en-US" dirty="0"/>
          </a:p>
          <a:p>
            <a:pPr lvl="1"/>
            <a:endParaRPr lang="en-US" dirty="0"/>
          </a:p>
        </p:txBody>
      </p:sp>
      <p:sp>
        <p:nvSpPr>
          <p:cNvPr id="4" name="Title 3">
            <a:extLst>
              <a:ext uri="{FF2B5EF4-FFF2-40B4-BE49-F238E27FC236}">
                <a16:creationId xmlns:a16="http://schemas.microsoft.com/office/drawing/2014/main" id="{71ABD1F0-1A38-486F-8A47-B48A64DE3B20}"/>
              </a:ext>
            </a:extLst>
          </p:cNvPr>
          <p:cNvSpPr>
            <a:spLocks noGrp="1"/>
          </p:cNvSpPr>
          <p:nvPr>
            <p:ph type="title"/>
          </p:nvPr>
        </p:nvSpPr>
        <p:spPr/>
        <p:txBody>
          <a:bodyPr>
            <a:normAutofit/>
          </a:bodyPr>
          <a:lstStyle/>
          <a:p>
            <a:r>
              <a:rPr lang="en-US" sz="3600" dirty="0"/>
              <a:t>Content topics and themes</a:t>
            </a:r>
          </a:p>
        </p:txBody>
      </p:sp>
      <p:sp>
        <p:nvSpPr>
          <p:cNvPr id="5" name="Footer Placeholder 4">
            <a:extLst>
              <a:ext uri="{FF2B5EF4-FFF2-40B4-BE49-F238E27FC236}">
                <a16:creationId xmlns:a16="http://schemas.microsoft.com/office/drawing/2014/main" id="{2BC81DFA-51F8-4A48-B0C0-14FEDD83091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2636EB-ADE8-A646-A11D-FED0A955D1AA}" type="slidenum">
              <a:rPr kumimoji="0" lang="en-US" sz="900" b="0" i="0" u="none" strike="noStrike" kern="1200" cap="none" spc="0" normalizeH="0" baseline="0" noProof="0">
                <a:ln>
                  <a:noFill/>
                </a:ln>
                <a:solidFill>
                  <a:srgbClr val="101820">
                    <a:tint val="75000"/>
                  </a:srgb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01820">
                  <a:tint val="75000"/>
                </a:srgbClr>
              </a:solidFill>
              <a:effectLst/>
              <a:uLnTx/>
              <a:uFillTx/>
              <a:latin typeface="Arial"/>
              <a:ea typeface="+mn-ea"/>
              <a:cs typeface="Arial"/>
              <a:sym typeface="Arial"/>
            </a:endParaRPr>
          </a:p>
        </p:txBody>
      </p:sp>
      <p:sp>
        <p:nvSpPr>
          <p:cNvPr id="6" name="Content Placeholder 2">
            <a:extLst>
              <a:ext uri="{FF2B5EF4-FFF2-40B4-BE49-F238E27FC236}">
                <a16:creationId xmlns:a16="http://schemas.microsoft.com/office/drawing/2014/main" id="{DCC98C28-466E-45AA-83BE-DBE4726347CE}"/>
              </a:ext>
            </a:extLst>
          </p:cNvPr>
          <p:cNvSpPr txBox="1">
            <a:spLocks/>
          </p:cNvSpPr>
          <p:nvPr/>
        </p:nvSpPr>
        <p:spPr>
          <a:xfrm>
            <a:off x="6221550" y="1565681"/>
            <a:ext cx="2377936" cy="3149735"/>
          </a:xfrm>
          <a:prstGeom prst="rect">
            <a:avLst/>
          </a:prstGeom>
        </p:spPr>
        <p:txBody>
          <a:bodyPr vert="horz" lIns="91440" tIns="45720" rIns="91440" bIns="45720" rtlCol="0">
            <a:normAutofit/>
          </a:bodyPr>
          <a:lstStyle>
            <a:lvl1pPr marL="257175" indent="-260604" algn="l" defTabSz="342900" rtl="0" eaLnBrk="1" latinLnBrk="0" hangingPunct="1">
              <a:lnSpc>
                <a:spcPct val="100000"/>
              </a:lnSpc>
              <a:spcBef>
                <a:spcPts val="600"/>
              </a:spcBef>
              <a:buClr>
                <a:schemeClr val="tx2"/>
              </a:buClr>
              <a:buFont typeface="Wingdings" charset="2"/>
              <a:buChar char="§"/>
              <a:defRPr sz="1500" kern="1200">
                <a:solidFill>
                  <a:schemeClr val="tx1"/>
                </a:solidFill>
                <a:latin typeface="+mn-lt"/>
                <a:ea typeface="+mn-ea"/>
                <a:cs typeface="+mn-cs"/>
              </a:defRPr>
            </a:lvl1pPr>
            <a:lvl2pPr marL="557213" indent="-214313" algn="l" defTabSz="342900" rtl="0" eaLnBrk="1" latinLnBrk="0" hangingPunct="1">
              <a:lnSpc>
                <a:spcPct val="100000"/>
              </a:lnSpc>
              <a:spcBef>
                <a:spcPts val="750"/>
              </a:spcBef>
              <a:buClr>
                <a:schemeClr val="tx2"/>
              </a:buClr>
              <a:buSzPct val="50000"/>
              <a:buFont typeface="Wingdings" charset="2"/>
              <a:buChar char=""/>
              <a:defRPr sz="1350" kern="1200">
                <a:solidFill>
                  <a:schemeClr val="tx1"/>
                </a:solidFill>
                <a:latin typeface="+mn-lt"/>
                <a:ea typeface="+mn-ea"/>
                <a:cs typeface="+mn-cs"/>
              </a:defRPr>
            </a:lvl2pPr>
            <a:lvl3pPr marL="857250" indent="-171450" algn="l" defTabSz="342900" rtl="0" eaLnBrk="1" latinLnBrk="0" hangingPunct="1">
              <a:lnSpc>
                <a:spcPct val="100000"/>
              </a:lnSpc>
              <a:spcBef>
                <a:spcPts val="750"/>
              </a:spcBef>
              <a:buFont typeface="Arial"/>
              <a:buChar char="•"/>
              <a:defRPr sz="12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257175" marR="0" lvl="0" indent="-260604" algn="l" defTabSz="457200" rtl="0" eaLnBrk="1" fontAlgn="auto" latinLnBrk="0" hangingPunct="1">
              <a:lnSpc>
                <a:spcPct val="100000"/>
              </a:lnSpc>
              <a:spcBef>
                <a:spcPts val="600"/>
              </a:spcBef>
              <a:spcAft>
                <a:spcPts val="0"/>
              </a:spcAft>
              <a:buClr>
                <a:srgbClr val="20AA3F"/>
              </a:buClr>
              <a:buSzTx/>
              <a:buFont typeface="Wingdings" charset="2"/>
              <a:buChar char="§"/>
              <a:tabLst/>
              <a:defRPr/>
            </a:pPr>
            <a:r>
              <a:rPr kumimoji="0" lang="en-US" sz="1950" b="0" i="0" u="none" strike="noStrike" kern="1200" cap="none" spc="0" normalizeH="0" baseline="0" noProof="0" dirty="0">
                <a:ln>
                  <a:noFill/>
                </a:ln>
                <a:solidFill>
                  <a:srgbClr val="101820"/>
                </a:solidFill>
                <a:effectLst/>
                <a:uLnTx/>
                <a:uFillTx/>
                <a:latin typeface="Georgia"/>
                <a:ea typeface="+mn-ea"/>
                <a:cs typeface="+mn-cs"/>
              </a:rPr>
              <a:t>Be aware of scams </a:t>
            </a:r>
          </a:p>
          <a:p>
            <a:pPr marL="257175" marR="0" lvl="0" indent="-260604" algn="l" defTabSz="457200" rtl="0" eaLnBrk="1" fontAlgn="auto" latinLnBrk="0" hangingPunct="1">
              <a:lnSpc>
                <a:spcPct val="100000"/>
              </a:lnSpc>
              <a:spcBef>
                <a:spcPts val="600"/>
              </a:spcBef>
              <a:spcAft>
                <a:spcPts val="0"/>
              </a:spcAft>
              <a:buClr>
                <a:srgbClr val="20AA3F"/>
              </a:buClr>
              <a:buSzTx/>
              <a:buFont typeface="Wingdings" charset="2"/>
              <a:buChar char="§"/>
              <a:tabLst/>
              <a:defRPr/>
            </a:pPr>
            <a:r>
              <a:rPr kumimoji="0" lang="en-US" sz="1950" b="0" i="0" u="none" strike="noStrike" kern="1200" cap="none" spc="0" normalizeH="0" baseline="0" noProof="0" dirty="0">
                <a:ln>
                  <a:noFill/>
                </a:ln>
                <a:solidFill>
                  <a:srgbClr val="101820"/>
                </a:solidFill>
                <a:effectLst/>
                <a:uLnTx/>
                <a:uFillTx/>
                <a:latin typeface="Georgia"/>
                <a:ea typeface="+mn-ea"/>
                <a:cs typeface="+mn-cs"/>
              </a:rPr>
              <a:t>Mortgage relief options</a:t>
            </a:r>
          </a:p>
          <a:p>
            <a:pPr marL="257175" marR="0" lvl="0" indent="-260604" algn="l" defTabSz="457200" rtl="0" eaLnBrk="1" fontAlgn="auto" latinLnBrk="0" hangingPunct="1">
              <a:lnSpc>
                <a:spcPct val="100000"/>
              </a:lnSpc>
              <a:spcBef>
                <a:spcPts val="600"/>
              </a:spcBef>
              <a:spcAft>
                <a:spcPts val="0"/>
              </a:spcAft>
              <a:buClr>
                <a:srgbClr val="20AA3F"/>
              </a:buClr>
              <a:buSzTx/>
              <a:buFont typeface="Wingdings" charset="2"/>
              <a:buChar char="§"/>
              <a:tabLst/>
              <a:defRPr/>
            </a:pPr>
            <a:r>
              <a:rPr kumimoji="0" lang="en-US" sz="1950" b="0" i="0" u="none" strike="noStrike" kern="1200" cap="none" spc="0" normalizeH="0" baseline="0" noProof="0" dirty="0">
                <a:ln>
                  <a:noFill/>
                </a:ln>
                <a:solidFill>
                  <a:srgbClr val="101820"/>
                </a:solidFill>
                <a:effectLst/>
                <a:uLnTx/>
                <a:uFillTx/>
                <a:latin typeface="Georgia"/>
                <a:ea typeface="+mn-ea"/>
                <a:cs typeface="+mn-cs"/>
              </a:rPr>
              <a:t>A guide to COVID-19 economic stimulus relief </a:t>
            </a:r>
          </a:p>
        </p:txBody>
      </p:sp>
      <p:sp>
        <p:nvSpPr>
          <p:cNvPr id="7" name="Rectangle 6">
            <a:extLst>
              <a:ext uri="{FF2B5EF4-FFF2-40B4-BE49-F238E27FC236}">
                <a16:creationId xmlns:a16="http://schemas.microsoft.com/office/drawing/2014/main" id="{C6FE7918-1673-4C9A-9F49-43D197865841}"/>
              </a:ext>
            </a:extLst>
          </p:cNvPr>
          <p:cNvSpPr/>
          <p:nvPr/>
        </p:nvSpPr>
        <p:spPr>
          <a:xfrm>
            <a:off x="3408759" y="4937484"/>
            <a:ext cx="483716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101820"/>
                </a:solidFill>
                <a:effectLst/>
                <a:uLnTx/>
                <a:uFillTx/>
                <a:latin typeface="Georgia"/>
                <a:ea typeface="+mn-ea"/>
                <a:cs typeface="+mn-cs"/>
              </a:rPr>
              <a:t>For a full list of topics visit: </a:t>
            </a:r>
            <a:r>
              <a:rPr kumimoji="0" lang="en-US" sz="2400" b="0" i="0" u="dotted" strike="noStrike" kern="1200" cap="none" spc="0" normalizeH="0" baseline="0" noProof="0" dirty="0">
                <a:ln>
                  <a:noFill/>
                </a:ln>
                <a:solidFill>
                  <a:srgbClr val="0072CE"/>
                </a:solidFill>
                <a:effectLst/>
                <a:uLnTx/>
                <a:uFill>
                  <a:solidFill>
                    <a:srgbClr val="0072CE"/>
                  </a:solidFill>
                </a:uFill>
                <a:latin typeface="Georgia"/>
                <a:ea typeface="+mn-ea"/>
                <a:cs typeface="+mn-cs"/>
              </a:rPr>
              <a:t>consumerfinance.gov/coronavirus </a:t>
            </a:r>
          </a:p>
        </p:txBody>
      </p:sp>
    </p:spTree>
    <p:extLst>
      <p:ext uri="{BB962C8B-B14F-4D97-AF65-F5344CB8AC3E}">
        <p14:creationId xmlns:p14="http://schemas.microsoft.com/office/powerpoint/2010/main" val="385627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Bureau’s Mission and Vision</a:t>
            </a:r>
          </a:p>
        </p:txBody>
      </p:sp>
      <p:sp>
        <p:nvSpPr>
          <p:cNvPr id="4" name="Text Placeholder 3"/>
          <p:cNvSpPr>
            <a:spLocks noGrp="1"/>
          </p:cNvSpPr>
          <p:nvPr>
            <p:ph type="body" idx="1"/>
          </p:nvPr>
        </p:nvSpPr>
        <p:spPr>
          <a:xfrm>
            <a:off x="553640" y="1761676"/>
            <a:ext cx="8036720" cy="4267200"/>
          </a:xfrm>
        </p:spPr>
        <p:txBody>
          <a:bodyPr/>
          <a:lstStyle/>
          <a:p>
            <a:pPr marL="88900" indent="0">
              <a:buNone/>
            </a:pPr>
            <a:r>
              <a:rPr lang="en-US" sz="2000" dirty="0"/>
              <a:t>To regulate the offering and provision of consumer financial products or services under the Federal consumer financial laws and to educate and empower  consumers to make better informed financial decisions. </a:t>
            </a:r>
          </a:p>
          <a:p>
            <a:pPr marL="88900" indent="0">
              <a:buNone/>
            </a:pPr>
            <a:endParaRPr lang="en-US" dirty="0"/>
          </a:p>
          <a:p>
            <a:pPr marL="88900" indent="0">
              <a:buNone/>
            </a:pPr>
            <a:r>
              <a:rPr lang="en-US" sz="2000" dirty="0"/>
              <a:t>Free, innovative, competitive, and transparent consumer finance markets where the rights of all parties are protected by the rule of law and where consumers are free to choose the products and services that best fit their individual needs. </a:t>
            </a:r>
          </a:p>
          <a:p>
            <a:endParaRPr lang="en-US" dirty="0"/>
          </a:p>
        </p:txBody>
      </p:sp>
      <p:sp>
        <p:nvSpPr>
          <p:cNvPr id="32" name="object 20"/>
          <p:cNvSpPr/>
          <p:nvPr/>
        </p:nvSpPr>
        <p:spPr>
          <a:xfrm flipV="1">
            <a:off x="646252" y="3406141"/>
            <a:ext cx="7851497" cy="45719"/>
          </a:xfrm>
          <a:custGeom>
            <a:avLst/>
            <a:gdLst/>
            <a:ahLst/>
            <a:cxnLst/>
            <a:rect l="l" t="t" r="r" b="b"/>
            <a:pathLst>
              <a:path w="1005839">
                <a:moveTo>
                  <a:pt x="1005840" y="0"/>
                </a:moveTo>
                <a:lnTo>
                  <a:pt x="0" y="0"/>
                </a:lnTo>
              </a:path>
            </a:pathLst>
          </a:custGeom>
          <a:ln w="6985">
            <a:solidFill>
              <a:srgbClr val="50B748"/>
            </a:solidFill>
          </a:ln>
        </p:spPr>
        <p:txBody>
          <a:bodyPr wrap="square" lIns="0" tIns="0" rIns="0" bIns="0" rtlCol="0"/>
          <a:lstStyle/>
          <a:p>
            <a:endParaRPr>
              <a:solidFill>
                <a:srgbClr val="101820"/>
              </a:solidFill>
            </a:endParaRPr>
          </a:p>
        </p:txBody>
      </p:sp>
      <p:sp>
        <p:nvSpPr>
          <p:cNvPr id="9" name="object 16"/>
          <p:cNvSpPr txBox="1"/>
          <p:nvPr/>
        </p:nvSpPr>
        <p:spPr>
          <a:xfrm>
            <a:off x="3728545" y="3611839"/>
            <a:ext cx="1686911" cy="319959"/>
          </a:xfrm>
          <a:prstGeom prst="rect">
            <a:avLst/>
          </a:prstGeom>
        </p:spPr>
        <p:txBody>
          <a:bodyPr vert="horz" wrap="square" lIns="0" tIns="12065" rIns="0" bIns="0" rtlCol="0">
            <a:spAutoFit/>
          </a:bodyPr>
          <a:lstStyle/>
          <a:p>
            <a:pPr marL="12700" algn="ctr">
              <a:spcBef>
                <a:spcPts val="95"/>
              </a:spcBef>
            </a:pPr>
            <a:r>
              <a:rPr lang="en-US" sz="2000" b="1" spc="-15" dirty="0">
                <a:solidFill>
                  <a:srgbClr val="121820"/>
                </a:solidFill>
                <a:latin typeface="Georgia" panose="02040502050405020303" pitchFamily="18" charset="0"/>
                <a:cs typeface="Arial"/>
              </a:rPr>
              <a:t>VISION</a:t>
            </a:r>
            <a:endParaRPr sz="2000" dirty="0">
              <a:solidFill>
                <a:srgbClr val="101820"/>
              </a:solidFill>
              <a:latin typeface="Georgia" panose="02040502050405020303" pitchFamily="18" charset="0"/>
              <a:cs typeface="Arial"/>
            </a:endParaRPr>
          </a:p>
        </p:txBody>
      </p:sp>
      <p:sp>
        <p:nvSpPr>
          <p:cNvPr id="11" name="object 16"/>
          <p:cNvSpPr txBox="1"/>
          <p:nvPr/>
        </p:nvSpPr>
        <p:spPr>
          <a:xfrm>
            <a:off x="3886200" y="1441717"/>
            <a:ext cx="1371600" cy="319959"/>
          </a:xfrm>
          <a:prstGeom prst="rect">
            <a:avLst/>
          </a:prstGeom>
        </p:spPr>
        <p:txBody>
          <a:bodyPr vert="horz" wrap="square" lIns="0" tIns="12065" rIns="0" bIns="0" rtlCol="0">
            <a:spAutoFit/>
          </a:bodyPr>
          <a:lstStyle/>
          <a:p>
            <a:pPr marL="12700" algn="ctr">
              <a:spcBef>
                <a:spcPts val="95"/>
              </a:spcBef>
            </a:pPr>
            <a:r>
              <a:rPr lang="en-US" sz="2000" b="1" spc="-15" dirty="0">
                <a:solidFill>
                  <a:srgbClr val="121820"/>
                </a:solidFill>
                <a:latin typeface="Georgia" panose="02040502050405020303" pitchFamily="18" charset="0"/>
                <a:cs typeface="Arial"/>
              </a:rPr>
              <a:t>MISSION</a:t>
            </a:r>
            <a:endParaRPr sz="2000" dirty="0">
              <a:solidFill>
                <a:srgbClr val="101820"/>
              </a:solidFill>
              <a:latin typeface="Georgia" panose="02040502050405020303" pitchFamily="18" charset="0"/>
              <a:cs typeface="Arial"/>
            </a:endParaRPr>
          </a:p>
        </p:txBody>
      </p:sp>
    </p:spTree>
    <p:extLst>
      <p:ext uri="{BB962C8B-B14F-4D97-AF65-F5344CB8AC3E}">
        <p14:creationId xmlns:p14="http://schemas.microsoft.com/office/powerpoint/2010/main" val="1532609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Us</a:t>
            </a:r>
          </a:p>
        </p:txBody>
      </p:sp>
      <p:sp>
        <p:nvSpPr>
          <p:cNvPr id="3" name="Content Placeholder 2"/>
          <p:cNvSpPr>
            <a:spLocks noGrp="1"/>
          </p:cNvSpPr>
          <p:nvPr>
            <p:ph sz="half" idx="1"/>
          </p:nvPr>
        </p:nvSpPr>
        <p:spPr>
          <a:xfrm>
            <a:off x="553641" y="1347019"/>
            <a:ext cx="8036720" cy="4827639"/>
          </a:xfrm>
        </p:spPr>
        <p:txBody>
          <a:bodyPr>
            <a:normAutofit/>
          </a:bodyPr>
          <a:lstStyle/>
          <a:p>
            <a:pPr marL="0" indent="0" algn="ctr">
              <a:lnSpc>
                <a:spcPct val="100000"/>
              </a:lnSpc>
              <a:buNone/>
            </a:pPr>
            <a:r>
              <a:rPr lang="en-US" sz="2800" dirty="0"/>
              <a:t>Consumer Financial Protection Bureau</a:t>
            </a:r>
          </a:p>
          <a:p>
            <a:pPr marL="0" indent="0" algn="ctr">
              <a:lnSpc>
                <a:spcPct val="100000"/>
              </a:lnSpc>
              <a:buNone/>
            </a:pPr>
            <a:r>
              <a:rPr lang="en-US" sz="2800" dirty="0"/>
              <a:t>Office for Older Americans</a:t>
            </a:r>
          </a:p>
          <a:p>
            <a:pPr marL="0" indent="0" algn="ctr">
              <a:lnSpc>
                <a:spcPct val="100000"/>
              </a:lnSpc>
              <a:buNone/>
            </a:pPr>
            <a:r>
              <a:rPr lang="en-US" sz="2800" dirty="0"/>
              <a:t>Website: </a:t>
            </a:r>
            <a:r>
              <a:rPr lang="en-US" sz="2800" dirty="0">
                <a:hlinkClick r:id="rId3"/>
              </a:rPr>
              <a:t>consumerfinance.gov/</a:t>
            </a:r>
            <a:r>
              <a:rPr lang="en-US" sz="2800" dirty="0" err="1">
                <a:hlinkClick r:id="rId3"/>
              </a:rPr>
              <a:t>olderamericans</a:t>
            </a:r>
            <a:endParaRPr lang="en-US" sz="2800" dirty="0"/>
          </a:p>
          <a:p>
            <a:pPr marL="0" indent="0" algn="ctr">
              <a:lnSpc>
                <a:spcPct val="100000"/>
              </a:lnSpc>
              <a:buNone/>
            </a:pPr>
            <a:r>
              <a:rPr lang="en-US" sz="2800" dirty="0"/>
              <a:t>Email: </a:t>
            </a:r>
            <a:r>
              <a:rPr lang="en-US" sz="2800" dirty="0">
                <a:hlinkClick r:id="rId4"/>
              </a:rPr>
              <a:t>olderamericans@cfpb.gov</a:t>
            </a:r>
            <a:endParaRPr lang="en-US" sz="2800" dirty="0"/>
          </a:p>
          <a:p>
            <a:pPr marL="0" indent="0" algn="ctr">
              <a:lnSpc>
                <a:spcPct val="100000"/>
              </a:lnSpc>
              <a:buNone/>
            </a:pPr>
            <a:endParaRPr lang="en-US" sz="2800" dirty="0"/>
          </a:p>
          <a:p>
            <a:pPr marL="0" indent="0" algn="ctr">
              <a:lnSpc>
                <a:spcPct val="100000"/>
              </a:lnSpc>
              <a:buNone/>
            </a:pPr>
            <a:r>
              <a:rPr lang="en-US" sz="2800" dirty="0"/>
              <a:t>Kate Kramer</a:t>
            </a:r>
          </a:p>
          <a:p>
            <a:pPr marL="0" indent="0" algn="ctr">
              <a:lnSpc>
                <a:spcPct val="100000"/>
              </a:lnSpc>
              <a:buNone/>
            </a:pPr>
            <a:r>
              <a:rPr lang="en-US" sz="2800" dirty="0">
                <a:hlinkClick r:id="rId5"/>
              </a:rPr>
              <a:t>Katelyn.Kramer@cfpb.gov</a:t>
            </a:r>
            <a:r>
              <a:rPr lang="en-US" sz="2800" dirty="0"/>
              <a:t> </a:t>
            </a:r>
          </a:p>
        </p:txBody>
      </p:sp>
    </p:spTree>
    <p:extLst>
      <p:ext uri="{BB962C8B-B14F-4D97-AF65-F5344CB8AC3E}">
        <p14:creationId xmlns:p14="http://schemas.microsoft.com/office/powerpoint/2010/main" val="320053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dirty="0">
                <a:solidFill>
                  <a:srgbClr val="3B3C3E"/>
                </a:solidFill>
              </a:rPr>
              <a:t>Office for Older Americans</a:t>
            </a:r>
          </a:p>
        </p:txBody>
      </p:sp>
      <p:sp>
        <p:nvSpPr>
          <p:cNvPr id="11" name="Content Placeholder 10"/>
          <p:cNvSpPr>
            <a:spLocks noGrp="1"/>
          </p:cNvSpPr>
          <p:nvPr>
            <p:ph idx="1"/>
          </p:nvPr>
        </p:nvSpPr>
        <p:spPr/>
        <p:txBody>
          <a:bodyPr>
            <a:noAutofit/>
          </a:bodyPr>
          <a:lstStyle/>
          <a:p>
            <a:pPr marL="0" indent="0">
              <a:buNone/>
            </a:pPr>
            <a:r>
              <a:rPr lang="en-US" sz="2800" dirty="0"/>
              <a:t>The Office for Older Americans (OA) develops initiatives, tools, and resources to:</a:t>
            </a:r>
          </a:p>
          <a:p>
            <a:pPr marL="342900" indent="-342900">
              <a:buFont typeface="Arial" panose="020B0604020202020204" pitchFamily="34" charset="0"/>
              <a:buChar char="•"/>
            </a:pPr>
            <a:r>
              <a:rPr lang="en-US" sz="2800" dirty="0"/>
              <a:t>Help protect older consumers from financial harm</a:t>
            </a:r>
          </a:p>
          <a:p>
            <a:pPr marL="342900" indent="-342900">
              <a:buFont typeface="Arial" panose="020B0604020202020204" pitchFamily="34" charset="0"/>
              <a:buChar char="•"/>
            </a:pPr>
            <a:r>
              <a:rPr lang="en-US" sz="2800" dirty="0"/>
              <a:t>Help older consumers make sound financial decisions as they age</a:t>
            </a:r>
            <a:endParaRPr lang="en-US" sz="2800" b="1" dirty="0"/>
          </a:p>
        </p:txBody>
      </p:sp>
    </p:spTree>
    <p:extLst>
      <p:ext uri="{BB962C8B-B14F-4D97-AF65-F5344CB8AC3E}">
        <p14:creationId xmlns:p14="http://schemas.microsoft.com/office/powerpoint/2010/main" val="326383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elder financial exploitation?</a:t>
            </a:r>
          </a:p>
        </p:txBody>
      </p:sp>
      <p:sp>
        <p:nvSpPr>
          <p:cNvPr id="3" name="Text Placeholder 2"/>
          <p:cNvSpPr>
            <a:spLocks noGrp="1"/>
          </p:cNvSpPr>
          <p:nvPr>
            <p:ph type="body" sz="quarter" idx="13"/>
          </p:nvPr>
        </p:nvSpPr>
        <p:spPr/>
        <p:txBody>
          <a:bodyPr/>
          <a:lstStyle/>
          <a:p>
            <a:pPr marL="457200" indent="-457200">
              <a:buFont typeface="Arial"/>
              <a:buChar char="•"/>
            </a:pPr>
            <a:r>
              <a:rPr lang="en-US" sz="2800" dirty="0"/>
              <a:t>Fraudulent or otherwise illegal, unauthorized, or improper act or process of an individual that uses the resources of an older person for personal benefit, profit or gain</a:t>
            </a:r>
          </a:p>
          <a:p>
            <a:pPr marL="457200" indent="-457200">
              <a:buFont typeface="Arial"/>
              <a:buChar char="•"/>
            </a:pPr>
            <a:r>
              <a:rPr lang="en-US" sz="2800" dirty="0"/>
              <a:t>Actions that result in depriving an older person of rightful access to, or use of benefits, resources, belongings, or assets</a:t>
            </a:r>
          </a:p>
        </p:txBody>
      </p:sp>
    </p:spTree>
    <p:extLst>
      <p:ext uri="{BB962C8B-B14F-4D97-AF65-F5344CB8AC3E}">
        <p14:creationId xmlns:p14="http://schemas.microsoft.com/office/powerpoint/2010/main" val="15917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financial exploitation</a:t>
            </a:r>
          </a:p>
        </p:txBody>
      </p:sp>
      <p:sp>
        <p:nvSpPr>
          <p:cNvPr id="5" name="Content Placeholder 2"/>
          <p:cNvSpPr txBox="1">
            <a:spLocks/>
          </p:cNvSpPr>
          <p:nvPr/>
        </p:nvSpPr>
        <p:spPr bwMode="auto">
          <a:xfrm>
            <a:off x="2362200" y="1981200"/>
            <a:ext cx="21399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9pPr>
          </a:lstStyle>
          <a:p>
            <a:pPr eaLnBrk="1" hangingPunct="1">
              <a:spcAft>
                <a:spcPts val="1200"/>
              </a:spcAft>
              <a:buFont typeface="Arial" pitchFamily="34" charset="0"/>
              <a:buNone/>
            </a:pPr>
            <a:r>
              <a:rPr lang="en-US" altLang="en-US" sz="2000">
                <a:latin typeface="Helvetica Neue"/>
                <a:ea typeface="MS PGothic" pitchFamily="34" charset="-128"/>
                <a:cs typeface="Helvetica Neue"/>
              </a:rPr>
              <a:t>Exploitation by an agent under a POA or person in another fiduciary relationship</a:t>
            </a:r>
          </a:p>
        </p:txBody>
      </p:sp>
      <p:sp>
        <p:nvSpPr>
          <p:cNvPr id="6" name="Content Placeholder 2"/>
          <p:cNvSpPr txBox="1">
            <a:spLocks/>
          </p:cNvSpPr>
          <p:nvPr/>
        </p:nvSpPr>
        <p:spPr bwMode="auto">
          <a:xfrm>
            <a:off x="2438400" y="4195763"/>
            <a:ext cx="2298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9pPr>
          </a:lstStyle>
          <a:p>
            <a:pPr eaLnBrk="1" hangingPunct="1">
              <a:spcAft>
                <a:spcPts val="1200"/>
              </a:spcAft>
              <a:buFont typeface="Arial" pitchFamily="34" charset="0"/>
              <a:buNone/>
            </a:pPr>
            <a:r>
              <a:rPr lang="en-US" altLang="en-US" sz="2000">
                <a:solidFill>
                  <a:srgbClr val="000000"/>
                </a:solidFill>
                <a:latin typeface="Helvetica Neue"/>
                <a:ea typeface="MS PGothic" pitchFamily="34" charset="-128"/>
                <a:cs typeface="Helvetica Neue"/>
              </a:rPr>
              <a:t>Theft of money or property by family members, caregivers, or </a:t>
            </a:r>
            <a:br>
              <a:rPr lang="en-US" altLang="en-US" sz="2000">
                <a:solidFill>
                  <a:srgbClr val="000000"/>
                </a:solidFill>
                <a:latin typeface="Helvetica Neue"/>
                <a:ea typeface="MS PGothic" pitchFamily="34" charset="-128"/>
                <a:cs typeface="Helvetica Neue"/>
              </a:rPr>
            </a:br>
            <a:r>
              <a:rPr lang="en-US" altLang="en-US" sz="2000">
                <a:solidFill>
                  <a:srgbClr val="000000"/>
                </a:solidFill>
                <a:latin typeface="Helvetica Neue"/>
                <a:ea typeface="MS PGothic" pitchFamily="34" charset="-128"/>
                <a:cs typeface="Helvetica Neue"/>
              </a:rPr>
              <a:t>in-home helpers</a:t>
            </a:r>
          </a:p>
        </p:txBody>
      </p:sp>
      <p:sp>
        <p:nvSpPr>
          <p:cNvPr id="7" name="Content Placeholder 2"/>
          <p:cNvSpPr txBox="1">
            <a:spLocks/>
          </p:cNvSpPr>
          <p:nvPr/>
        </p:nvSpPr>
        <p:spPr bwMode="auto">
          <a:xfrm>
            <a:off x="6580188" y="4229100"/>
            <a:ext cx="24114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9pPr>
          </a:lstStyle>
          <a:p>
            <a:pPr eaLnBrk="1" hangingPunct="1">
              <a:spcAft>
                <a:spcPts val="1200"/>
              </a:spcAft>
              <a:buFont typeface="Arial" pitchFamily="34" charset="0"/>
              <a:buNone/>
            </a:pPr>
            <a:r>
              <a:rPr lang="en-US" altLang="en-US" sz="2000">
                <a:solidFill>
                  <a:srgbClr val="000000"/>
                </a:solidFill>
                <a:latin typeface="Helvetica Neue"/>
                <a:ea typeface="MS PGothic" pitchFamily="34" charset="-128"/>
                <a:cs typeface="Helvetica Neue"/>
              </a:rPr>
              <a:t>Lottery and sweepstakes scams</a:t>
            </a:r>
          </a:p>
        </p:txBody>
      </p:sp>
      <p:sp>
        <p:nvSpPr>
          <p:cNvPr id="8" name="Content Placeholder 2"/>
          <p:cNvSpPr txBox="1">
            <a:spLocks/>
          </p:cNvSpPr>
          <p:nvPr/>
        </p:nvSpPr>
        <p:spPr bwMode="auto">
          <a:xfrm>
            <a:off x="6588125" y="1692275"/>
            <a:ext cx="25066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a:defRPr>
            </a:lvl9pPr>
          </a:lstStyle>
          <a:p>
            <a:pPr eaLnBrk="1" hangingPunct="1">
              <a:spcAft>
                <a:spcPts val="1200"/>
              </a:spcAft>
              <a:buFont typeface="Arial" pitchFamily="34" charset="0"/>
              <a:buNone/>
            </a:pPr>
            <a:r>
              <a:rPr lang="en-US" altLang="en-US" sz="2000">
                <a:solidFill>
                  <a:srgbClr val="000000"/>
                </a:solidFill>
                <a:latin typeface="Helvetica Neue"/>
                <a:ea typeface="MS PGothic" pitchFamily="34" charset="-128"/>
                <a:cs typeface="Helvetica Neue"/>
              </a:rPr>
              <a:t>Investment fraud and scams</a:t>
            </a:r>
          </a:p>
        </p:txBody>
      </p:sp>
      <p:pic>
        <p:nvPicPr>
          <p:cNvPr id="9" name="Picture 9" descr="OA_slide-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12620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OA_slide_puppet string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11620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OA_newIcons_draft-3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33800"/>
            <a:ext cx="1482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OA_newIcons-5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038600"/>
            <a:ext cx="13589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74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financial exploitation </a:t>
            </a:r>
            <a:r>
              <a:rPr lang="en-US" sz="2800" dirty="0"/>
              <a:t>(cont.)</a:t>
            </a:r>
            <a:endParaRPr lang="en-US" dirty="0"/>
          </a:p>
        </p:txBody>
      </p:sp>
      <p:sp>
        <p:nvSpPr>
          <p:cNvPr id="13" name="Content Placeholder 2">
            <a:extLst>
              <a:ext uri="{FF2B5EF4-FFF2-40B4-BE49-F238E27FC236}">
                <a16:creationId xmlns:a16="http://schemas.microsoft.com/office/drawing/2014/main" id="{CDF4A5BD-3BD2-4FCE-823A-550112C2F9DA}"/>
              </a:ext>
            </a:extLst>
          </p:cNvPr>
          <p:cNvSpPr txBox="1">
            <a:spLocks/>
          </p:cNvSpPr>
          <p:nvPr/>
        </p:nvSpPr>
        <p:spPr bwMode="auto">
          <a:xfrm>
            <a:off x="2473842" y="1758766"/>
            <a:ext cx="2057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a:solidFill>
                  <a:srgbClr val="000000"/>
                </a:solidFill>
                <a:latin typeface="Helvetica Neue"/>
                <a:ea typeface="MS PGothic" panose="020B0600070205080204" pitchFamily="34" charset="-128"/>
              </a:rPr>
              <a:t>Grandparent/</a:t>
            </a:r>
            <a:br>
              <a:rPr lang="en-US" altLang="en-US" sz="2000">
                <a:solidFill>
                  <a:srgbClr val="000000"/>
                </a:solidFill>
                <a:latin typeface="Helvetica Neue"/>
                <a:ea typeface="MS PGothic" panose="020B0600070205080204" pitchFamily="34" charset="-128"/>
              </a:rPr>
            </a:br>
            <a:r>
              <a:rPr lang="en-US" altLang="en-US" sz="2000">
                <a:solidFill>
                  <a:srgbClr val="000000"/>
                </a:solidFill>
                <a:latin typeface="Helvetica Neue"/>
                <a:ea typeface="MS PGothic" panose="020B0600070205080204" pitchFamily="34" charset="-128"/>
              </a:rPr>
              <a:t>Imposter scams</a:t>
            </a:r>
          </a:p>
        </p:txBody>
      </p:sp>
      <p:sp>
        <p:nvSpPr>
          <p:cNvPr id="14" name="Content Placeholder 2">
            <a:extLst>
              <a:ext uri="{FF2B5EF4-FFF2-40B4-BE49-F238E27FC236}">
                <a16:creationId xmlns:a16="http://schemas.microsoft.com/office/drawing/2014/main" id="{C303D5D6-9F9B-485D-AA1B-CB46E75CE892}"/>
              </a:ext>
            </a:extLst>
          </p:cNvPr>
          <p:cNvSpPr txBox="1">
            <a:spLocks/>
          </p:cNvSpPr>
          <p:nvPr/>
        </p:nvSpPr>
        <p:spPr bwMode="auto">
          <a:xfrm>
            <a:off x="2473842" y="3579628"/>
            <a:ext cx="2209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a:solidFill>
                  <a:srgbClr val="000000"/>
                </a:solidFill>
                <a:latin typeface="Helvetica Neue"/>
                <a:ea typeface="MS PGothic" panose="020B0600070205080204" pitchFamily="34" charset="-128"/>
              </a:rPr>
              <a:t>Charity scams</a:t>
            </a:r>
          </a:p>
        </p:txBody>
      </p:sp>
      <p:sp>
        <p:nvSpPr>
          <p:cNvPr id="15" name="Content Placeholder 2">
            <a:extLst>
              <a:ext uri="{FF2B5EF4-FFF2-40B4-BE49-F238E27FC236}">
                <a16:creationId xmlns:a16="http://schemas.microsoft.com/office/drawing/2014/main" id="{4F5330C2-C2C6-4159-85D4-CC112D9AA485}"/>
              </a:ext>
            </a:extLst>
          </p:cNvPr>
          <p:cNvSpPr txBox="1">
            <a:spLocks/>
          </p:cNvSpPr>
          <p:nvPr/>
        </p:nvSpPr>
        <p:spPr bwMode="auto">
          <a:xfrm>
            <a:off x="6447355" y="3551053"/>
            <a:ext cx="231616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a:solidFill>
                  <a:srgbClr val="000000"/>
                </a:solidFill>
                <a:latin typeface="Helvetica Neue"/>
                <a:ea typeface="MS PGothic" panose="020B0600070205080204" pitchFamily="34" charset="-128"/>
              </a:rPr>
              <a:t>Telemarketer, mail offer or salesperson scams</a:t>
            </a:r>
          </a:p>
        </p:txBody>
      </p:sp>
      <p:sp>
        <p:nvSpPr>
          <p:cNvPr id="16" name="Content Placeholder 2">
            <a:extLst>
              <a:ext uri="{FF2B5EF4-FFF2-40B4-BE49-F238E27FC236}">
                <a16:creationId xmlns:a16="http://schemas.microsoft.com/office/drawing/2014/main" id="{E94FD947-2D6B-403A-ACDD-063883F89A39}"/>
              </a:ext>
            </a:extLst>
          </p:cNvPr>
          <p:cNvSpPr txBox="1">
            <a:spLocks/>
          </p:cNvSpPr>
          <p:nvPr/>
        </p:nvSpPr>
        <p:spPr bwMode="auto">
          <a:xfrm>
            <a:off x="6447355" y="1761941"/>
            <a:ext cx="24050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a:solidFill>
                  <a:srgbClr val="000000"/>
                </a:solidFill>
                <a:latin typeface="Helvetica Neue"/>
                <a:ea typeface="MS PGothic" panose="020B0600070205080204" pitchFamily="34" charset="-128"/>
              </a:rPr>
              <a:t>Tax and debt collection scams</a:t>
            </a:r>
          </a:p>
        </p:txBody>
      </p:sp>
      <p:pic>
        <p:nvPicPr>
          <p:cNvPr id="17" name="Picture 9" descr="OA_slide-06.png">
            <a:extLst>
              <a:ext uri="{FF2B5EF4-FFF2-40B4-BE49-F238E27FC236}">
                <a16:creationId xmlns:a16="http://schemas.microsoft.com/office/drawing/2014/main" id="{65CDB3A1-2284-46D1-B3A8-BF178E8553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242" y="3808228"/>
            <a:ext cx="1308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OA_slide-05.png">
            <a:extLst>
              <a:ext uri="{FF2B5EF4-FFF2-40B4-BE49-F238E27FC236}">
                <a16:creationId xmlns:a16="http://schemas.microsoft.com/office/drawing/2014/main" id="{F32E46F2-BFED-43FE-86FF-0E308E25CF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8442" y="1979428"/>
            <a:ext cx="11350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a:extLst>
              <a:ext uri="{FF2B5EF4-FFF2-40B4-BE49-F238E27FC236}">
                <a16:creationId xmlns:a16="http://schemas.microsoft.com/office/drawing/2014/main" id="{CEFF30D7-E0E4-4545-9401-87098AE47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242" y="4036828"/>
            <a:ext cx="148431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OA_slide-28.png">
            <a:extLst>
              <a:ext uri="{FF2B5EF4-FFF2-40B4-BE49-F238E27FC236}">
                <a16:creationId xmlns:a16="http://schemas.microsoft.com/office/drawing/2014/main" id="{5D073810-39EC-4BDA-9928-82D89A66482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242" y="1750828"/>
            <a:ext cx="1676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88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financial exploitation </a:t>
            </a:r>
            <a:r>
              <a:rPr lang="en-US" sz="2800" dirty="0"/>
              <a:t>(cont.)</a:t>
            </a:r>
            <a:endParaRPr lang="en-US" dirty="0"/>
          </a:p>
        </p:txBody>
      </p:sp>
      <p:sp>
        <p:nvSpPr>
          <p:cNvPr id="11" name="Content Placeholder 2">
            <a:extLst>
              <a:ext uri="{FF2B5EF4-FFF2-40B4-BE49-F238E27FC236}">
                <a16:creationId xmlns:a16="http://schemas.microsoft.com/office/drawing/2014/main" id="{4B3A5C4F-978A-4D50-9E49-B93815E8404E}"/>
              </a:ext>
            </a:extLst>
          </p:cNvPr>
          <p:cNvSpPr txBox="1">
            <a:spLocks/>
          </p:cNvSpPr>
          <p:nvPr/>
        </p:nvSpPr>
        <p:spPr bwMode="auto">
          <a:xfrm>
            <a:off x="2273300" y="1468979"/>
            <a:ext cx="19923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a:solidFill>
                  <a:srgbClr val="000000"/>
                </a:solidFill>
                <a:latin typeface="Helvetica Neue"/>
                <a:ea typeface="MS PGothic" panose="020B0600070205080204" pitchFamily="34" charset="-128"/>
              </a:rPr>
              <a:t>Telephone, computer, and internet scams</a:t>
            </a:r>
          </a:p>
        </p:txBody>
      </p:sp>
      <p:sp>
        <p:nvSpPr>
          <p:cNvPr id="12" name="Content Placeholder 2">
            <a:extLst>
              <a:ext uri="{FF2B5EF4-FFF2-40B4-BE49-F238E27FC236}">
                <a16:creationId xmlns:a16="http://schemas.microsoft.com/office/drawing/2014/main" id="{C4F7422B-FD0D-4543-B8E2-EA5FAF77295F}"/>
              </a:ext>
            </a:extLst>
          </p:cNvPr>
          <p:cNvSpPr txBox="1">
            <a:spLocks/>
          </p:cNvSpPr>
          <p:nvPr/>
        </p:nvSpPr>
        <p:spPr bwMode="auto">
          <a:xfrm>
            <a:off x="6400800" y="1500729"/>
            <a:ext cx="19050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dirty="0">
                <a:solidFill>
                  <a:srgbClr val="000000"/>
                </a:solidFill>
                <a:latin typeface="Helvetica Neue"/>
                <a:ea typeface="MS PGothic" panose="020B0600070205080204" pitchFamily="34" charset="-128"/>
              </a:rPr>
              <a:t>Identity theft</a:t>
            </a:r>
          </a:p>
        </p:txBody>
      </p:sp>
      <p:sp>
        <p:nvSpPr>
          <p:cNvPr id="21" name="Content Placeholder 2">
            <a:extLst>
              <a:ext uri="{FF2B5EF4-FFF2-40B4-BE49-F238E27FC236}">
                <a16:creationId xmlns:a16="http://schemas.microsoft.com/office/drawing/2014/main" id="{649C3138-92C7-4B0E-8C7D-3069CD6C61A4}"/>
              </a:ext>
            </a:extLst>
          </p:cNvPr>
          <p:cNvSpPr txBox="1">
            <a:spLocks/>
          </p:cNvSpPr>
          <p:nvPr/>
        </p:nvSpPr>
        <p:spPr bwMode="auto">
          <a:xfrm>
            <a:off x="2290763" y="3786729"/>
            <a:ext cx="2039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dirty="0">
                <a:solidFill>
                  <a:srgbClr val="000000"/>
                </a:solidFill>
                <a:latin typeface="Helvetica Neue"/>
                <a:ea typeface="MS PGothic" panose="020B0600070205080204" pitchFamily="34" charset="-128"/>
              </a:rPr>
              <a:t>Reverse mortgage fraud</a:t>
            </a:r>
          </a:p>
        </p:txBody>
      </p:sp>
      <p:sp>
        <p:nvSpPr>
          <p:cNvPr id="22" name="Content Placeholder 2">
            <a:extLst>
              <a:ext uri="{FF2B5EF4-FFF2-40B4-BE49-F238E27FC236}">
                <a16:creationId xmlns:a16="http://schemas.microsoft.com/office/drawing/2014/main" id="{66407417-E763-450F-9982-55EF2EEFC21A}"/>
              </a:ext>
            </a:extLst>
          </p:cNvPr>
          <p:cNvSpPr txBox="1">
            <a:spLocks/>
          </p:cNvSpPr>
          <p:nvPr/>
        </p:nvSpPr>
        <p:spPr bwMode="auto">
          <a:xfrm>
            <a:off x="6464300" y="3786729"/>
            <a:ext cx="22225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Aft>
                <a:spcPts val="1200"/>
              </a:spcAft>
              <a:buFont typeface="Arial" panose="020B0604020202020204" pitchFamily="34" charset="0"/>
              <a:buNone/>
            </a:pPr>
            <a:r>
              <a:rPr lang="en-US" altLang="en-US" sz="2000">
                <a:solidFill>
                  <a:srgbClr val="000000"/>
                </a:solidFill>
                <a:latin typeface="Helvetica Neue"/>
                <a:ea typeface="MS PGothic" panose="020B0600070205080204" pitchFamily="34" charset="-128"/>
              </a:rPr>
              <a:t>Contractor fraud and home improvement scams</a:t>
            </a:r>
          </a:p>
        </p:txBody>
      </p:sp>
      <p:pic>
        <p:nvPicPr>
          <p:cNvPr id="23" name="Picture 8" descr="OA_slide-04.png">
            <a:extLst>
              <a:ext uri="{FF2B5EF4-FFF2-40B4-BE49-F238E27FC236}">
                <a16:creationId xmlns:a16="http://schemas.microsoft.com/office/drawing/2014/main" id="{358A1EFC-1809-4878-8674-9310F0600F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500729"/>
            <a:ext cx="12620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OA_slide-08.png">
            <a:extLst>
              <a:ext uri="{FF2B5EF4-FFF2-40B4-BE49-F238E27FC236}">
                <a16:creationId xmlns:a16="http://schemas.microsoft.com/office/drawing/2014/main" id="{19D78A50-8699-4AE4-9FAA-BD196E36B1D6}"/>
              </a:ext>
            </a:extLst>
          </p:cNvPr>
          <p:cNvPicPr>
            <a:picLocks noChangeAspect="1"/>
          </p:cNvPicPr>
          <p:nvPr/>
        </p:nvPicPr>
        <p:blipFill>
          <a:blip r:embed="rId4">
            <a:extLst>
              <a:ext uri="{28A0092B-C50C-407E-A947-70E740481C1C}">
                <a14:useLocalDpi xmlns:a14="http://schemas.microsoft.com/office/drawing/2010/main" val="0"/>
              </a:ext>
            </a:extLst>
          </a:blip>
          <a:srcRect l="1015" b="38872"/>
          <a:stretch>
            <a:fillRect/>
          </a:stretch>
        </p:blipFill>
        <p:spPr bwMode="auto">
          <a:xfrm>
            <a:off x="4864100" y="1729329"/>
            <a:ext cx="1524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OA_slide-11.png">
            <a:extLst>
              <a:ext uri="{FF2B5EF4-FFF2-40B4-BE49-F238E27FC236}">
                <a16:creationId xmlns:a16="http://schemas.microsoft.com/office/drawing/2014/main" id="{755F9EDB-CBB2-435B-A386-61A5764976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4100" y="3405729"/>
            <a:ext cx="15271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OA_newIcons-50.png">
            <a:extLst>
              <a:ext uri="{FF2B5EF4-FFF2-40B4-BE49-F238E27FC236}">
                <a16:creationId xmlns:a16="http://schemas.microsoft.com/office/drawing/2014/main" id="{269F2A6C-6D5E-466C-BEAC-B0247ED8FC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5500" y="3634329"/>
            <a:ext cx="14986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41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risk?</a:t>
            </a:r>
          </a:p>
        </p:txBody>
      </p:sp>
      <p:sp>
        <p:nvSpPr>
          <p:cNvPr id="3" name="Text Placeholder 2"/>
          <p:cNvSpPr>
            <a:spLocks noGrp="1"/>
          </p:cNvSpPr>
          <p:nvPr>
            <p:ph type="body" sz="quarter" idx="13"/>
          </p:nvPr>
        </p:nvSpPr>
        <p:spPr/>
        <p:txBody>
          <a:bodyPr/>
          <a:lstStyle/>
          <a:p>
            <a:pPr marL="457200" indent="-457200">
              <a:lnSpc>
                <a:spcPct val="100000"/>
              </a:lnSpc>
              <a:buFont typeface="Arial" panose="020B0604020202020204" pitchFamily="34" charset="0"/>
              <a:buChar char="•"/>
            </a:pPr>
            <a:r>
              <a:rPr lang="en-US" sz="3200" dirty="0"/>
              <a:t>Anyone can be the victim of financial exploitation</a:t>
            </a:r>
          </a:p>
          <a:p>
            <a:pPr>
              <a:lnSpc>
                <a:spcPct val="100000"/>
              </a:lnSpc>
              <a:buFont typeface="Arial" panose="020B0604020202020204" pitchFamily="34" charset="0"/>
              <a:buChar char="•"/>
            </a:pPr>
            <a:endParaRPr lang="en-US" sz="3200" dirty="0"/>
          </a:p>
          <a:p>
            <a:pPr>
              <a:lnSpc>
                <a:spcPct val="100000"/>
              </a:lnSpc>
              <a:buFont typeface="Arial" panose="020B0604020202020204" pitchFamily="34" charset="0"/>
              <a:buChar char="•"/>
            </a:pPr>
            <a:r>
              <a:rPr lang="en-US" sz="3200" dirty="0"/>
              <a:t>Elder financial exploitation crosses all social, educational, and economic boundaries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445747234"/>
      </p:ext>
    </p:extLst>
  </p:cSld>
  <p:clrMapOvr>
    <a:masterClrMapping/>
  </p:clrMapOvr>
</p:sld>
</file>

<file path=ppt/theme/theme1.xml><?xml version="1.0" encoding="utf-8"?>
<a:theme xmlns:a="http://schemas.openxmlformats.org/drawingml/2006/main" name="BCFP 2018">
  <a:themeElements>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b05b36f-5583-441c-93f4-3e7490ae0172"/>
    <TaxKeywordTaxHTField xmlns="cb05b36f-5583-441c-93f4-3e7490ae0172">
      <Terms xmlns="http://schemas.microsoft.com/office/infopath/2007/PartnerControls"/>
    </TaxKeywordTaxHTField>
    <_dlc_DocId xmlns="8ad2afa7-ad9a-4224-8e10-f94b3ba3fda2">CEEOA-812622779-101874</_dlc_DocId>
    <_dlc_DocIdUrl xmlns="8ad2afa7-ad9a-4224-8e10-f94b3ba3fda2">
      <Url>https://bcfp365.sharepoint.com/sites/cee-oa/_layouts/15/DocIdRedir.aspx?ID=CEEOA-812622779-101874</Url>
      <Description>CEEOA-812622779-101874</Description>
    </_dlc_DocIdUrl>
  </documentManagement>
</p:properties>
</file>

<file path=customXml/item3.xml><?xml version="1.0" encoding="utf-8"?>
<?mso-contentType ?>
<SharedContentType xmlns="Microsoft.SharePoint.Taxonomy.ContentTypeSync" SourceId="05f0ae79-fa7d-42cd-a738-9aebccb3fb89" ContentTypeId="0x010100AF5D719A330BE9498B2C5974DBEAC03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CFPB Document" ma:contentTypeID="0x010100AF5D719A330BE9498B2C5974DBEAC038001D03836E968F18498915634A91538648" ma:contentTypeVersion="258" ma:contentTypeDescription="" ma:contentTypeScope="" ma:versionID="c0b9c9e37c5946ea8770259580117eab">
  <xsd:schema xmlns:xsd="http://www.w3.org/2001/XMLSchema" xmlns:xs="http://www.w3.org/2001/XMLSchema" xmlns:p="http://schemas.microsoft.com/office/2006/metadata/properties" xmlns:ns2="8ad2afa7-ad9a-4224-8e10-f94b3ba3fda2" xmlns:ns3="cb05b36f-5583-441c-93f4-3e7490ae0172" xmlns:ns4="c87071d6-2064-4c6d-a888-713f01e41511" targetNamespace="http://schemas.microsoft.com/office/2006/metadata/properties" ma:root="true" ma:fieldsID="a7762b1eabb33150e19763c8712c246d" ns2:_="" ns3:_="" ns4:_="">
    <xsd:import namespace="8ad2afa7-ad9a-4224-8e10-f94b3ba3fda2"/>
    <xsd:import namespace="cb05b36f-5583-441c-93f4-3e7490ae0172"/>
    <xsd:import namespace="c87071d6-2064-4c6d-a888-713f01e41511"/>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3:TaxCatchAll"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2afa7-ad9a-4224-8e10-f94b3ba3fd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b05b36f-5583-441c-93f4-3e7490ae0172"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05f0ae79-fa7d-42cd-a738-9aebccb3fb89"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E8419693-9EA5-480B-8A1B-8EAC78594610}" ma:internalName="TaxCatchAll" ma:showField="CatchAllData" ma:web="{ef0e69ac-1cbf-4973-8921-01ce4f62c63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87071d6-2064-4c6d-a888-713f01e41511"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E3FDBA-D8F6-4838-BD0C-83E825B94FD2}">
  <ds:schemaRefs>
    <ds:schemaRef ds:uri="http://schemas.microsoft.com/sharepoint/v3/contenttype/forms"/>
  </ds:schemaRefs>
</ds:datastoreItem>
</file>

<file path=customXml/itemProps2.xml><?xml version="1.0" encoding="utf-8"?>
<ds:datastoreItem xmlns:ds="http://schemas.openxmlformats.org/officeDocument/2006/customXml" ds:itemID="{4C00BF77-0863-4851-85E7-B53D333D2CD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cb05b36f-5583-441c-93f4-3e7490ae0172"/>
    <ds:schemaRef ds:uri="http://schemas.microsoft.com/office/infopath/2007/PartnerControls"/>
    <ds:schemaRef ds:uri="c87071d6-2064-4c6d-a888-713f01e41511"/>
    <ds:schemaRef ds:uri="http://purl.org/dc/elements/1.1/"/>
    <ds:schemaRef ds:uri="8ad2afa7-ad9a-4224-8e10-f94b3ba3fda2"/>
    <ds:schemaRef ds:uri="http://www.w3.org/XML/1998/namespace"/>
    <ds:schemaRef ds:uri="http://purl.org/dc/dcmitype/"/>
  </ds:schemaRefs>
</ds:datastoreItem>
</file>

<file path=customXml/itemProps3.xml><?xml version="1.0" encoding="utf-8"?>
<ds:datastoreItem xmlns:ds="http://schemas.openxmlformats.org/officeDocument/2006/customXml" ds:itemID="{BE5F12F6-0A0E-4C05-8E19-79D44F369D25}">
  <ds:schemaRefs>
    <ds:schemaRef ds:uri="Microsoft.SharePoint.Taxonomy.ContentTypeSync"/>
  </ds:schemaRefs>
</ds:datastoreItem>
</file>

<file path=customXml/itemProps4.xml><?xml version="1.0" encoding="utf-8"?>
<ds:datastoreItem xmlns:ds="http://schemas.openxmlformats.org/officeDocument/2006/customXml" ds:itemID="{74849E2E-3139-4E8B-B69E-884AAF171D62}">
  <ds:schemaRefs>
    <ds:schemaRef ds:uri="http://schemas.microsoft.com/sharepoint/events"/>
  </ds:schemaRefs>
</ds:datastoreItem>
</file>

<file path=customXml/itemProps5.xml><?xml version="1.0" encoding="utf-8"?>
<ds:datastoreItem xmlns:ds="http://schemas.openxmlformats.org/officeDocument/2006/customXml" ds:itemID="{1E835D12-3258-489F-AC55-B518CF05E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d2afa7-ad9a-4224-8e10-f94b3ba3fda2"/>
    <ds:schemaRef ds:uri="cb05b36f-5583-441c-93f4-3e7490ae0172"/>
    <ds:schemaRef ds:uri="c87071d6-2064-4c6d-a888-713f01e41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5915</TotalTime>
  <Words>1401</Words>
  <Application>Microsoft Office PowerPoint</Application>
  <PresentationFormat>On-screen Show (4:3)</PresentationFormat>
  <Paragraphs>209</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Georgia</vt:lpstr>
      <vt:lpstr>Helvetica Neue</vt:lpstr>
      <vt:lpstr>Noto Sans Symbols</vt:lpstr>
      <vt:lpstr>Wingdings</vt:lpstr>
      <vt:lpstr>BCFP 2018</vt:lpstr>
      <vt:lpstr>Preventing Elder Financial Exploitation:  Trends, Tips &amp; Tools </vt:lpstr>
      <vt:lpstr>Disclaimer</vt:lpstr>
      <vt:lpstr>The Bureau’s Mission and Vision</vt:lpstr>
      <vt:lpstr>Office for Older Americans</vt:lpstr>
      <vt:lpstr>What is elder financial exploitation?</vt:lpstr>
      <vt:lpstr>Examples of financial exploitation</vt:lpstr>
      <vt:lpstr>Examples of financial exploitation (cont.)</vt:lpstr>
      <vt:lpstr>Examples of financial exploitation (cont.)</vt:lpstr>
      <vt:lpstr>Who is at risk?</vt:lpstr>
      <vt:lpstr>Why are some older adults at risk?</vt:lpstr>
      <vt:lpstr>Who could be the abuser or exploiter?</vt:lpstr>
      <vt:lpstr>Why don’t some older adults report financial exploitation or abuse?</vt:lpstr>
      <vt:lpstr>How to spot potential financial abuse</vt:lpstr>
      <vt:lpstr>What you can do to help</vt:lpstr>
      <vt:lpstr>What you can do to help</vt:lpstr>
      <vt:lpstr>What you can do to help</vt:lpstr>
      <vt:lpstr>PowerPoint Presentation</vt:lpstr>
      <vt:lpstr>Advisory &amp; Recommendations and report to financial institutions on preventing and responding to elder financial exploitation (2016)</vt:lpstr>
      <vt:lpstr>Update to Advisory for Financial Institutions on Preventing and Responding to Elder Financial Exploitation (2019)</vt:lpstr>
      <vt:lpstr>Suspicious Activity Reports (SARs)</vt:lpstr>
      <vt:lpstr>Elder financial exploitation (EFE) SARs</vt:lpstr>
      <vt:lpstr>PowerPoint Presentation</vt:lpstr>
      <vt:lpstr>Money Smart for Older Adults</vt:lpstr>
      <vt:lpstr>Managing Someone Else’s Money</vt:lpstr>
      <vt:lpstr>Reverse Mortgages Discussion Guide</vt:lpstr>
      <vt:lpstr>Guides to help consumers make informed decisions</vt:lpstr>
      <vt:lpstr>Tips and advice for older consumers</vt:lpstr>
      <vt:lpstr>consumerfinance.gov/coronavirus Hub for critical content</vt:lpstr>
      <vt:lpstr>Content topics and themes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Scheithe, Erin (CFPB)</dc:creator>
  <cp:lastModifiedBy>Kramer, Katelyn (CFPB)</cp:lastModifiedBy>
  <cp:revision>57</cp:revision>
  <dcterms:modified xsi:type="dcterms:W3CDTF">2020-08-13T19:19:10Z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0x010100AF5D719A330BE9498B2C5974DBEAC038001D03836E968F18498915634A91538648</vt:lpwstr>
  </property>
  <property fmtid="{D5CDD505-2E9C-101B-9397-08002B2CF9AE}" pid="3" name="Order">
    <vt:r8>1117000</vt:r8>
  </property>
  <property fmtid="{D5CDD505-2E9C-101B-9397-08002B2CF9AE}" pid="4" name="TaxKeyword">
    <vt:lpwstr/>
  </property>
  <property fmtid="{D5CDD505-2E9C-101B-9397-08002B2CF9AE}" pid="5" name="_dlc_DocIdItemGuid">
    <vt:lpwstr>13aa6636-6dcb-491a-b453-0a51672edb18</vt:lpwstr>
  </property>
</Properties>
</file>