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50" d="100"/>
          <a:sy n="50" d="100"/>
        </p:scale>
        <p:origin x="768" y="3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18C1D-3DC8-483E-8072-E040D7E67FC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2010693513"/>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18C1D-3DC8-483E-8072-E040D7E67FC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4288460176"/>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18C1D-3DC8-483E-8072-E040D7E67FC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409511262"/>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18C1D-3DC8-483E-8072-E040D7E67FC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1809466377"/>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18C1D-3DC8-483E-8072-E040D7E67FC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3276578154"/>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18C1D-3DC8-483E-8072-E040D7E67FC2}"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2770691002"/>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18C1D-3DC8-483E-8072-E040D7E67FC2}" type="datetimeFigureOut">
              <a:rPr lang="en-US" smtClean="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4107818211"/>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18C1D-3DC8-483E-8072-E040D7E67FC2}" type="datetimeFigureOut">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2424877055"/>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18C1D-3DC8-483E-8072-E040D7E67FC2}" type="datetimeFigureOut">
              <a:rPr lang="en-US" smtClean="0"/>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1573935582"/>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18C1D-3DC8-483E-8072-E040D7E67FC2}"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3435046958"/>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18C1D-3DC8-483E-8072-E040D7E67FC2}"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2662-60D4-40D9-A207-B5803E1951DA}" type="slidenum">
              <a:rPr lang="en-US" smtClean="0"/>
              <a:t>‹#›</a:t>
            </a:fld>
            <a:endParaRPr lang="en-US"/>
          </a:p>
        </p:txBody>
      </p:sp>
    </p:spTree>
    <p:extLst>
      <p:ext uri="{BB962C8B-B14F-4D97-AF65-F5344CB8AC3E}">
        <p14:creationId xmlns:p14="http://schemas.microsoft.com/office/powerpoint/2010/main" val="190372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18C1D-3DC8-483E-8072-E040D7E67FC2}" type="datetimeFigureOut">
              <a:rPr lang="en-US" smtClean="0"/>
              <a:t>6/28/2022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2662-60D4-40D9-A207-B5803E1951DA}" type="slidenum">
              <a:rPr lang="en-US" smtClean="0"/>
              <a:t>‹#›</a:t>
            </a:fld>
            <a:endParaRPr lang="en-US"/>
          </a:p>
        </p:txBody>
      </p:sp>
    </p:spTree>
    <p:extLst>
      <p:ext uri="{BB962C8B-B14F-4D97-AF65-F5344CB8AC3E}">
        <p14:creationId xmlns:p14="http://schemas.microsoft.com/office/powerpoint/2010/main" val="34547152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jackscamp.com/blog/" TargetMode="External"/><Relationship Id="rId2" Type="http://schemas.openxmlformats.org/officeDocument/2006/relationships/hyperlink" Target="http://www.peoples-law.org/foreclosure"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RPatino@JacksCamp.com" TargetMode="External"/><Relationship Id="rId4" Type="http://schemas.openxmlformats.org/officeDocument/2006/relationships/hyperlink" Target="mailto:DCox@JacksCam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Content Placeholder 4" descr="" title="">
            <a:extLst>
              <a:ext uri="{FF2B5EF4-FFF2-40B4-BE49-F238E27FC236}">
                <a16:creationId xmlns:a16="http://schemas.microsoft.com/office/drawing/2014/main" id="{8EC11352-8882-414C-8BA0-C4C80F3B8C9B}"/>
              </a:ext>
            </a:extLst>
          </p:cNvPr>
          <p:cNvSpPr>
            <a:spLocks noGrp="1"/>
          </p:cNvSpPr>
          <p:nvPr>
            <p:ph idx="1"/>
          </p:nvPr>
        </p:nvSpPr>
        <p:spPr>
          <a:xfrm>
            <a:off x="323850" y="1873751"/>
            <a:ext cx="11402929" cy="4596648"/>
          </a:xfrm>
        </p:spPr>
        <p:txBody>
          <a:bodyPr/>
          <a:lstStyle/>
          <a:p>
            <a:pPr marL="0" marR="0" indent="0" algn="ctr">
              <a:spcBef>
                <a:spcPts val="0"/>
              </a:spcBef>
              <a:spcAft>
                <a:spcPts val="0"/>
              </a:spcAft>
              <a:buNone/>
            </a:pPr>
            <a:r>
              <a:rPr lang="en-US" b="1" cap="all" dirty="0" err="1">
                <a:solidFill>
                  <a:srgbClr val="FF9900"/>
                </a:solidFill>
                <a:latin typeface="Times New Roman" panose="02020603050405020304" pitchFamily="18" charset="0"/>
                <a:ea typeface="Calibri" panose="020F0502020204030204" pitchFamily="34" charset="0"/>
                <a:cs typeface="Times New Roman" panose="02020603050405020304" pitchFamily="18" charset="0"/>
              </a:rPr>
              <a:t>mlTA</a:t>
            </a:r>
            <a:r>
              <a:rPr lang="en-US" b="1" cap="all" dirty="0">
                <a:solidFill>
                  <a:srgbClr val="FF9900"/>
                </a:solidFill>
                <a:latin typeface="Times New Roman" panose="02020603050405020304" pitchFamily="18" charset="0"/>
                <a:ea typeface="Calibri" panose="020F0502020204030204" pitchFamily="34" charset="0"/>
                <a:cs typeface="Times New Roman" panose="02020603050405020304" pitchFamily="18" charset="0"/>
              </a:rPr>
              <a:t> FALL SEMINAR</a:t>
            </a:r>
          </a:p>
          <a:p>
            <a:pPr marL="0" marR="0" indent="0" algn="ctr">
              <a:spcBef>
                <a:spcPts val="0"/>
              </a:spcBef>
              <a:spcAft>
                <a:spcPts val="0"/>
              </a:spcAft>
              <a:buNone/>
            </a:pPr>
            <a:r>
              <a:rPr lang="en-US" sz="2000" b="1" u="sng" cap="all" dirty="0">
                <a:solidFill>
                  <a:srgbClr val="FF9900"/>
                </a:solidFill>
                <a:latin typeface="Times New Roman" panose="02020603050405020304" pitchFamily="18" charset="0"/>
                <a:ea typeface="Calibri" panose="020F0502020204030204" pitchFamily="34" charset="0"/>
                <a:cs typeface="Times New Roman" panose="02020603050405020304" pitchFamily="18" charset="0"/>
              </a:rPr>
              <a:t>SEPTEMBER 11, 2022</a:t>
            </a:r>
          </a:p>
          <a:p>
            <a:pPr marL="0" marR="0" indent="0" algn="ctr">
              <a:spcBef>
                <a:spcPts val="0"/>
              </a:spcBef>
              <a:spcAft>
                <a:spcPts val="0"/>
              </a:spcAft>
              <a:buNone/>
            </a:pPr>
            <a:endParaRPr lang="en-US" b="1" u="sng" cap="all" dirty="0">
              <a:solidFill>
                <a:srgbClr val="FF99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b="1" cap="all"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rPr>
              <a:t>TITLE IMPLICATIONS OF FORECLOSURE PROCEDURES</a:t>
            </a:r>
            <a:endParaRPr lang="en-US"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b="1" u="sng" cap="all"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rPr>
              <a:t>IN Maryland and D.C.</a:t>
            </a:r>
            <a:endParaRPr lang="en-US"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p>
            <a:pPr marL="3657600" lvl="8" indent="0">
              <a:buNone/>
            </a:pPr>
            <a:r>
              <a:rPr lang="en-US" dirty="0"/>
              <a:t>           David H. Cox, Presenter</a:t>
            </a:r>
          </a:p>
          <a:p>
            <a:pPr marL="3657600" lvl="8" indent="0">
              <a:buNone/>
            </a:pPr>
            <a:r>
              <a:rPr lang="en-US" dirty="0"/>
              <a:t>         Ryan A. Patino, Presenter</a:t>
            </a:r>
          </a:p>
          <a:p>
            <a:pPr marL="3657600" lvl="8" indent="0">
              <a:buNone/>
            </a:pPr>
            <a:endParaRPr lang="en-US" dirty="0"/>
          </a:p>
        </p:txBody>
      </p:sp>
      <p:pic>
        <p:nvPicPr>
          <p:cNvPr id="10" name="Picture 9" descr="" title="">
            <a:extLst>
              <a:ext uri="{FF2B5EF4-FFF2-40B4-BE49-F238E27FC236}">
                <a16:creationId xmlns:a16="http://schemas.microsoft.com/office/drawing/2014/main" id="{6C7DE005-BA57-4F6F-8CB4-FA6200AA1141}"/>
              </a:ext>
            </a:extLst>
          </p:cNvPr>
          <p:cNvPicPr>
            <a:picLocks noChangeAspect="1"/>
          </p:cNvPicPr>
          <p:nvPr/>
        </p:nvPicPr>
        <p:blipFill>
          <a:blip r:embed="rId2"/>
          <a:stretch>
            <a:fillRect/>
          </a:stretch>
        </p:blipFill>
        <p:spPr>
          <a:xfrm>
            <a:off x="3257782" y="292101"/>
            <a:ext cx="6047873" cy="1390650"/>
          </a:xfrm>
          <a:prstGeom prst="rect">
            <a:avLst/>
          </a:prstGeom>
        </p:spPr>
      </p:pic>
      <p:pic>
        <p:nvPicPr>
          <p:cNvPr id="12" name="Picture 11" descr="" title="">
            <a:extLst>
              <a:ext uri="{FF2B5EF4-FFF2-40B4-BE49-F238E27FC236}">
                <a16:creationId xmlns:a16="http://schemas.microsoft.com/office/drawing/2014/main" id="{ADE008E4-18F7-4AAD-9FA0-B0166CCE6F2C}"/>
              </a:ext>
            </a:extLst>
          </p:cNvPr>
          <p:cNvPicPr>
            <a:picLocks noChangeAspect="1"/>
          </p:cNvPicPr>
          <p:nvPr/>
        </p:nvPicPr>
        <p:blipFill>
          <a:blip r:embed="rId3"/>
          <a:stretch>
            <a:fillRect/>
          </a:stretch>
        </p:blipFill>
        <p:spPr>
          <a:xfrm>
            <a:off x="4171950" y="4414915"/>
            <a:ext cx="3314700" cy="2273128"/>
          </a:xfrm>
          <a:prstGeom prst="rect">
            <a:avLst/>
          </a:prstGeom>
        </p:spPr>
      </p:pic>
    </p:spTree>
    <p:extLst>
      <p:ext uri="{BB962C8B-B14F-4D97-AF65-F5344CB8AC3E}">
        <p14:creationId xmlns:p14="http://schemas.microsoft.com/office/powerpoint/2010/main" val="203973420"/>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526BE35-EBF6-4347-8DAD-8B9041BFE570}"/>
              </a:ext>
            </a:extLst>
          </p:cNvPr>
          <p:cNvSpPr>
            <a:spLocks noGrp="1"/>
          </p:cNvSpPr>
          <p:nvPr>
            <p:ph type="title"/>
          </p:nvPr>
        </p:nvSpPr>
        <p:spPr>
          <a:xfrm>
            <a:off x="838200" y="137340"/>
            <a:ext cx="10515600" cy="1325563"/>
          </a:xfrm>
        </p:spPr>
        <p:txBody>
          <a:bodyPr/>
          <a:lstStyle/>
          <a:p>
            <a:pPr algn="ctr"/>
            <a:r>
              <a:rPr lang="en-US" sz="4400" b="1" u="sng" dirty="0">
                <a:solidFill>
                  <a:srgbClr val="FF9900"/>
                </a:solidFill>
                <a:effectLst/>
                <a:latin typeface="Times New Roman" panose="02020603050405020304" pitchFamily="18" charset="0"/>
                <a:ea typeface="Calibri" panose="020F0502020204030204" pitchFamily="34" charset="0"/>
              </a:rPr>
              <a:t>A Few MD Residential Foreclosure Tips to Help Avoid Pitfalls </a:t>
            </a:r>
            <a:endParaRPr lang="en-US" dirty="0">
              <a:solidFill>
                <a:srgbClr val="FF9900"/>
              </a:solidFill>
            </a:endParaRPr>
          </a:p>
        </p:txBody>
      </p:sp>
      <p:sp>
        <p:nvSpPr>
          <p:cNvPr id="3" name="Content Placeholder 2" descr="" title="">
            <a:extLst>
              <a:ext uri="{FF2B5EF4-FFF2-40B4-BE49-F238E27FC236}">
                <a16:creationId xmlns:a16="http://schemas.microsoft.com/office/drawing/2014/main" id="{A38D40BF-8DE1-4715-8C10-261EE215E40D}"/>
              </a:ext>
            </a:extLst>
          </p:cNvPr>
          <p:cNvSpPr>
            <a:spLocks noGrp="1"/>
          </p:cNvSpPr>
          <p:nvPr>
            <p:ph idx="1"/>
          </p:nvPr>
        </p:nvSpPr>
        <p:spPr>
          <a:xfrm>
            <a:off x="838200" y="1462902"/>
            <a:ext cx="10515600" cy="5257757"/>
          </a:xfrm>
        </p:spPr>
        <p:txBody>
          <a:bodyPr>
            <a:normAutofit/>
          </a:bodyPr>
          <a:lstStyle/>
          <a:p>
            <a:pPr marL="0" indent="0">
              <a:lnSpc>
                <a:spcPct val="60000"/>
              </a:lnSpc>
              <a:buNone/>
            </a:pPr>
            <a:r>
              <a:rPr lang="en-US" sz="2200" dirty="0">
                <a:solidFill>
                  <a:srgbClr val="FF9900"/>
                </a:solidFill>
              </a:rPr>
              <a:t>1</a:t>
            </a:r>
            <a:r>
              <a:rPr lang="en-US" sz="2400" dirty="0">
                <a:solidFill>
                  <a:srgbClr val="FF9900"/>
                </a:solidFill>
              </a:rPr>
              <a:t>) Do not start the foreclosure until the last of:</a:t>
            </a:r>
          </a:p>
          <a:p>
            <a:pPr>
              <a:lnSpc>
                <a:spcPct val="60000"/>
              </a:lnSpc>
            </a:pPr>
            <a:r>
              <a:rPr lang="en-US" sz="2400" dirty="0"/>
              <a:t>______120 days after the loan becomes delinquent if the lender is subject to Consumer Financial Protection Bureau (CFPB);</a:t>
            </a:r>
          </a:p>
          <a:p>
            <a:pPr>
              <a:lnSpc>
                <a:spcPct val="60000"/>
              </a:lnSpc>
            </a:pPr>
            <a:r>
              <a:rPr lang="en-US" sz="2400" dirty="0"/>
              <a:t>______90 days after the default under the lien instrument; or</a:t>
            </a:r>
          </a:p>
          <a:p>
            <a:pPr>
              <a:lnSpc>
                <a:spcPct val="60000"/>
              </a:lnSpc>
            </a:pPr>
            <a:r>
              <a:rPr lang="en-US" sz="2400" dirty="0"/>
              <a:t>______45 days after the lender sends a notice of intent to foreclose (notice of intent) in the required form and manner.</a:t>
            </a:r>
          </a:p>
          <a:p>
            <a:pPr>
              <a:lnSpc>
                <a:spcPct val="60000"/>
              </a:lnSpc>
            </a:pPr>
            <a:r>
              <a:rPr lang="en-US" sz="2400" dirty="0"/>
              <a:t>_____ Perform a loss mitigation (workout) analysis if the property is owner-occupied.</a:t>
            </a:r>
          </a:p>
          <a:p>
            <a:pPr marL="0" indent="0">
              <a:lnSpc>
                <a:spcPct val="60000"/>
              </a:lnSpc>
              <a:buNone/>
            </a:pPr>
            <a:r>
              <a:rPr lang="en-US" sz="2400" dirty="0">
                <a:solidFill>
                  <a:srgbClr val="FF9900"/>
                </a:solidFill>
              </a:rPr>
              <a:t>2) Serve the Initial Foreclosure Documents</a:t>
            </a:r>
          </a:p>
          <a:p>
            <a:pPr>
              <a:lnSpc>
                <a:spcPct val="60000"/>
              </a:lnSpc>
            </a:pPr>
            <a:r>
              <a:rPr lang="en-US" sz="2400" dirty="0"/>
              <a:t>______Provide the complaint to foreclose with all filed exhibits (initial foreclosure documents) to the borrower and the property's record owner.</a:t>
            </a:r>
          </a:p>
          <a:p>
            <a:pPr>
              <a:lnSpc>
                <a:spcPct val="60000"/>
              </a:lnSpc>
            </a:pPr>
            <a:r>
              <a:rPr lang="en-US" sz="2400" dirty="0"/>
              <a:t>______Include a notice of foreclosure action in the prescribed form </a:t>
            </a:r>
          </a:p>
          <a:p>
            <a:pPr>
              <a:lnSpc>
                <a:spcPct val="60000"/>
              </a:lnSpc>
            </a:pPr>
            <a:r>
              <a:rPr lang="en-US" sz="2400" dirty="0"/>
              <a:t>______Mail a notice of action in the statutory form to the property's occupants</a:t>
            </a:r>
          </a:p>
          <a:p>
            <a:pPr>
              <a:lnSpc>
                <a:spcPct val="60000"/>
              </a:lnSpc>
            </a:pPr>
            <a:r>
              <a:rPr lang="en-US" sz="2400" dirty="0"/>
              <a:t>______File affidavits of service with the details required by court rule </a:t>
            </a:r>
          </a:p>
          <a:p>
            <a:endParaRPr lang="en-US" dirty="0"/>
          </a:p>
        </p:txBody>
      </p:sp>
      <p:pic>
        <p:nvPicPr>
          <p:cNvPr id="4" name="Picture 3" descr="" title="">
            <a:extLst>
              <a:ext uri="{FF2B5EF4-FFF2-40B4-BE49-F238E27FC236}">
                <a16:creationId xmlns:a16="http://schemas.microsoft.com/office/drawing/2014/main" id="{7EA5DC3A-83BC-4727-9C80-FBFB485B25B5}"/>
              </a:ext>
            </a:extLst>
          </p:cNvPr>
          <p:cNvPicPr>
            <a:picLocks noChangeAspect="1"/>
          </p:cNvPicPr>
          <p:nvPr/>
        </p:nvPicPr>
        <p:blipFill>
          <a:blip r:embed="rId2"/>
          <a:stretch>
            <a:fillRect/>
          </a:stretch>
        </p:blipFill>
        <p:spPr>
          <a:xfrm>
            <a:off x="10277537" y="5928110"/>
            <a:ext cx="1658256" cy="792549"/>
          </a:xfrm>
          <a:prstGeom prst="rect">
            <a:avLst/>
          </a:prstGeom>
        </p:spPr>
      </p:pic>
    </p:spTree>
    <p:extLst>
      <p:ext uri="{BB962C8B-B14F-4D97-AF65-F5344CB8AC3E}">
        <p14:creationId xmlns:p14="http://schemas.microsoft.com/office/powerpoint/2010/main" val="3550093123"/>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526BE35-EBF6-4347-8DAD-8B9041BFE570}"/>
              </a:ext>
            </a:extLst>
          </p:cNvPr>
          <p:cNvSpPr>
            <a:spLocks noGrp="1"/>
          </p:cNvSpPr>
          <p:nvPr>
            <p:ph type="title"/>
          </p:nvPr>
        </p:nvSpPr>
        <p:spPr>
          <a:xfrm>
            <a:off x="838200" y="0"/>
            <a:ext cx="10515600" cy="991727"/>
          </a:xfrm>
        </p:spPr>
        <p:txBody>
          <a:bodyPr/>
          <a:lstStyle/>
          <a:p>
            <a:pPr algn="ctr"/>
            <a:r>
              <a:rPr lang="en-US" dirty="0">
                <a:solidFill>
                  <a:srgbClr val="FF9900"/>
                </a:solidFill>
              </a:rPr>
              <a:t>Maryland Tips Cont.</a:t>
            </a:r>
          </a:p>
        </p:txBody>
      </p:sp>
      <p:sp>
        <p:nvSpPr>
          <p:cNvPr id="3" name="Content Placeholder 2" descr="" title="">
            <a:extLst>
              <a:ext uri="{FF2B5EF4-FFF2-40B4-BE49-F238E27FC236}">
                <a16:creationId xmlns:a16="http://schemas.microsoft.com/office/drawing/2014/main" id="{A38D40BF-8DE1-4715-8C10-261EE215E40D}"/>
              </a:ext>
            </a:extLst>
          </p:cNvPr>
          <p:cNvSpPr>
            <a:spLocks noGrp="1"/>
          </p:cNvSpPr>
          <p:nvPr>
            <p:ph idx="1"/>
          </p:nvPr>
        </p:nvSpPr>
        <p:spPr>
          <a:xfrm>
            <a:off x="838200" y="779273"/>
            <a:ext cx="10515600" cy="5893376"/>
          </a:xfrm>
        </p:spPr>
        <p:txBody>
          <a:bodyPr>
            <a:normAutofit lnSpcReduction="10000"/>
          </a:bodyPr>
          <a:lstStyle/>
          <a:p>
            <a:pPr marL="0" indent="0">
              <a:buNone/>
            </a:pPr>
            <a:r>
              <a:rPr lang="en-US" sz="2100" dirty="0">
                <a:solidFill>
                  <a:srgbClr val="FF9900"/>
                </a:solidFill>
              </a:rPr>
              <a:t>3) Schedule a foreclosure sale of the property after receiving a decree for sale from the court and waiting:</a:t>
            </a:r>
          </a:p>
          <a:p>
            <a:r>
              <a:rPr lang="en-US" sz="2100" dirty="0"/>
              <a:t>______if the property is owner-occupied and the borrower requests post-filing mediation, at least 15 days after either the date of the mediation session or, if no mediation is held, the date that the OAH files its report with the court;</a:t>
            </a:r>
          </a:p>
          <a:p>
            <a:r>
              <a:rPr lang="en-US" sz="2100" dirty="0"/>
              <a:t>______if the property is owner-occupied and the borrower does not request post- filing mediation, either 45 days after service of the initial foreclosure documents (if the plaintiff files the final loss mitigation affidavit with the complaint to foreclose) or 30 days after the plaintiff separately mails the final loss mitigation affidavit; or</a:t>
            </a:r>
          </a:p>
          <a:p>
            <a:r>
              <a:rPr lang="en-US" sz="2100" dirty="0"/>
              <a:t>_____if the property is not owner-occupied, 45 days after service of the initial foreclosure documents.</a:t>
            </a:r>
          </a:p>
          <a:p>
            <a:pPr marL="0" indent="0">
              <a:buNone/>
            </a:pPr>
            <a:r>
              <a:rPr lang="en-US" sz="1900" dirty="0">
                <a:solidFill>
                  <a:srgbClr val="FF9900"/>
                </a:solidFill>
              </a:rPr>
              <a:t>4) Conduct the Foreclosure Sale</a:t>
            </a:r>
          </a:p>
          <a:p>
            <a:r>
              <a:rPr lang="en-US" sz="1900" dirty="0"/>
              <a:t>______Ensure the foreclosure sale takes place as a public auction at the time and place specified in the notice of sale. Confirm the sale occurs:</a:t>
            </a:r>
          </a:p>
          <a:p>
            <a:r>
              <a:rPr lang="en-US" sz="1900" dirty="0"/>
              <a:t>________in the county where either the property is located or, if the property is in more than one county, the foreclosure action is pending; and</a:t>
            </a:r>
          </a:p>
          <a:p>
            <a:r>
              <a:rPr lang="en-US" sz="1900" dirty="0"/>
              <a:t>________outside the courthouse or at the subject property (unless the court orders otherwise).</a:t>
            </a:r>
          </a:p>
          <a:p>
            <a:r>
              <a:rPr lang="en-US" sz="1900" dirty="0"/>
              <a:t>______Confirm the auctioneer (if any) files an affidavit within 15 days after the sale containing the information required by court rule.</a:t>
            </a:r>
            <a:endParaRPr lang="en-US" dirty="0"/>
          </a:p>
        </p:txBody>
      </p:sp>
      <p:pic>
        <p:nvPicPr>
          <p:cNvPr id="4" name="Picture 3" descr="" title="">
            <a:extLst>
              <a:ext uri="{FF2B5EF4-FFF2-40B4-BE49-F238E27FC236}">
                <a16:creationId xmlns:a16="http://schemas.microsoft.com/office/drawing/2014/main" id="{875E3A78-57EA-4F6D-BFCB-7291E008207B}"/>
              </a:ext>
            </a:extLst>
          </p:cNvPr>
          <p:cNvPicPr>
            <a:picLocks noChangeAspect="1"/>
          </p:cNvPicPr>
          <p:nvPr/>
        </p:nvPicPr>
        <p:blipFill>
          <a:blip r:embed="rId2"/>
          <a:stretch>
            <a:fillRect/>
          </a:stretch>
        </p:blipFill>
        <p:spPr>
          <a:xfrm>
            <a:off x="10903686" y="6229350"/>
            <a:ext cx="1135914" cy="542900"/>
          </a:xfrm>
          <a:prstGeom prst="rect">
            <a:avLst/>
          </a:prstGeom>
        </p:spPr>
      </p:pic>
    </p:spTree>
    <p:extLst>
      <p:ext uri="{BB962C8B-B14F-4D97-AF65-F5344CB8AC3E}">
        <p14:creationId xmlns:p14="http://schemas.microsoft.com/office/powerpoint/2010/main" val="174235737"/>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526BE35-EBF6-4347-8DAD-8B9041BFE570}"/>
              </a:ext>
            </a:extLst>
          </p:cNvPr>
          <p:cNvSpPr>
            <a:spLocks noGrp="1"/>
          </p:cNvSpPr>
          <p:nvPr>
            <p:ph type="title"/>
          </p:nvPr>
        </p:nvSpPr>
        <p:spPr>
          <a:xfrm>
            <a:off x="838200" y="241558"/>
            <a:ext cx="10515600" cy="1325563"/>
          </a:xfrm>
        </p:spPr>
        <p:txBody>
          <a:bodyPr>
            <a:normAutofit/>
          </a:bodyPr>
          <a:lstStyle/>
          <a:p>
            <a:pPr algn="ctr"/>
            <a:r>
              <a:rPr lang="en-US" dirty="0">
                <a:solidFill>
                  <a:srgbClr val="FF9900"/>
                </a:solidFill>
              </a:rPr>
              <a:t>How does a Lender foreclose on a property in DC? </a:t>
            </a:r>
          </a:p>
        </p:txBody>
      </p:sp>
      <p:sp>
        <p:nvSpPr>
          <p:cNvPr id="3" name="Content Placeholder 2" descr="" title="">
            <a:extLst>
              <a:ext uri="{FF2B5EF4-FFF2-40B4-BE49-F238E27FC236}">
                <a16:creationId xmlns:a16="http://schemas.microsoft.com/office/drawing/2014/main" id="{A38D40BF-8DE1-4715-8C10-261EE215E40D}"/>
              </a:ext>
            </a:extLst>
          </p:cNvPr>
          <p:cNvSpPr>
            <a:spLocks noGrp="1"/>
          </p:cNvSpPr>
          <p:nvPr>
            <p:ph idx="1"/>
          </p:nvPr>
        </p:nvSpPr>
        <p:spPr>
          <a:xfrm>
            <a:off x="838200" y="1567121"/>
            <a:ext cx="10515600" cy="4609842"/>
          </a:xfrm>
        </p:spPr>
        <p:txBody>
          <a:bodyPr>
            <a:normAutofit fontScale="92500" lnSpcReduction="20000"/>
          </a:bodyPr>
          <a:lstStyle/>
          <a:p>
            <a:r>
              <a:rPr lang="en-US" dirty="0">
                <a:solidFill>
                  <a:srgbClr val="FF9900"/>
                </a:solidFill>
              </a:rPr>
              <a:t>Judicial Foreclosure allows the court to:</a:t>
            </a:r>
          </a:p>
          <a:p>
            <a:pPr lvl="1"/>
            <a:r>
              <a:rPr lang="en-US" dirty="0"/>
              <a:t>set the terms for the sale of property;</a:t>
            </a:r>
          </a:p>
          <a:p>
            <a:pPr lvl="1"/>
            <a:r>
              <a:rPr lang="en-US" dirty="0"/>
              <a:t>set the track on which the judicial foreclosure case will precede; </a:t>
            </a:r>
          </a:p>
          <a:p>
            <a:pPr lvl="1"/>
            <a:r>
              <a:rPr lang="en-US" dirty="0"/>
              <a:t>appoint officers to conduct the sale; and</a:t>
            </a:r>
          </a:p>
          <a:p>
            <a:pPr lvl="1"/>
            <a:r>
              <a:rPr lang="en-US" dirty="0"/>
              <a:t>provide guidelines for advertising and post-sale procedures. </a:t>
            </a:r>
          </a:p>
          <a:p>
            <a:pPr marL="457200" lvl="1" indent="0">
              <a:buNone/>
            </a:pPr>
            <a:endParaRPr lang="en-US" dirty="0"/>
          </a:p>
          <a:p>
            <a:r>
              <a:rPr lang="en-US" dirty="0">
                <a:solidFill>
                  <a:srgbClr val="FF9900"/>
                </a:solidFill>
              </a:rPr>
              <a:t>Non-Judicial Foreclosure (by issuing a Notice of Default and offering mediation through the D.C. Department of Insurance, Securities, and Banking (DISB))</a:t>
            </a:r>
          </a:p>
          <a:p>
            <a:pPr lvl="1"/>
            <a:r>
              <a:rPr lang="en-US" dirty="0"/>
              <a:t>Non-judicial foreclosure procedures are governed by D.C. Code Section 42-815. </a:t>
            </a:r>
          </a:p>
          <a:p>
            <a:pPr lvl="1"/>
            <a:r>
              <a:rPr lang="en-US" dirty="0"/>
              <a:t>Non-judicial foreclosures are now less common than judicial foreclosures in D.C. because:</a:t>
            </a:r>
          </a:p>
          <a:p>
            <a:pPr lvl="1"/>
            <a:r>
              <a:rPr lang="en-US" dirty="0"/>
              <a:t>a party to a non-judicial foreclosure can convert the case to a judicial foreclosure;</a:t>
            </a:r>
          </a:p>
          <a:p>
            <a:pPr lvl="1"/>
            <a:r>
              <a:rPr lang="en-US" dirty="0"/>
              <a:t>there is a risk of relitigating the non-judicial foreclosure because non-judicial foreclosure does not require a final court order.</a:t>
            </a:r>
          </a:p>
        </p:txBody>
      </p:sp>
      <p:pic>
        <p:nvPicPr>
          <p:cNvPr id="4" name="Picture 3" descr="" title="">
            <a:extLst>
              <a:ext uri="{FF2B5EF4-FFF2-40B4-BE49-F238E27FC236}">
                <a16:creationId xmlns:a16="http://schemas.microsoft.com/office/drawing/2014/main" id="{0D2B11EC-AF23-4F29-BAE9-64C5AB44FFDF}"/>
              </a:ext>
            </a:extLst>
          </p:cNvPr>
          <p:cNvPicPr>
            <a:picLocks noChangeAspect="1"/>
          </p:cNvPicPr>
          <p:nvPr/>
        </p:nvPicPr>
        <p:blipFill>
          <a:blip r:embed="rId2"/>
          <a:stretch>
            <a:fillRect/>
          </a:stretch>
        </p:blipFill>
        <p:spPr>
          <a:xfrm>
            <a:off x="8997241" y="946410"/>
            <a:ext cx="2839159" cy="1597026"/>
          </a:xfrm>
          <a:prstGeom prst="rect">
            <a:avLst/>
          </a:prstGeom>
        </p:spPr>
      </p:pic>
      <p:pic>
        <p:nvPicPr>
          <p:cNvPr id="5" name="Picture 4" descr="" title="">
            <a:extLst>
              <a:ext uri="{FF2B5EF4-FFF2-40B4-BE49-F238E27FC236}">
                <a16:creationId xmlns:a16="http://schemas.microsoft.com/office/drawing/2014/main" id="{5ED80C0E-F4ED-4590-B19E-3A76FC8BC156}"/>
              </a:ext>
            </a:extLst>
          </p:cNvPr>
          <p:cNvPicPr>
            <a:picLocks noChangeAspect="1"/>
          </p:cNvPicPr>
          <p:nvPr/>
        </p:nvPicPr>
        <p:blipFill>
          <a:blip r:embed="rId3"/>
          <a:stretch>
            <a:fillRect/>
          </a:stretch>
        </p:blipFill>
        <p:spPr>
          <a:xfrm>
            <a:off x="10084135" y="5830742"/>
            <a:ext cx="1993565" cy="951058"/>
          </a:xfrm>
          <a:prstGeom prst="rect">
            <a:avLst/>
          </a:prstGeom>
        </p:spPr>
      </p:pic>
    </p:spTree>
    <p:extLst>
      <p:ext uri="{BB962C8B-B14F-4D97-AF65-F5344CB8AC3E}">
        <p14:creationId xmlns:p14="http://schemas.microsoft.com/office/powerpoint/2010/main" val="3430651542"/>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526BE35-EBF6-4347-8DAD-8B9041BFE570}"/>
              </a:ext>
            </a:extLst>
          </p:cNvPr>
          <p:cNvSpPr>
            <a:spLocks noGrp="1"/>
          </p:cNvSpPr>
          <p:nvPr>
            <p:ph type="title"/>
          </p:nvPr>
        </p:nvSpPr>
        <p:spPr>
          <a:xfrm>
            <a:off x="838200" y="241558"/>
            <a:ext cx="10515600" cy="1325563"/>
          </a:xfrm>
        </p:spPr>
        <p:txBody>
          <a:bodyPr>
            <a:normAutofit/>
          </a:bodyPr>
          <a:lstStyle/>
          <a:p>
            <a:pPr algn="ctr"/>
            <a:r>
              <a:rPr lang="en-US" dirty="0">
                <a:solidFill>
                  <a:srgbClr val="FF9900"/>
                </a:solidFill>
              </a:rPr>
              <a:t>How does a lender start the judicial foreclosure process.</a:t>
            </a:r>
          </a:p>
        </p:txBody>
      </p:sp>
      <p:sp>
        <p:nvSpPr>
          <p:cNvPr id="3" name="Content Placeholder 2" descr="" title="">
            <a:extLst>
              <a:ext uri="{FF2B5EF4-FFF2-40B4-BE49-F238E27FC236}">
                <a16:creationId xmlns:a16="http://schemas.microsoft.com/office/drawing/2014/main" id="{A38D40BF-8DE1-4715-8C10-261EE215E40D}"/>
              </a:ext>
            </a:extLst>
          </p:cNvPr>
          <p:cNvSpPr>
            <a:spLocks noGrp="1"/>
          </p:cNvSpPr>
          <p:nvPr>
            <p:ph idx="1"/>
          </p:nvPr>
        </p:nvSpPr>
        <p:spPr>
          <a:xfrm>
            <a:off x="3276600" y="1567121"/>
            <a:ext cx="8585886" cy="4609842"/>
          </a:xfrm>
        </p:spPr>
        <p:txBody>
          <a:bodyPr>
            <a:normAutofit fontScale="92500" lnSpcReduction="10000"/>
          </a:bodyPr>
          <a:lstStyle/>
          <a:p>
            <a:r>
              <a:rPr lang="en-US" dirty="0">
                <a:solidFill>
                  <a:srgbClr val="FF9900"/>
                </a:solidFill>
              </a:rPr>
              <a:t>The foreclosing party must: </a:t>
            </a:r>
          </a:p>
          <a:p>
            <a:pPr lvl="1"/>
            <a:r>
              <a:rPr lang="en-US" dirty="0"/>
              <a:t>File the complaint and with the Superior Court by naming all necessary Defendants. (Prepare a summons for each defendant)</a:t>
            </a:r>
          </a:p>
          <a:p>
            <a:pPr lvl="1"/>
            <a:r>
              <a:rPr lang="en-US" dirty="0"/>
              <a:t>Attach all necessary exhibits to the Foreclosure Complaint</a:t>
            </a:r>
          </a:p>
          <a:p>
            <a:pPr lvl="1"/>
            <a:r>
              <a:rPr lang="en-US" dirty="0"/>
              <a:t>Mediation is not required in judicial foreclosures; however, the court typically orders that residential lenders and borrowers engage in two successive rounds of mediation.</a:t>
            </a:r>
          </a:p>
          <a:p>
            <a:r>
              <a:rPr lang="en-US" dirty="0">
                <a:solidFill>
                  <a:srgbClr val="FF9900"/>
                </a:solidFill>
              </a:rPr>
              <a:t>Once the Court renders judgment, what are the next steps?</a:t>
            </a:r>
          </a:p>
          <a:p>
            <a:pPr lvl="1"/>
            <a:r>
              <a:rPr lang="en-US" dirty="0"/>
              <a:t>The court renders a judgment of foreclosure in judicial foreclosures by a decree of sale. The decree of sale sets out the steps for conducting public sales of real property in judicial foreclosures.</a:t>
            </a:r>
          </a:p>
          <a:p>
            <a:pPr lvl="1"/>
            <a:r>
              <a:rPr lang="en-US" dirty="0"/>
              <a:t>Notice of Public Sale</a:t>
            </a:r>
          </a:p>
          <a:p>
            <a:pPr lvl="1"/>
            <a:r>
              <a:rPr lang="en-US" dirty="0"/>
              <a:t>The court generally orders the plaintiff-lender to send notice to all junior lienholders, owners of record, and occupants.</a:t>
            </a:r>
          </a:p>
          <a:p>
            <a:pPr lvl="1"/>
            <a:endParaRPr lang="en-US" dirty="0"/>
          </a:p>
          <a:p>
            <a:endParaRPr lang="en-US" dirty="0"/>
          </a:p>
        </p:txBody>
      </p:sp>
      <p:pic>
        <p:nvPicPr>
          <p:cNvPr id="5" name="Picture 4" descr="" title="">
            <a:extLst>
              <a:ext uri="{FF2B5EF4-FFF2-40B4-BE49-F238E27FC236}">
                <a16:creationId xmlns:a16="http://schemas.microsoft.com/office/drawing/2014/main" id="{FF55778C-473B-438A-8B38-523DB75E4083}"/>
              </a:ext>
            </a:extLst>
          </p:cNvPr>
          <p:cNvPicPr>
            <a:picLocks noChangeAspect="1"/>
          </p:cNvPicPr>
          <p:nvPr/>
        </p:nvPicPr>
        <p:blipFill>
          <a:blip r:embed="rId2"/>
          <a:stretch>
            <a:fillRect/>
          </a:stretch>
        </p:blipFill>
        <p:spPr>
          <a:xfrm>
            <a:off x="329514" y="1567121"/>
            <a:ext cx="2947086" cy="2840012"/>
          </a:xfrm>
          <a:prstGeom prst="rect">
            <a:avLst/>
          </a:prstGeom>
        </p:spPr>
      </p:pic>
      <p:pic>
        <p:nvPicPr>
          <p:cNvPr id="6" name="Picture 5" descr="" title="">
            <a:extLst>
              <a:ext uri="{FF2B5EF4-FFF2-40B4-BE49-F238E27FC236}">
                <a16:creationId xmlns:a16="http://schemas.microsoft.com/office/drawing/2014/main" id="{B971903E-E6B1-467C-BAF3-7317CB248DB4}"/>
              </a:ext>
            </a:extLst>
          </p:cNvPr>
          <p:cNvPicPr>
            <a:picLocks noChangeAspect="1"/>
          </p:cNvPicPr>
          <p:nvPr/>
        </p:nvPicPr>
        <p:blipFill>
          <a:blip r:embed="rId3"/>
          <a:stretch>
            <a:fillRect/>
          </a:stretch>
        </p:blipFill>
        <p:spPr>
          <a:xfrm>
            <a:off x="10076202" y="5829300"/>
            <a:ext cx="1786284" cy="852172"/>
          </a:xfrm>
          <a:prstGeom prst="rect">
            <a:avLst/>
          </a:prstGeom>
        </p:spPr>
      </p:pic>
    </p:spTree>
    <p:extLst>
      <p:ext uri="{BB962C8B-B14F-4D97-AF65-F5344CB8AC3E}">
        <p14:creationId xmlns:p14="http://schemas.microsoft.com/office/powerpoint/2010/main" val="3700200468"/>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626291C-84EE-4B18-9FA0-515B9DBDAB9C}"/>
              </a:ext>
            </a:extLst>
          </p:cNvPr>
          <p:cNvSpPr>
            <a:spLocks noGrp="1"/>
          </p:cNvSpPr>
          <p:nvPr>
            <p:ph type="title"/>
          </p:nvPr>
        </p:nvSpPr>
        <p:spPr>
          <a:xfrm>
            <a:off x="838200" y="70789"/>
            <a:ext cx="10515600" cy="919811"/>
          </a:xfrm>
        </p:spPr>
        <p:txBody>
          <a:bodyPr/>
          <a:lstStyle/>
          <a:p>
            <a:pPr algn="ctr"/>
            <a:r>
              <a:rPr lang="en-US" dirty="0">
                <a:solidFill>
                  <a:srgbClr val="FF9900"/>
                </a:solidFill>
              </a:rPr>
              <a:t>D.C. Residential Judicial Foreclosure Checklist</a:t>
            </a:r>
          </a:p>
        </p:txBody>
      </p:sp>
      <p:sp>
        <p:nvSpPr>
          <p:cNvPr id="3" name="Content Placeholder 2" descr="" title="">
            <a:extLst>
              <a:ext uri="{FF2B5EF4-FFF2-40B4-BE49-F238E27FC236}">
                <a16:creationId xmlns:a16="http://schemas.microsoft.com/office/drawing/2014/main" id="{19C89491-AC81-467D-9B10-73BEE5E2B531}"/>
              </a:ext>
            </a:extLst>
          </p:cNvPr>
          <p:cNvSpPr>
            <a:spLocks noGrp="1"/>
          </p:cNvSpPr>
          <p:nvPr>
            <p:ph idx="1"/>
          </p:nvPr>
        </p:nvSpPr>
        <p:spPr>
          <a:xfrm>
            <a:off x="838200" y="990600"/>
            <a:ext cx="10515600" cy="5186363"/>
          </a:xfrm>
        </p:spPr>
        <p:txBody>
          <a:bodyPr>
            <a:normAutofit fontScale="70000" lnSpcReduction="20000"/>
          </a:bodyPr>
          <a:lstStyle/>
          <a:p>
            <a:r>
              <a:rPr lang="en-US" sz="2900" dirty="0"/>
              <a:t>D.C. Residential Judicial Foreclosure Checklist to Avoid Pitfalls (4-5 min)</a:t>
            </a:r>
          </a:p>
          <a:p>
            <a:r>
              <a:rPr lang="en-US" sz="2900" dirty="0"/>
              <a:t>Before Commencing a Residential Foreclosure </a:t>
            </a:r>
          </a:p>
          <a:p>
            <a:r>
              <a:rPr lang="en-US" sz="2900" dirty="0"/>
              <a:t>•	______Review the terms of the note and deed of trust or mortgage for any contractually required notice requirements.</a:t>
            </a:r>
          </a:p>
          <a:p>
            <a:r>
              <a:rPr lang="en-US" sz="2900" dirty="0"/>
              <a:t>•	______Send a written notice of default to the defaulting borrower before beginning a non-judicial foreclosure</a:t>
            </a:r>
          </a:p>
          <a:p>
            <a:r>
              <a:rPr lang="en-US" sz="2900" dirty="0"/>
              <a:t>•	______Determine if the 120-day delinquency period required by the Consumer Financial Protection Bureau has run before beginning the foreclosure process.</a:t>
            </a:r>
          </a:p>
          <a:p>
            <a:r>
              <a:rPr lang="en-US" sz="2900" dirty="0"/>
              <a:t>•	______Ensure compliance with the statute of limitations by:</a:t>
            </a:r>
          </a:p>
          <a:p>
            <a:r>
              <a:rPr lang="en-US" sz="2900" dirty="0"/>
              <a:t>•	reviewing the loan documents to determine requirements for the borrower's default; and</a:t>
            </a:r>
          </a:p>
          <a:p>
            <a:r>
              <a:rPr lang="en-US" sz="2900" dirty="0"/>
              <a:t>•	declaring the loan in default.</a:t>
            </a:r>
          </a:p>
          <a:p>
            <a:r>
              <a:rPr lang="en-US" sz="2900" dirty="0"/>
              <a:t>Commence a Judicial Foreclosure</a:t>
            </a:r>
          </a:p>
          <a:p>
            <a:r>
              <a:rPr lang="en-US" sz="2900" dirty="0"/>
              <a:t>•	______Consider requesting that the court appoint the attorney handling the judicial foreclosure as substitute trustee.</a:t>
            </a:r>
          </a:p>
          <a:p>
            <a:r>
              <a:rPr lang="en-US" sz="2900" dirty="0"/>
              <a:t>•	_______Record the court order appointing a substitute trustee in the land records of the Office of the Recorder of Deeds</a:t>
            </a:r>
            <a:r>
              <a:rPr lang="en-US" dirty="0"/>
              <a:t>.</a:t>
            </a:r>
          </a:p>
          <a:p>
            <a:endParaRPr lang="en-US" dirty="0"/>
          </a:p>
          <a:p>
            <a:endParaRPr lang="en-US" dirty="0"/>
          </a:p>
        </p:txBody>
      </p:sp>
      <p:pic>
        <p:nvPicPr>
          <p:cNvPr id="4" name="Picture 3" descr="" title="">
            <a:extLst>
              <a:ext uri="{FF2B5EF4-FFF2-40B4-BE49-F238E27FC236}">
                <a16:creationId xmlns:a16="http://schemas.microsoft.com/office/drawing/2014/main" id="{B5D89717-D98B-40C7-A18B-E6F6B2A16E49}"/>
              </a:ext>
            </a:extLst>
          </p:cNvPr>
          <p:cNvPicPr>
            <a:picLocks noChangeAspect="1"/>
          </p:cNvPicPr>
          <p:nvPr/>
        </p:nvPicPr>
        <p:blipFill>
          <a:blip r:embed="rId2"/>
          <a:stretch>
            <a:fillRect/>
          </a:stretch>
        </p:blipFill>
        <p:spPr>
          <a:xfrm>
            <a:off x="9391650" y="5566714"/>
            <a:ext cx="2559877" cy="1220498"/>
          </a:xfrm>
          <a:prstGeom prst="rect">
            <a:avLst/>
          </a:prstGeom>
        </p:spPr>
      </p:pic>
    </p:spTree>
    <p:extLst>
      <p:ext uri="{BB962C8B-B14F-4D97-AF65-F5344CB8AC3E}">
        <p14:creationId xmlns:p14="http://schemas.microsoft.com/office/powerpoint/2010/main" val="3392851997"/>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756F19D-F140-4FCF-BF6B-B6D821988D1C}"/>
              </a:ext>
            </a:extLst>
          </p:cNvPr>
          <p:cNvSpPr>
            <a:spLocks noGrp="1"/>
          </p:cNvSpPr>
          <p:nvPr>
            <p:ph type="title"/>
          </p:nvPr>
        </p:nvSpPr>
        <p:spPr>
          <a:xfrm>
            <a:off x="786714" y="0"/>
            <a:ext cx="10515600" cy="1013254"/>
          </a:xfrm>
        </p:spPr>
        <p:txBody>
          <a:bodyPr/>
          <a:lstStyle/>
          <a:p>
            <a:pPr algn="ctr"/>
            <a:r>
              <a:rPr lang="en-US" dirty="0">
                <a:solidFill>
                  <a:srgbClr val="FF9900"/>
                </a:solidFill>
              </a:rPr>
              <a:t>MARYLAND FORECLOSURE CASE LAW UPDATE </a:t>
            </a:r>
          </a:p>
        </p:txBody>
      </p:sp>
      <p:sp>
        <p:nvSpPr>
          <p:cNvPr id="3" name="Content Placeholder 2" descr="" title="">
            <a:extLst>
              <a:ext uri="{FF2B5EF4-FFF2-40B4-BE49-F238E27FC236}">
                <a16:creationId xmlns:a16="http://schemas.microsoft.com/office/drawing/2014/main" id="{DB8D4FBF-0C6B-40BC-8037-171779F2E387}"/>
              </a:ext>
            </a:extLst>
          </p:cNvPr>
          <p:cNvSpPr>
            <a:spLocks noGrp="1"/>
          </p:cNvSpPr>
          <p:nvPr>
            <p:ph idx="1"/>
          </p:nvPr>
        </p:nvSpPr>
        <p:spPr>
          <a:xfrm>
            <a:off x="272879" y="1013254"/>
            <a:ext cx="11543270" cy="5677222"/>
          </a:xfrm>
        </p:spPr>
        <p:txBody>
          <a:bodyPr>
            <a:normAutofit fontScale="70000" lnSpcReduction="20000"/>
          </a:bodyPr>
          <a:lstStyle/>
          <a:p>
            <a:r>
              <a:rPr lang="en-US" dirty="0"/>
              <a:t>1) </a:t>
            </a:r>
            <a:r>
              <a:rPr lang="en-US" u="sng" dirty="0"/>
              <a:t>Daughtry v. Nadel, 248 Md. App. 594, 601 (2020).</a:t>
            </a:r>
          </a:p>
          <a:p>
            <a:pPr marL="0" indent="0">
              <a:buNone/>
            </a:pPr>
            <a:r>
              <a:rPr lang="en-US" sz="3100" b="1" dirty="0"/>
              <a:t>In 2007, Wanda and Nathaniel Daughtry borrowed $918,900 from Liberty Mortgage Corporation to refinance the mortgage on their home. The </a:t>
            </a:r>
            <a:r>
              <a:rPr lang="en-US" sz="3100" b="1" dirty="0" err="1"/>
              <a:t>Daughtrys</a:t>
            </a:r>
            <a:r>
              <a:rPr lang="en-US" sz="3100" b="1" dirty="0"/>
              <a:t> defaulted in their loan payments in 2012, and the Daughtry’s loan was eventually sold to MTGLQ Investors. In 2018, MTGLQ sent the </a:t>
            </a:r>
            <a:r>
              <a:rPr lang="en-US" sz="3100" b="1" dirty="0" err="1"/>
              <a:t>Daughtrys</a:t>
            </a:r>
            <a:r>
              <a:rPr lang="en-US" sz="3100" b="1" dirty="0"/>
              <a:t> a “notice of intent to foreclose” informing them that their loan payments were 6 ½ years in arrears and notifying them that foreclosure proceedings would be instituted if the default was not cured. In 2019, MTGLQ appointed foreclosure trustees who initiated proceedings to foreclose on the </a:t>
            </a:r>
            <a:r>
              <a:rPr lang="en-US" sz="3100" b="1" dirty="0" err="1"/>
              <a:t>Daughtrys</a:t>
            </a:r>
            <a:r>
              <a:rPr lang="en-US" sz="3100" b="1" dirty="0"/>
              <a:t>’ home. The </a:t>
            </a:r>
            <a:r>
              <a:rPr lang="en-US" sz="3100" b="1" dirty="0" err="1"/>
              <a:t>Daughtrys</a:t>
            </a:r>
            <a:r>
              <a:rPr lang="en-US" sz="3100" b="1" dirty="0"/>
              <a:t> moved to dismiss the case. They asserted that foreclosure cases are now subject to Maryland’s general three-year statute of limitations due to a series of changes in the law since 1947, and seven years elapsed between their default and the filing of the case.</a:t>
            </a:r>
          </a:p>
          <a:p>
            <a:pPr marL="0" indent="0">
              <a:buNone/>
            </a:pPr>
            <a:r>
              <a:rPr lang="en-US" sz="3100" b="1" dirty="0"/>
              <a:t>The Court of Special Appeals disagreed. The Court noted that Section 5-101, the statute of limitations argument, applies only to actions “at law.” Foreclosure proceedings, the Court said, are not actions at law because they are “equitable in nature.” Moreover, the Court noted that in exempting instruments secured by owner-occupied residential real property from Section 5-102, the General Assembly substituted a time limit on “any cause of action to collect the unpaid balance due . . . at the time the property was transferred” of three years after ratification of the auditor’s report in a foreclosure case The highlighted language, the Court said, “unambiguously refers to post-transfer causes of action—i.e., post-foreclosure actions—not foreclosure actions themselves.” </a:t>
            </a:r>
          </a:p>
          <a:p>
            <a:pPr lvl="1"/>
            <a:endParaRPr lang="en-US" dirty="0"/>
          </a:p>
        </p:txBody>
      </p:sp>
      <p:pic>
        <p:nvPicPr>
          <p:cNvPr id="4" name="Picture 3" descr="" title="">
            <a:extLst>
              <a:ext uri="{FF2B5EF4-FFF2-40B4-BE49-F238E27FC236}">
                <a16:creationId xmlns:a16="http://schemas.microsoft.com/office/drawing/2014/main" id="{8B1E6DCC-B3F6-4110-ADF8-4FAF7006C5F5}"/>
              </a:ext>
            </a:extLst>
          </p:cNvPr>
          <p:cNvPicPr>
            <a:picLocks noChangeAspect="1"/>
          </p:cNvPicPr>
          <p:nvPr/>
        </p:nvPicPr>
        <p:blipFill>
          <a:blip r:embed="rId2"/>
          <a:stretch>
            <a:fillRect/>
          </a:stretch>
        </p:blipFill>
        <p:spPr>
          <a:xfrm>
            <a:off x="10515599" y="6068722"/>
            <a:ext cx="1300549" cy="621754"/>
          </a:xfrm>
          <a:prstGeom prst="rect">
            <a:avLst/>
          </a:prstGeom>
        </p:spPr>
      </p:pic>
    </p:spTree>
    <p:extLst>
      <p:ext uri="{BB962C8B-B14F-4D97-AF65-F5344CB8AC3E}">
        <p14:creationId xmlns:p14="http://schemas.microsoft.com/office/powerpoint/2010/main" val="862041910"/>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A41894-8BBB-4007-9405-95A62333BE96}"/>
              </a:ext>
            </a:extLst>
          </p:cNvPr>
          <p:cNvSpPr>
            <a:spLocks noGrp="1"/>
          </p:cNvSpPr>
          <p:nvPr>
            <p:ph type="title"/>
          </p:nvPr>
        </p:nvSpPr>
        <p:spPr>
          <a:xfrm>
            <a:off x="838200" y="0"/>
            <a:ext cx="10515600" cy="889686"/>
          </a:xfrm>
        </p:spPr>
        <p:txBody>
          <a:bodyPr/>
          <a:lstStyle/>
          <a:p>
            <a:r>
              <a:rPr lang="en-US" dirty="0">
                <a:solidFill>
                  <a:srgbClr val="FF9900"/>
                </a:solidFill>
              </a:rPr>
              <a:t>MARYLAND FORECLOSURE CASE LAW UPDATE  </a:t>
            </a:r>
          </a:p>
        </p:txBody>
      </p:sp>
      <p:sp>
        <p:nvSpPr>
          <p:cNvPr id="3" name="Content Placeholder 2" descr="" title="">
            <a:extLst>
              <a:ext uri="{FF2B5EF4-FFF2-40B4-BE49-F238E27FC236}">
                <a16:creationId xmlns:a16="http://schemas.microsoft.com/office/drawing/2014/main" id="{D5AE5347-8A28-4085-B9B2-9CAF0D3AB8D9}"/>
              </a:ext>
            </a:extLst>
          </p:cNvPr>
          <p:cNvSpPr>
            <a:spLocks noGrp="1"/>
          </p:cNvSpPr>
          <p:nvPr>
            <p:ph idx="1"/>
          </p:nvPr>
        </p:nvSpPr>
        <p:spPr>
          <a:xfrm>
            <a:off x="838200" y="889686"/>
            <a:ext cx="10515600" cy="5287277"/>
          </a:xfrm>
        </p:spPr>
        <p:txBody>
          <a:bodyPr>
            <a:normAutofit fontScale="92500" lnSpcReduction="10000"/>
          </a:bodyPr>
          <a:lstStyle/>
          <a:p>
            <a:r>
              <a:rPr lang="en-US" u="sng" dirty="0"/>
              <a:t>Huertas v. Ward, 248 Md. App. 187, 211-12, 241 A.3d 1, 15 (2020).</a:t>
            </a:r>
          </a:p>
          <a:p>
            <a:pPr marL="0" indent="0">
              <a:buNone/>
            </a:pPr>
            <a:r>
              <a:rPr lang="en-US" b="1" dirty="0"/>
              <a:t>Even when a challenge is raised to the right to foreclose, based upon an allegation that the secured lender may not be the holder or otherwise be entitled to enforce a promissory note, there still does not exist a legal requirement for the original “wet ink” promissory note to be presented to the court. In Huertas, the Court of Special Appeals noted, “[a]s a second potential defense, [[borrower] appears to argue that the substitute trustees had no right to foreclose unless they produced ‘original documents in wet ink[.]’ The relevant rules governing foreclosure under a power of sale include no such requirement. </a:t>
            </a:r>
          </a:p>
          <a:p>
            <a:pPr marL="0" indent="0">
              <a:buNone/>
            </a:pPr>
            <a:r>
              <a:rPr lang="en-US" b="1" dirty="0"/>
              <a:t>The Court also noted, that when such a challenge is raised, it is best practice to request that the lender have the original promissory note sent to the trustees' office, so it is available for inspection by either the borrower or the circuit court judge.</a:t>
            </a:r>
          </a:p>
        </p:txBody>
      </p:sp>
      <p:pic>
        <p:nvPicPr>
          <p:cNvPr id="4" name="Picture 3" descr="" title="">
            <a:extLst>
              <a:ext uri="{FF2B5EF4-FFF2-40B4-BE49-F238E27FC236}">
                <a16:creationId xmlns:a16="http://schemas.microsoft.com/office/drawing/2014/main" id="{A676A23E-3D2E-42D3-8F85-E8E83761FA27}"/>
              </a:ext>
            </a:extLst>
          </p:cNvPr>
          <p:cNvPicPr>
            <a:picLocks noChangeAspect="1"/>
          </p:cNvPicPr>
          <p:nvPr/>
        </p:nvPicPr>
        <p:blipFill>
          <a:blip r:embed="rId2"/>
          <a:stretch>
            <a:fillRect/>
          </a:stretch>
        </p:blipFill>
        <p:spPr>
          <a:xfrm>
            <a:off x="9195769" y="5410200"/>
            <a:ext cx="2557439" cy="1222635"/>
          </a:xfrm>
          <a:prstGeom prst="rect">
            <a:avLst/>
          </a:prstGeom>
        </p:spPr>
      </p:pic>
    </p:spTree>
    <p:extLst>
      <p:ext uri="{BB962C8B-B14F-4D97-AF65-F5344CB8AC3E}">
        <p14:creationId xmlns:p14="http://schemas.microsoft.com/office/powerpoint/2010/main" val="2233725736"/>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A41894-8BBB-4007-9405-95A62333BE96}"/>
              </a:ext>
            </a:extLst>
          </p:cNvPr>
          <p:cNvSpPr>
            <a:spLocks noGrp="1"/>
          </p:cNvSpPr>
          <p:nvPr>
            <p:ph type="title"/>
          </p:nvPr>
        </p:nvSpPr>
        <p:spPr>
          <a:xfrm>
            <a:off x="838200" y="0"/>
            <a:ext cx="10515600" cy="889686"/>
          </a:xfrm>
        </p:spPr>
        <p:txBody>
          <a:bodyPr/>
          <a:lstStyle/>
          <a:p>
            <a:r>
              <a:rPr lang="en-US" dirty="0">
                <a:solidFill>
                  <a:srgbClr val="FF9900"/>
                </a:solidFill>
              </a:rPr>
              <a:t>MARYLAND FORECLOSURE CASE LAW UPDATE  </a:t>
            </a:r>
          </a:p>
        </p:txBody>
      </p:sp>
      <p:sp>
        <p:nvSpPr>
          <p:cNvPr id="3" name="Content Placeholder 2" descr="" title="">
            <a:extLst>
              <a:ext uri="{FF2B5EF4-FFF2-40B4-BE49-F238E27FC236}">
                <a16:creationId xmlns:a16="http://schemas.microsoft.com/office/drawing/2014/main" id="{D5AE5347-8A28-4085-B9B2-9CAF0D3AB8D9}"/>
              </a:ext>
            </a:extLst>
          </p:cNvPr>
          <p:cNvSpPr>
            <a:spLocks noGrp="1"/>
          </p:cNvSpPr>
          <p:nvPr>
            <p:ph idx="1"/>
          </p:nvPr>
        </p:nvSpPr>
        <p:spPr>
          <a:xfrm>
            <a:off x="838200" y="889686"/>
            <a:ext cx="10515600" cy="5287277"/>
          </a:xfrm>
        </p:spPr>
        <p:txBody>
          <a:bodyPr>
            <a:normAutofit fontScale="62500" lnSpcReduction="20000"/>
          </a:bodyPr>
          <a:lstStyle/>
          <a:p>
            <a:r>
              <a:rPr lang="en-US" sz="3400" u="sng" dirty="0"/>
              <a:t>Mitchell v. </a:t>
            </a:r>
            <a:r>
              <a:rPr lang="en-US" sz="3400" u="sng" dirty="0" err="1"/>
              <a:t>Yacko</a:t>
            </a:r>
            <a:r>
              <a:rPr lang="en-US" sz="3400" u="sng" dirty="0"/>
              <a:t>, 232 Md. App. 624, 161 A.3d 14 (2020).</a:t>
            </a:r>
          </a:p>
          <a:p>
            <a:pPr marL="0" indent="0">
              <a:buNone/>
            </a:pPr>
            <a:r>
              <a:rPr lang="en-US" sz="3400" b="1" dirty="0"/>
              <a:t>In </a:t>
            </a:r>
            <a:r>
              <a:rPr lang="en-US" sz="3400" b="1" dirty="0" err="1"/>
              <a:t>Yacko</a:t>
            </a:r>
            <a:r>
              <a:rPr lang="en-US" sz="3400" b="1" dirty="0"/>
              <a:t> v. Mitchell, the Court noted that the Maryland Rules mandate that trial courts slow the foreclosure action to protect the homeowner and to ensure that the instruments are valid.</a:t>
            </a:r>
          </a:p>
          <a:p>
            <a:pPr marL="0" indent="0">
              <a:buNone/>
            </a:pPr>
            <a:r>
              <a:rPr lang="en-US" sz="3400" b="1" dirty="0"/>
              <a:t>At issue in </a:t>
            </a:r>
            <a:r>
              <a:rPr lang="en-US" sz="3400" b="1" dirty="0" err="1"/>
              <a:t>Yacko</a:t>
            </a:r>
            <a:r>
              <a:rPr lang="en-US" sz="3400" b="1" dirty="0"/>
              <a:t> was whether an underlying deed of trust was a forgery. The homeowner alleged that she contracted for a fixed-rate loan but, at closing, she was presented with an adjustable-rate loan. The homeowner alleged that upon recognizing the nature of the documents, she halted the closing and had “void” stamped on the documents. The lender then sent correspondence to the homeowner stating that the loan was to be treated as a fixed-rate loan. The homeowner later defaulted on the fixed-rate payments. The substitute trustees initiated a foreclosure proceeding in Prince George’s County by filing an order to docket and attaching copies of the adjustable-rate note and deed of trust, neither of which contained any void or cancellation marks.</a:t>
            </a:r>
          </a:p>
          <a:p>
            <a:pPr marL="0" indent="0">
              <a:buNone/>
            </a:pPr>
            <a:r>
              <a:rPr lang="en-US" sz="3400" b="1" dirty="0"/>
              <a:t>The Mitchell court considered whether the discrepancy between the actual loan documents and those filed within the order to docket presented a defense to the foreclosure pursuant to the clean hands’ doctrine, under which “courts of equity will not lend their aid to anyone seeking their active interposition who has been guilty of fraudulent, illegal, or inequitable conduct in the matter with relation to which he seeks assistance.” The Mitchell court  held that an argument that the foreclosure may have been instituted under forged documents would present a valid defense pursuant to the clean hands doctrine. </a:t>
            </a:r>
          </a:p>
          <a:p>
            <a:pPr marL="0" indent="0">
              <a:buNone/>
            </a:pPr>
            <a:endParaRPr lang="en-US" dirty="0"/>
          </a:p>
        </p:txBody>
      </p:sp>
      <p:pic>
        <p:nvPicPr>
          <p:cNvPr id="4" name="Picture 3" descr="" title="">
            <a:extLst>
              <a:ext uri="{FF2B5EF4-FFF2-40B4-BE49-F238E27FC236}">
                <a16:creationId xmlns:a16="http://schemas.microsoft.com/office/drawing/2014/main" id="{2207B538-1D4C-4237-BAE6-77ED63BC0135}"/>
              </a:ext>
            </a:extLst>
          </p:cNvPr>
          <p:cNvPicPr>
            <a:picLocks noChangeAspect="1"/>
          </p:cNvPicPr>
          <p:nvPr/>
        </p:nvPicPr>
        <p:blipFill>
          <a:blip r:embed="rId2"/>
          <a:stretch>
            <a:fillRect/>
          </a:stretch>
        </p:blipFill>
        <p:spPr>
          <a:xfrm>
            <a:off x="9715500" y="5645819"/>
            <a:ext cx="2362200" cy="983581"/>
          </a:xfrm>
          <a:prstGeom prst="rect">
            <a:avLst/>
          </a:prstGeom>
        </p:spPr>
      </p:pic>
    </p:spTree>
    <p:extLst>
      <p:ext uri="{BB962C8B-B14F-4D97-AF65-F5344CB8AC3E}">
        <p14:creationId xmlns:p14="http://schemas.microsoft.com/office/powerpoint/2010/main" val="3318241635"/>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2E1950C-3C56-4721-A573-8CF946E77C7D}"/>
              </a:ext>
            </a:extLst>
          </p:cNvPr>
          <p:cNvSpPr>
            <a:spLocks noGrp="1"/>
          </p:cNvSpPr>
          <p:nvPr>
            <p:ph type="title"/>
          </p:nvPr>
        </p:nvSpPr>
        <p:spPr>
          <a:xfrm>
            <a:off x="838200" y="1"/>
            <a:ext cx="10515600" cy="1028699"/>
          </a:xfrm>
        </p:spPr>
        <p:txBody>
          <a:bodyPr/>
          <a:lstStyle/>
          <a:p>
            <a:pPr algn="ctr"/>
            <a:r>
              <a:rPr lang="en-US" dirty="0">
                <a:solidFill>
                  <a:srgbClr val="FF9900"/>
                </a:solidFill>
              </a:rPr>
              <a:t>DC FORECLOSURE MORATORIUM UPDATE </a:t>
            </a:r>
          </a:p>
        </p:txBody>
      </p:sp>
      <p:sp>
        <p:nvSpPr>
          <p:cNvPr id="3" name="Content Placeholder 2" descr="" title="">
            <a:extLst>
              <a:ext uri="{FF2B5EF4-FFF2-40B4-BE49-F238E27FC236}">
                <a16:creationId xmlns:a16="http://schemas.microsoft.com/office/drawing/2014/main" id="{96500734-77C1-4C1D-897C-EF4BAB46788B}"/>
              </a:ext>
            </a:extLst>
          </p:cNvPr>
          <p:cNvSpPr>
            <a:spLocks noGrp="1"/>
          </p:cNvSpPr>
          <p:nvPr>
            <p:ph idx="1"/>
          </p:nvPr>
        </p:nvSpPr>
        <p:spPr>
          <a:xfrm>
            <a:off x="266700" y="1028700"/>
            <a:ext cx="11544300" cy="5148263"/>
          </a:xfrm>
        </p:spPr>
        <p:txBody>
          <a:bodyPr>
            <a:normAutofit fontScale="62500" lnSpcReduction="20000"/>
          </a:bodyPr>
          <a:lstStyle/>
          <a:p>
            <a:r>
              <a:rPr lang="en-US" sz="3600" dirty="0"/>
              <a:t>The D.C. foreclosure moratorium has been in effect since March 2020.  The moratorium  has been extended multiple times. On January 14, 2022, Councilmember Lewis George introduced the “Foreclosure Moratorium Extension Emergency Amendment Act of 2022”.  The DC Council approved the legislation on January 18, 2022, and the Mayor signed it into law shortly thereafter.</a:t>
            </a:r>
          </a:p>
          <a:p>
            <a:pPr marL="0" indent="0">
              <a:buNone/>
            </a:pPr>
            <a:endParaRPr lang="en-US" sz="3600" dirty="0"/>
          </a:p>
          <a:p>
            <a:r>
              <a:rPr lang="en-US" sz="3600" dirty="0"/>
              <a:t>The continued moratorium applies to any: Residential foreclosure that may be initiated or conducted under section 539; 2) Sales that may be initiated or conducted under section 313(c) of the Condominium Act of 1976; and a 3) Judgment foreclosing the right of redemption shall be entered under D.C. Official Code§ 47-1378. </a:t>
            </a:r>
          </a:p>
          <a:p>
            <a:endParaRPr lang="en-US" sz="3600" dirty="0"/>
          </a:p>
          <a:p>
            <a:r>
              <a:rPr lang="en-US" sz="3600" dirty="0"/>
              <a:t>The moratorium is further extended for residential foreclosures through September 30, 2022, if the “homeowner or their representative applies for financial assistance to cure a debt or default with funds from the Department of Housing and Community Development. Homeowner Assistance Fund (“Homeowner Assistance Funds”) or a similar government fund established to assist homeowners impacted by the COVID-19 public”. In order to gain this additional time, the homeowner must show certain proof and do so no later than 60 calendar days after July 1, 2022. </a:t>
            </a:r>
          </a:p>
          <a:p>
            <a:endParaRPr lang="en-US" dirty="0"/>
          </a:p>
          <a:p>
            <a:endParaRPr lang="en-US" dirty="0"/>
          </a:p>
        </p:txBody>
      </p:sp>
      <p:pic>
        <p:nvPicPr>
          <p:cNvPr id="4" name="Picture 3" descr="" title="">
            <a:extLst>
              <a:ext uri="{FF2B5EF4-FFF2-40B4-BE49-F238E27FC236}">
                <a16:creationId xmlns:a16="http://schemas.microsoft.com/office/drawing/2014/main" id="{323575D0-FDE8-4019-A2F2-5E861917E67A}"/>
              </a:ext>
            </a:extLst>
          </p:cNvPr>
          <p:cNvPicPr>
            <a:picLocks noChangeAspect="1"/>
          </p:cNvPicPr>
          <p:nvPr/>
        </p:nvPicPr>
        <p:blipFill>
          <a:blip r:embed="rId2"/>
          <a:stretch>
            <a:fillRect/>
          </a:stretch>
        </p:blipFill>
        <p:spPr>
          <a:xfrm>
            <a:off x="9565944" y="5810250"/>
            <a:ext cx="2359356" cy="987638"/>
          </a:xfrm>
          <a:prstGeom prst="rect">
            <a:avLst/>
          </a:prstGeom>
        </p:spPr>
      </p:pic>
    </p:spTree>
    <p:extLst>
      <p:ext uri="{BB962C8B-B14F-4D97-AF65-F5344CB8AC3E}">
        <p14:creationId xmlns:p14="http://schemas.microsoft.com/office/powerpoint/2010/main" val="3629075636"/>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C20928E-0398-4A21-B6D9-203570FBF614}"/>
              </a:ext>
            </a:extLst>
          </p:cNvPr>
          <p:cNvSpPr>
            <a:spLocks noGrp="1"/>
          </p:cNvSpPr>
          <p:nvPr>
            <p:ph type="title"/>
          </p:nvPr>
        </p:nvSpPr>
        <p:spPr>
          <a:xfrm>
            <a:off x="838200" y="1"/>
            <a:ext cx="10515600" cy="1028699"/>
          </a:xfrm>
        </p:spPr>
        <p:txBody>
          <a:bodyPr/>
          <a:lstStyle/>
          <a:p>
            <a:r>
              <a:rPr lang="en-US" dirty="0">
                <a:solidFill>
                  <a:srgbClr val="FF9900"/>
                </a:solidFill>
              </a:rPr>
              <a:t>DC FORECLOSURE MORATORIUM EXCEPTIONS</a:t>
            </a:r>
          </a:p>
        </p:txBody>
      </p:sp>
      <p:sp>
        <p:nvSpPr>
          <p:cNvPr id="3" name="Content Placeholder 2" descr="" title="">
            <a:extLst>
              <a:ext uri="{FF2B5EF4-FFF2-40B4-BE49-F238E27FC236}">
                <a16:creationId xmlns:a16="http://schemas.microsoft.com/office/drawing/2014/main" id="{177C36EB-7506-4F74-A3E6-266BDE8C555B}"/>
              </a:ext>
            </a:extLst>
          </p:cNvPr>
          <p:cNvSpPr>
            <a:spLocks noGrp="1"/>
          </p:cNvSpPr>
          <p:nvPr>
            <p:ph idx="1"/>
          </p:nvPr>
        </p:nvSpPr>
        <p:spPr>
          <a:xfrm>
            <a:off x="342900" y="1028701"/>
            <a:ext cx="11544300" cy="4800600"/>
          </a:xfrm>
        </p:spPr>
        <p:txBody>
          <a:bodyPr>
            <a:normAutofit/>
          </a:bodyPr>
          <a:lstStyle/>
          <a:p>
            <a:r>
              <a:rPr lang="en-US" dirty="0"/>
              <a:t>First, the moratorium does not apply to buildings with more than five units.</a:t>
            </a:r>
          </a:p>
          <a:p>
            <a:r>
              <a:rPr lang="en-US" dirty="0"/>
              <a:t>Second, the moratorium does not apply to borrowers that are entities (as opposed to individuals). But there is one important exception to this exception:   if the underlying mortgage is guaranteed by an individual, the moratorium does apply.</a:t>
            </a:r>
          </a:p>
          <a:p>
            <a:r>
              <a:rPr lang="en-US" dirty="0"/>
              <a:t>Third, the moratorium does not apply to non-resident borrowers. “This section shall not apply to a residential property at which neither a record owner nor a person with an interest in the property as heir or beneficiary of a record owner, if deceased, has resided for at least 275 total calendar days during the 12 months period immediately preceding October 1, 2021.”</a:t>
            </a:r>
          </a:p>
          <a:p>
            <a:endParaRPr lang="en-US" dirty="0"/>
          </a:p>
        </p:txBody>
      </p:sp>
      <p:pic>
        <p:nvPicPr>
          <p:cNvPr id="4" name="Picture 3" descr="" title="">
            <a:extLst>
              <a:ext uri="{FF2B5EF4-FFF2-40B4-BE49-F238E27FC236}">
                <a16:creationId xmlns:a16="http://schemas.microsoft.com/office/drawing/2014/main" id="{227342A0-3A6F-434D-9D55-158C3307A88B}"/>
              </a:ext>
            </a:extLst>
          </p:cNvPr>
          <p:cNvPicPr>
            <a:picLocks noChangeAspect="1"/>
          </p:cNvPicPr>
          <p:nvPr/>
        </p:nvPicPr>
        <p:blipFill>
          <a:blip r:embed="rId2"/>
          <a:stretch>
            <a:fillRect/>
          </a:stretch>
        </p:blipFill>
        <p:spPr>
          <a:xfrm>
            <a:off x="9661194" y="5659331"/>
            <a:ext cx="2359356" cy="987638"/>
          </a:xfrm>
          <a:prstGeom prst="rect">
            <a:avLst/>
          </a:prstGeom>
        </p:spPr>
      </p:pic>
    </p:spTree>
    <p:extLst>
      <p:ext uri="{BB962C8B-B14F-4D97-AF65-F5344CB8AC3E}">
        <p14:creationId xmlns:p14="http://schemas.microsoft.com/office/powerpoint/2010/main" val="2473786739"/>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4C23B50-4FAB-423C-8DF2-102AB8D15971}"/>
              </a:ext>
            </a:extLst>
          </p:cNvPr>
          <p:cNvSpPr>
            <a:spLocks noGrp="1"/>
          </p:cNvSpPr>
          <p:nvPr>
            <p:ph type="title"/>
          </p:nvPr>
        </p:nvSpPr>
        <p:spPr>
          <a:xfrm>
            <a:off x="373673" y="365125"/>
            <a:ext cx="10980127" cy="1325563"/>
          </a:xfrm>
        </p:spPr>
        <p:txBody>
          <a:bodyPr/>
          <a:lstStyle/>
          <a:p>
            <a:r>
              <a:rPr lang="en-US" u="sng" dirty="0">
                <a:solidFill>
                  <a:srgbClr val="FF9900"/>
                </a:solidFill>
              </a:rPr>
              <a:t>Summary of Presentation</a:t>
            </a:r>
          </a:p>
        </p:txBody>
      </p:sp>
      <p:sp>
        <p:nvSpPr>
          <p:cNvPr id="3" name="Content Placeholder 2" descr="" title="">
            <a:extLst>
              <a:ext uri="{FF2B5EF4-FFF2-40B4-BE49-F238E27FC236}">
                <a16:creationId xmlns:a16="http://schemas.microsoft.com/office/drawing/2014/main" id="{FCDFA8B3-4573-4C88-9886-14C16943D407}"/>
              </a:ext>
            </a:extLst>
          </p:cNvPr>
          <p:cNvSpPr>
            <a:spLocks noGrp="1"/>
          </p:cNvSpPr>
          <p:nvPr>
            <p:ph idx="1"/>
          </p:nvPr>
        </p:nvSpPr>
        <p:spPr>
          <a:xfrm>
            <a:off x="209550" y="1430215"/>
            <a:ext cx="10980127" cy="5062660"/>
          </a:xfrm>
        </p:spPr>
        <p:txBody>
          <a:bodyPr/>
          <a:lstStyle/>
          <a:p>
            <a:r>
              <a:rPr lang="en-US" dirty="0"/>
              <a:t>1) Maryland Residential Foreclosure Steps and Timeline</a:t>
            </a:r>
          </a:p>
          <a:p>
            <a:r>
              <a:rPr lang="en-US" dirty="0"/>
              <a:t>2) Maryland Commercial Foreclosure Overview</a:t>
            </a:r>
          </a:p>
          <a:p>
            <a:r>
              <a:rPr lang="en-US" dirty="0"/>
              <a:t>3) Maryland Foreclosure Checklist to Avoid Pitfalls</a:t>
            </a:r>
          </a:p>
          <a:p>
            <a:r>
              <a:rPr lang="en-US" dirty="0"/>
              <a:t>4) DC Residential Foreclosure Timeline</a:t>
            </a:r>
          </a:p>
          <a:p>
            <a:r>
              <a:rPr lang="en-US" dirty="0"/>
              <a:t>5) DC Foreclosure Checklist to Avoid Pitfalls</a:t>
            </a:r>
          </a:p>
          <a:p>
            <a:r>
              <a:rPr lang="en-US" dirty="0"/>
              <a:t>6) Maryland Foreclosure Case Law Update</a:t>
            </a:r>
          </a:p>
          <a:p>
            <a:r>
              <a:rPr lang="en-US" dirty="0"/>
              <a:t>7) DC Foreclosure Moratorium Update</a:t>
            </a:r>
          </a:p>
        </p:txBody>
      </p:sp>
      <p:pic>
        <p:nvPicPr>
          <p:cNvPr id="4" name="Picture 3" descr="" title="">
            <a:extLst>
              <a:ext uri="{FF2B5EF4-FFF2-40B4-BE49-F238E27FC236}">
                <a16:creationId xmlns:a16="http://schemas.microsoft.com/office/drawing/2014/main" id="{23D59919-6F27-4F03-A5C4-C34B0087070D}"/>
              </a:ext>
            </a:extLst>
          </p:cNvPr>
          <p:cNvPicPr>
            <a:picLocks noChangeAspect="1"/>
          </p:cNvPicPr>
          <p:nvPr/>
        </p:nvPicPr>
        <p:blipFill>
          <a:blip r:embed="rId2"/>
          <a:stretch>
            <a:fillRect/>
          </a:stretch>
        </p:blipFill>
        <p:spPr>
          <a:xfrm>
            <a:off x="9870980" y="5559872"/>
            <a:ext cx="1969179" cy="938865"/>
          </a:xfrm>
          <a:prstGeom prst="rect">
            <a:avLst/>
          </a:prstGeom>
        </p:spPr>
      </p:pic>
      <p:pic>
        <p:nvPicPr>
          <p:cNvPr id="5" name="Picture 4" descr="" title="">
            <a:extLst>
              <a:ext uri="{FF2B5EF4-FFF2-40B4-BE49-F238E27FC236}">
                <a16:creationId xmlns:a16="http://schemas.microsoft.com/office/drawing/2014/main" id="{752E45C3-2AD6-47D8-BB61-E26C7180C7B3}"/>
              </a:ext>
            </a:extLst>
          </p:cNvPr>
          <p:cNvPicPr>
            <a:picLocks noChangeAspect="1"/>
          </p:cNvPicPr>
          <p:nvPr/>
        </p:nvPicPr>
        <p:blipFill>
          <a:blip r:embed="rId3"/>
          <a:stretch>
            <a:fillRect/>
          </a:stretch>
        </p:blipFill>
        <p:spPr>
          <a:xfrm>
            <a:off x="7800148" y="2050744"/>
            <a:ext cx="4303672" cy="2483156"/>
          </a:xfrm>
          <a:prstGeom prst="rect">
            <a:avLst/>
          </a:prstGeom>
        </p:spPr>
      </p:pic>
    </p:spTree>
    <p:extLst>
      <p:ext uri="{BB962C8B-B14F-4D97-AF65-F5344CB8AC3E}">
        <p14:creationId xmlns:p14="http://schemas.microsoft.com/office/powerpoint/2010/main" val="1878698849"/>
      </p:ext>
    </p:extLst>
  </p:cSld>
  <p:clrMapOvr>
    <a:masterClrMapping/>
  </p:clrMapOvr>
</p:sld>
</file>

<file path=ppt/slides/slide20.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837903D-4382-4A74-A7A5-F14E0A5054AB}"/>
              </a:ext>
            </a:extLst>
          </p:cNvPr>
          <p:cNvSpPr>
            <a:spLocks noGrp="1"/>
          </p:cNvSpPr>
          <p:nvPr>
            <p:ph type="title"/>
          </p:nvPr>
        </p:nvSpPr>
        <p:spPr>
          <a:xfrm>
            <a:off x="838200" y="365125"/>
            <a:ext cx="10515600" cy="758825"/>
          </a:xfrm>
        </p:spPr>
        <p:txBody>
          <a:bodyPr/>
          <a:lstStyle/>
          <a:p>
            <a:r>
              <a:rPr lang="en-US" b="1" dirty="0">
                <a:solidFill>
                  <a:srgbClr val="FF9900"/>
                </a:solidFill>
              </a:rPr>
              <a:t>THANK YOU FOR YOUR TIME!</a:t>
            </a:r>
          </a:p>
        </p:txBody>
      </p:sp>
      <p:sp>
        <p:nvSpPr>
          <p:cNvPr id="3" name="Content Placeholder 2" descr="" title="">
            <a:extLst>
              <a:ext uri="{FF2B5EF4-FFF2-40B4-BE49-F238E27FC236}">
                <a16:creationId xmlns:a16="http://schemas.microsoft.com/office/drawing/2014/main" id="{713068AA-F7F0-46FE-8DF2-4C7CF4168285}"/>
              </a:ext>
            </a:extLst>
          </p:cNvPr>
          <p:cNvSpPr>
            <a:spLocks noGrp="1"/>
          </p:cNvSpPr>
          <p:nvPr>
            <p:ph idx="1"/>
          </p:nvPr>
        </p:nvSpPr>
        <p:spPr>
          <a:xfrm>
            <a:off x="285750" y="990600"/>
            <a:ext cx="11734800" cy="5715000"/>
          </a:xfrm>
        </p:spPr>
        <p:txBody>
          <a:bodyPr>
            <a:normAutofit fontScale="25000" lnSpcReduction="20000"/>
          </a:bodyPr>
          <a:lstStyle/>
          <a:p>
            <a:endParaRPr lang="en-US" sz="9600" dirty="0"/>
          </a:p>
          <a:p>
            <a:r>
              <a:rPr lang="en-US" sz="9600" dirty="0"/>
              <a:t>Acknowledgments and Recourses:</a:t>
            </a:r>
          </a:p>
          <a:p>
            <a:pPr marL="0" indent="0">
              <a:buNone/>
            </a:pPr>
            <a:endParaRPr lang="en-US" sz="9600" dirty="0"/>
          </a:p>
          <a:p>
            <a:pPr lvl="1"/>
            <a:r>
              <a:rPr lang="en-US" sz="9200" dirty="0"/>
              <a:t>Maryland State Bar Association-Foreclosure Proceedings</a:t>
            </a:r>
          </a:p>
          <a:p>
            <a:pPr lvl="1"/>
            <a:r>
              <a:rPr lang="en-US" sz="9200" dirty="0">
                <a:hlinkClick r:id="rId2">
                  <a:extLst>
                    <a:ext uri="{A12FA001-AC4F-418D-AE19-62706E023703}">
                      <ahyp:hlinkClr xmlns:ahyp="http://schemas.microsoft.com/office/drawing/2018/hyperlinkcolor" val="tx"/>
                    </a:ext>
                  </a:extLst>
                </a:hlinkClick>
              </a:rPr>
              <a:t>www.peoples-law.org/foreclosure</a:t>
            </a:r>
            <a:endParaRPr lang="en-US" sz="9200" dirty="0"/>
          </a:p>
          <a:p>
            <a:pPr lvl="1"/>
            <a:r>
              <a:rPr lang="en-US" sz="9200" dirty="0"/>
              <a:t>Westlaw Practice Note, Residential Foreclosure in Maryland</a:t>
            </a:r>
          </a:p>
          <a:p>
            <a:pPr lvl="1"/>
            <a:r>
              <a:rPr lang="en-US" sz="9200" dirty="0"/>
              <a:t>First American Title Insurance Company, District of Columbia Judicial Foreclosure</a:t>
            </a:r>
          </a:p>
          <a:p>
            <a:pPr lvl="1"/>
            <a:r>
              <a:rPr lang="en-US" sz="9200" dirty="0"/>
              <a:t>Westlaw Residential Foreclosure (D.C.), Practical Law </a:t>
            </a:r>
          </a:p>
          <a:p>
            <a:pPr lvl="1"/>
            <a:r>
              <a:rPr lang="en-US" sz="9200" dirty="0"/>
              <a:t>Daughtry v. Nadel, 248 Md. App. 594, 601 (2020).</a:t>
            </a:r>
          </a:p>
          <a:p>
            <a:pPr lvl="1"/>
            <a:r>
              <a:rPr lang="en-US" sz="9200" dirty="0"/>
              <a:t>Huertas v. Ward, 248 Md. App. 187, 211-12, 241 A.3d 1, 15 (2020).</a:t>
            </a:r>
          </a:p>
          <a:p>
            <a:pPr lvl="1"/>
            <a:r>
              <a:rPr lang="en-US" sz="9200" dirty="0"/>
              <a:t>Mitchell v. </a:t>
            </a:r>
            <a:r>
              <a:rPr lang="en-US" sz="9200" dirty="0" err="1"/>
              <a:t>Yacko</a:t>
            </a:r>
            <a:r>
              <a:rPr lang="en-US" sz="9200" dirty="0"/>
              <a:t>, 232 Md. App. 624, 161 A.3d 14 (2020).</a:t>
            </a:r>
          </a:p>
          <a:p>
            <a:pPr lvl="1"/>
            <a:r>
              <a:rPr lang="en-US" sz="9200" u="sng" dirty="0">
                <a:solidFill>
                  <a:srgbClr val="FF9900"/>
                </a:solidFill>
                <a:hlinkClick r:id="rId3">
                  <a:extLst>
                    <a:ext uri="{A12FA001-AC4F-418D-AE19-62706E023703}">
                      <ahyp:hlinkClr xmlns:ahyp="http://schemas.microsoft.com/office/drawing/2018/hyperlinkcolor" val="tx"/>
                    </a:ext>
                  </a:extLst>
                </a:hlinkClick>
              </a:rPr>
              <a:t>https://www.jackscamp.com/blog/</a:t>
            </a:r>
            <a:endParaRPr lang="en-US" sz="9200" u="sng" dirty="0">
              <a:solidFill>
                <a:srgbClr val="FF9900"/>
              </a:solidFill>
            </a:endParaRPr>
          </a:p>
          <a:p>
            <a:pPr lvl="1"/>
            <a:endParaRPr lang="en-US" sz="9600" dirty="0"/>
          </a:p>
          <a:p>
            <a:pPr marL="0" indent="0">
              <a:buNone/>
            </a:pPr>
            <a:endParaRPr lang="en-US" sz="8000" dirty="0"/>
          </a:p>
          <a:p>
            <a:pPr marL="0" indent="0">
              <a:buNone/>
            </a:pPr>
            <a:r>
              <a:rPr lang="en-US" sz="8000" dirty="0">
                <a:solidFill>
                  <a:srgbClr val="FF9900"/>
                </a:solidFill>
              </a:rPr>
              <a:t>David H. Cox, Esq.             Ryan Patino, Esq. 	                </a:t>
            </a:r>
            <a:r>
              <a:rPr lang="fr-FR" sz="8000" dirty="0">
                <a:solidFill>
                  <a:srgbClr val="FF9900"/>
                </a:solidFill>
              </a:rPr>
              <a:t>www.JacksCamp.com </a:t>
            </a:r>
          </a:p>
          <a:p>
            <a:pPr marL="0" indent="0">
              <a:buNone/>
            </a:pPr>
            <a:r>
              <a:rPr lang="en-US" sz="8000" dirty="0">
                <a:solidFill>
                  <a:srgbClr val="FF9900"/>
                </a:solidFill>
              </a:rPr>
              <a:t>Phone: 202.457.1634      Phone: 202. 457.1656            www.linkedin.com/company/jackson-&amp;-campbell-p-c-/</a:t>
            </a:r>
          </a:p>
          <a:p>
            <a:pPr marL="0" indent="0">
              <a:buNone/>
            </a:pPr>
            <a:r>
              <a:rPr lang="en-US" sz="8000" dirty="0">
                <a:solidFill>
                  <a:srgbClr val="FF9900"/>
                </a:solidFill>
                <a:hlinkClick r:id="rId4">
                  <a:extLst>
                    <a:ext uri="{A12FA001-AC4F-418D-AE19-62706E023703}">
                      <ahyp:hlinkClr xmlns:ahyp="http://schemas.microsoft.com/office/drawing/2018/hyperlinkcolor" val="tx"/>
                    </a:ext>
                  </a:extLst>
                </a:hlinkClick>
              </a:rPr>
              <a:t>DCox@JacksCamp.com</a:t>
            </a:r>
            <a:r>
              <a:rPr lang="en-US" sz="8000" dirty="0">
                <a:solidFill>
                  <a:srgbClr val="FF9900"/>
                </a:solidFill>
              </a:rPr>
              <a:t>  </a:t>
            </a:r>
            <a:r>
              <a:rPr lang="en-US" sz="8000" u="sng" dirty="0">
                <a:solidFill>
                  <a:srgbClr val="FF9900"/>
                </a:solidFill>
                <a:hlinkClick r:id="rId5">
                  <a:extLst>
                    <a:ext uri="{A12FA001-AC4F-418D-AE19-62706E023703}">
                      <ahyp:hlinkClr xmlns:ahyp="http://schemas.microsoft.com/office/drawing/2018/hyperlinkcolor" val="tx"/>
                    </a:ext>
                  </a:extLst>
                </a:hlinkClick>
              </a:rPr>
              <a:t>RPatino@JacksCamp.com</a:t>
            </a:r>
            <a:r>
              <a:rPr lang="en-US" sz="8000" dirty="0">
                <a:solidFill>
                  <a:srgbClr val="FF9900"/>
                </a:solidFill>
              </a:rPr>
              <a:t>      Twitter: @jackscampDC      </a:t>
            </a:r>
            <a:r>
              <a:rPr kumimoji="0" lang="en-US" sz="80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600" dirty="0">
                <a:solidFill>
                  <a:prstClr val="white"/>
                </a:solidFill>
                <a:latin typeface="Calibri" panose="020F0502020204030204"/>
              </a:rPr>
              <a:t>									</a:t>
            </a:r>
            <a:endParaRPr lang="en-US" sz="9600" u="sng" dirty="0">
              <a:solidFill>
                <a:srgbClr val="FF990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Any Questions?</a:t>
            </a:r>
          </a:p>
          <a:p>
            <a:endParaRPr lang="en-US" dirty="0"/>
          </a:p>
        </p:txBody>
      </p:sp>
      <p:pic>
        <p:nvPicPr>
          <p:cNvPr id="4" name="Picture 3" descr="" title="">
            <a:extLst>
              <a:ext uri="{FF2B5EF4-FFF2-40B4-BE49-F238E27FC236}">
                <a16:creationId xmlns:a16="http://schemas.microsoft.com/office/drawing/2014/main" id="{D7D4DE8B-5622-43F6-BDE5-7808C046886C}"/>
              </a:ext>
            </a:extLst>
          </p:cNvPr>
          <p:cNvPicPr>
            <a:picLocks noChangeAspect="1"/>
          </p:cNvPicPr>
          <p:nvPr/>
        </p:nvPicPr>
        <p:blipFill>
          <a:blip r:embed="rId6"/>
          <a:stretch>
            <a:fillRect/>
          </a:stretch>
        </p:blipFill>
        <p:spPr>
          <a:xfrm>
            <a:off x="8515350" y="311150"/>
            <a:ext cx="3238500" cy="1663411"/>
          </a:xfrm>
          <a:prstGeom prst="rect">
            <a:avLst/>
          </a:prstGeom>
        </p:spPr>
      </p:pic>
    </p:spTree>
    <p:extLst>
      <p:ext uri="{BB962C8B-B14F-4D97-AF65-F5344CB8AC3E}">
        <p14:creationId xmlns:p14="http://schemas.microsoft.com/office/powerpoint/2010/main" val="2755902034"/>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554A14B-574A-4418-B1CF-A45B13B17CF0}"/>
              </a:ext>
            </a:extLst>
          </p:cNvPr>
          <p:cNvSpPr>
            <a:spLocks noGrp="1"/>
          </p:cNvSpPr>
          <p:nvPr>
            <p:ph type="title"/>
          </p:nvPr>
        </p:nvSpPr>
        <p:spPr/>
        <p:txBody>
          <a:bodyPr/>
          <a:lstStyle/>
          <a:p>
            <a:pPr algn="ctr"/>
            <a:r>
              <a:rPr lang="en-US" dirty="0">
                <a:solidFill>
                  <a:srgbClr val="FF9900"/>
                </a:solidFill>
              </a:rPr>
              <a:t>A lender is looking to foreclose on a home in Maryland, what is the process? </a:t>
            </a:r>
          </a:p>
        </p:txBody>
      </p:sp>
      <p:sp>
        <p:nvSpPr>
          <p:cNvPr id="3" name="Content Placeholder 2" descr="" title="">
            <a:extLst>
              <a:ext uri="{FF2B5EF4-FFF2-40B4-BE49-F238E27FC236}">
                <a16:creationId xmlns:a16="http://schemas.microsoft.com/office/drawing/2014/main" id="{BBE5630B-06F6-4D6A-94C9-FF09AF67F969}"/>
              </a:ext>
            </a:extLst>
          </p:cNvPr>
          <p:cNvSpPr>
            <a:spLocks noGrp="1"/>
          </p:cNvSpPr>
          <p:nvPr>
            <p:ph idx="1"/>
          </p:nvPr>
        </p:nvSpPr>
        <p:spPr>
          <a:xfrm>
            <a:off x="838200" y="1825625"/>
            <a:ext cx="6509084" cy="4783722"/>
          </a:xfrm>
        </p:spPr>
        <p:txBody>
          <a:bodyPr>
            <a:normAutofit fontScale="92500" lnSpcReduction="10000"/>
          </a:bodyPr>
          <a:lstStyle/>
          <a:p>
            <a:r>
              <a:rPr lang="en-US" dirty="0"/>
              <a:t>Review the Mortgage Agreement- There may be grace periods allowed under the mortgage agreement that a lender would have to respect before sending a notice of intent to foreclose.</a:t>
            </a:r>
          </a:p>
          <a:p>
            <a:r>
              <a:rPr lang="en-US" dirty="0"/>
              <a:t>If the Homeowner is in default, Lender can send a Notice of Intent to Foreclose .</a:t>
            </a:r>
          </a:p>
          <a:p>
            <a:pPr lvl="1"/>
            <a:r>
              <a:rPr lang="en-US" dirty="0"/>
              <a:t>Usually sent 45 days after default and with a loss mitigation application </a:t>
            </a:r>
          </a:p>
          <a:p>
            <a:pPr lvl="1"/>
            <a:r>
              <a:rPr lang="en-US" dirty="0"/>
              <a:t>A property is “residential” if it is 4 units or less, and it is “owner-occupied” if it is the owner’s primary residence.</a:t>
            </a:r>
          </a:p>
          <a:p>
            <a:pPr lvl="1"/>
            <a:r>
              <a:rPr lang="en-US" dirty="0"/>
              <a:t>Notice must include several pieces of information including a summary of the default and who the servicer and investor are on the mortgage.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p:pic>
        <p:nvPicPr>
          <p:cNvPr id="5" name="Picture 4" descr="" title="">
            <a:extLst>
              <a:ext uri="{FF2B5EF4-FFF2-40B4-BE49-F238E27FC236}">
                <a16:creationId xmlns:a16="http://schemas.microsoft.com/office/drawing/2014/main" id="{C291A3F4-7414-4FAF-9B07-F13ACEF713DD}"/>
              </a:ext>
            </a:extLst>
          </p:cNvPr>
          <p:cNvPicPr>
            <a:picLocks noChangeAspect="1"/>
          </p:cNvPicPr>
          <p:nvPr/>
        </p:nvPicPr>
        <p:blipFill>
          <a:blip r:embed="rId2"/>
          <a:stretch>
            <a:fillRect/>
          </a:stretch>
        </p:blipFill>
        <p:spPr>
          <a:xfrm>
            <a:off x="10074442" y="5805821"/>
            <a:ext cx="1969168" cy="9384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6" name="Picture 5" descr="" title="">
            <a:extLst>
              <a:ext uri="{FF2B5EF4-FFF2-40B4-BE49-F238E27FC236}">
                <a16:creationId xmlns:a16="http://schemas.microsoft.com/office/drawing/2014/main" id="{8CF22EC8-D39C-4301-AC36-9704FABEF614}"/>
              </a:ext>
            </a:extLst>
          </p:cNvPr>
          <p:cNvPicPr>
            <a:picLocks noChangeAspect="1"/>
          </p:cNvPicPr>
          <p:nvPr/>
        </p:nvPicPr>
        <p:blipFill>
          <a:blip r:embed="rId3"/>
          <a:stretch>
            <a:fillRect/>
          </a:stretch>
        </p:blipFill>
        <p:spPr>
          <a:xfrm>
            <a:off x="7671497" y="2200549"/>
            <a:ext cx="4292177" cy="2863820"/>
          </a:xfrm>
          <a:prstGeom prst="rect">
            <a:avLst/>
          </a:prstGeom>
        </p:spPr>
      </p:pic>
    </p:spTree>
    <p:extLst>
      <p:ext uri="{BB962C8B-B14F-4D97-AF65-F5344CB8AC3E}">
        <p14:creationId xmlns:p14="http://schemas.microsoft.com/office/powerpoint/2010/main" val="2912251867"/>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78EA203-44B5-427A-AEEF-AFF11DD4EF2F}"/>
              </a:ext>
            </a:extLst>
          </p:cNvPr>
          <p:cNvSpPr>
            <a:spLocks noGrp="1"/>
          </p:cNvSpPr>
          <p:nvPr>
            <p:ph type="title"/>
          </p:nvPr>
        </p:nvSpPr>
        <p:spPr/>
        <p:txBody>
          <a:bodyPr/>
          <a:lstStyle/>
          <a:p>
            <a:pPr algn="ctr"/>
            <a:r>
              <a:rPr lang="en-US" dirty="0">
                <a:solidFill>
                  <a:srgbClr val="FF9900"/>
                </a:solidFill>
              </a:rPr>
              <a:t>The Beginning of the Judicial Foreclosure Process in Maryland </a:t>
            </a:r>
          </a:p>
        </p:txBody>
      </p:sp>
      <p:sp>
        <p:nvSpPr>
          <p:cNvPr id="3" name="Content Placeholder 2" descr="" title="">
            <a:extLst>
              <a:ext uri="{FF2B5EF4-FFF2-40B4-BE49-F238E27FC236}">
                <a16:creationId xmlns:a16="http://schemas.microsoft.com/office/drawing/2014/main" id="{934B93A0-772A-4657-A807-9236A7EED56A}"/>
              </a:ext>
            </a:extLst>
          </p:cNvPr>
          <p:cNvSpPr>
            <a:spLocks noGrp="1"/>
          </p:cNvSpPr>
          <p:nvPr>
            <p:ph idx="1"/>
          </p:nvPr>
        </p:nvSpPr>
        <p:spPr>
          <a:xfrm>
            <a:off x="838200" y="1825625"/>
            <a:ext cx="6605337" cy="4351338"/>
          </a:xfrm>
        </p:spPr>
        <p:txBody>
          <a:bodyPr>
            <a:normAutofit fontScale="85000" lnSpcReduction="10000"/>
          </a:bodyPr>
          <a:lstStyle/>
          <a:p>
            <a:r>
              <a:rPr lang="en-US" dirty="0"/>
              <a:t>After the notice of foreclosure is sent, the Lender must file an Order to Docket 90 days after default (45 days after Notice to Foreclose sent)</a:t>
            </a:r>
          </a:p>
          <a:p>
            <a:r>
              <a:rPr lang="en-US" dirty="0"/>
              <a:t>The lender must file several documents and affidavits with the Order to Docket proving it has the right to foreclose, including:</a:t>
            </a:r>
          </a:p>
          <a:p>
            <a:pPr lvl="1"/>
            <a:r>
              <a:rPr lang="en-US" dirty="0"/>
              <a:t>The lender must file, under oath, a statement of debt </a:t>
            </a:r>
          </a:p>
          <a:p>
            <a:pPr lvl="1"/>
            <a:r>
              <a:rPr lang="en-US" dirty="0"/>
              <a:t> itemizes the entire amount the lender claims is due under the loan. </a:t>
            </a:r>
          </a:p>
          <a:p>
            <a:pPr lvl="1"/>
            <a:r>
              <a:rPr lang="en-US" dirty="0"/>
              <a:t>That property owner is not a member of the military service, commonly known as the Servicemember’s Relief Act. </a:t>
            </a:r>
          </a:p>
          <a:p>
            <a:pPr lvl="1"/>
            <a:r>
              <a:rPr lang="en-US" dirty="0"/>
              <a:t>Preliminary Loss Mitigation Affidavit or Final Loss Mitigation Affidavit*</a:t>
            </a:r>
          </a:p>
          <a:p>
            <a:endParaRPr lang="en-US" dirty="0"/>
          </a:p>
        </p:txBody>
      </p:sp>
      <p:pic>
        <p:nvPicPr>
          <p:cNvPr id="4" name="Picture 3" descr="" title="">
            <a:extLst>
              <a:ext uri="{FF2B5EF4-FFF2-40B4-BE49-F238E27FC236}">
                <a16:creationId xmlns:a16="http://schemas.microsoft.com/office/drawing/2014/main" id="{676D3101-01B7-41D3-8AA5-E2315D89E705}"/>
              </a:ext>
            </a:extLst>
          </p:cNvPr>
          <p:cNvPicPr>
            <a:picLocks noChangeAspect="1"/>
          </p:cNvPicPr>
          <p:nvPr/>
        </p:nvPicPr>
        <p:blipFill>
          <a:blip r:embed="rId2"/>
          <a:stretch>
            <a:fillRect/>
          </a:stretch>
        </p:blipFill>
        <p:spPr>
          <a:xfrm>
            <a:off x="9988210" y="5842467"/>
            <a:ext cx="1969179" cy="938865"/>
          </a:xfrm>
          <a:prstGeom prst="rect">
            <a:avLst/>
          </a:prstGeom>
        </p:spPr>
      </p:pic>
      <p:pic>
        <p:nvPicPr>
          <p:cNvPr id="5" name="Picture 4" descr="" title="">
            <a:extLst>
              <a:ext uri="{FF2B5EF4-FFF2-40B4-BE49-F238E27FC236}">
                <a16:creationId xmlns:a16="http://schemas.microsoft.com/office/drawing/2014/main" id="{05192AE0-705A-4FDA-A9A8-E3BEECB4FBFA}"/>
              </a:ext>
            </a:extLst>
          </p:cNvPr>
          <p:cNvPicPr>
            <a:picLocks noChangeAspect="1"/>
          </p:cNvPicPr>
          <p:nvPr/>
        </p:nvPicPr>
        <p:blipFill>
          <a:blip r:embed="rId3"/>
          <a:stretch>
            <a:fillRect/>
          </a:stretch>
        </p:blipFill>
        <p:spPr>
          <a:xfrm>
            <a:off x="8353424" y="1768475"/>
            <a:ext cx="3497271" cy="2327275"/>
          </a:xfrm>
          <a:prstGeom prst="rect">
            <a:avLst/>
          </a:prstGeom>
        </p:spPr>
      </p:pic>
    </p:spTree>
    <p:extLst>
      <p:ext uri="{BB962C8B-B14F-4D97-AF65-F5344CB8AC3E}">
        <p14:creationId xmlns:p14="http://schemas.microsoft.com/office/powerpoint/2010/main" val="4273613897"/>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0595FE9-6D43-411C-AB33-F51D760D9CAF}"/>
              </a:ext>
            </a:extLst>
          </p:cNvPr>
          <p:cNvSpPr>
            <a:spLocks noGrp="1"/>
          </p:cNvSpPr>
          <p:nvPr>
            <p:ph type="title"/>
          </p:nvPr>
        </p:nvSpPr>
        <p:spPr>
          <a:xfrm>
            <a:off x="593558" y="176463"/>
            <a:ext cx="10760242" cy="1514225"/>
          </a:xfrm>
        </p:spPr>
        <p:txBody>
          <a:bodyPr>
            <a:normAutofit fontScale="90000"/>
          </a:bodyPr>
          <a:lstStyle/>
          <a:p>
            <a:pPr algn="ctr"/>
            <a:r>
              <a:rPr lang="en-US" sz="4900" dirty="0">
                <a:solidFill>
                  <a:srgbClr val="FF9900"/>
                </a:solidFill>
              </a:rPr>
              <a:t>Once the lender begins this process, what are the homeowner’s options?</a:t>
            </a:r>
            <a:br>
              <a:rPr lang="en-US" dirty="0"/>
            </a:br>
            <a:endParaRPr lang="en-US" dirty="0"/>
          </a:p>
        </p:txBody>
      </p:sp>
      <p:sp>
        <p:nvSpPr>
          <p:cNvPr id="3" name="Content Placeholder 2" descr="" title="">
            <a:extLst>
              <a:ext uri="{FF2B5EF4-FFF2-40B4-BE49-F238E27FC236}">
                <a16:creationId xmlns:a16="http://schemas.microsoft.com/office/drawing/2014/main" id="{C5413F3E-CB8F-467A-AA3A-61ED956C032E}"/>
              </a:ext>
            </a:extLst>
          </p:cNvPr>
          <p:cNvSpPr>
            <a:spLocks noGrp="1"/>
          </p:cNvSpPr>
          <p:nvPr>
            <p:ph idx="1"/>
          </p:nvPr>
        </p:nvSpPr>
        <p:spPr>
          <a:xfrm>
            <a:off x="838200" y="1383323"/>
            <a:ext cx="10515600" cy="4793640"/>
          </a:xfrm>
        </p:spPr>
        <p:txBody>
          <a:bodyPr>
            <a:normAutofit/>
          </a:bodyPr>
          <a:lstStyle/>
          <a:p>
            <a:r>
              <a:rPr lang="en-US" dirty="0"/>
              <a:t>Homeowner must file a mediation request and send a payment of $50, within 25 days of:</a:t>
            </a:r>
          </a:p>
          <a:p>
            <a:pPr lvl="1"/>
            <a:r>
              <a:rPr lang="en-US" dirty="0"/>
              <a:t>The Order to Docket if final loss mitigation affidavit served at same time</a:t>
            </a:r>
          </a:p>
          <a:p>
            <a:pPr lvl="1"/>
            <a:r>
              <a:rPr lang="en-US" dirty="0"/>
              <a:t>Receipt of final loss mitigation affidavit filed after the Order to Docket is filed</a:t>
            </a:r>
          </a:p>
          <a:p>
            <a:r>
              <a:rPr lang="en-US" dirty="0"/>
              <a:t>If homeowner does not request mediation, the sale can occur:</a:t>
            </a:r>
          </a:p>
          <a:p>
            <a:pPr lvl="1"/>
            <a:r>
              <a:rPr lang="en-US" dirty="0"/>
              <a:t>45 days after the homeowner has been served with the Order to Docket if it has a final loss mitigation affidavit filed with it; or</a:t>
            </a:r>
          </a:p>
          <a:p>
            <a:pPr lvl="1"/>
            <a:r>
              <a:rPr lang="en-US" dirty="0"/>
              <a:t>30 days after the final loss mitigation affidavit is served if it is filed after the Order to Docket is filed</a:t>
            </a:r>
          </a:p>
          <a:p>
            <a:endParaRPr lang="en-US" dirty="0"/>
          </a:p>
        </p:txBody>
      </p:sp>
      <p:pic>
        <p:nvPicPr>
          <p:cNvPr id="4" name="Picture 3" descr="" title="">
            <a:extLst>
              <a:ext uri="{FF2B5EF4-FFF2-40B4-BE49-F238E27FC236}">
                <a16:creationId xmlns:a16="http://schemas.microsoft.com/office/drawing/2014/main" id="{941EDCFE-2CE9-45DE-A61A-248AF9D48288}"/>
              </a:ext>
            </a:extLst>
          </p:cNvPr>
          <p:cNvPicPr>
            <a:picLocks noChangeAspect="1"/>
          </p:cNvPicPr>
          <p:nvPr/>
        </p:nvPicPr>
        <p:blipFill>
          <a:blip r:embed="rId2"/>
          <a:stretch>
            <a:fillRect/>
          </a:stretch>
        </p:blipFill>
        <p:spPr>
          <a:xfrm>
            <a:off x="9432127" y="5474677"/>
            <a:ext cx="2531273" cy="1206860"/>
          </a:xfrm>
          <a:prstGeom prst="rect">
            <a:avLst/>
          </a:prstGeom>
        </p:spPr>
      </p:pic>
    </p:spTree>
    <p:extLst>
      <p:ext uri="{BB962C8B-B14F-4D97-AF65-F5344CB8AC3E}">
        <p14:creationId xmlns:p14="http://schemas.microsoft.com/office/powerpoint/2010/main" val="913758490"/>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FD2B75C-7C56-4B0D-939B-0F016BEDD619}"/>
              </a:ext>
            </a:extLst>
          </p:cNvPr>
          <p:cNvSpPr>
            <a:spLocks noGrp="1"/>
          </p:cNvSpPr>
          <p:nvPr>
            <p:ph type="title"/>
          </p:nvPr>
        </p:nvSpPr>
        <p:spPr>
          <a:xfrm>
            <a:off x="504091" y="-104307"/>
            <a:ext cx="10515600" cy="1325563"/>
          </a:xfrm>
        </p:spPr>
        <p:txBody>
          <a:bodyPr/>
          <a:lstStyle/>
          <a:p>
            <a:pPr algn="ctr"/>
            <a:r>
              <a:rPr lang="en-US" dirty="0">
                <a:solidFill>
                  <a:srgbClr val="FF9900"/>
                </a:solidFill>
              </a:rPr>
              <a:t>Homeowner’s Initial Remedies- Cont.</a:t>
            </a:r>
          </a:p>
        </p:txBody>
      </p:sp>
      <p:sp>
        <p:nvSpPr>
          <p:cNvPr id="3" name="Content Placeholder 2" descr="" title="">
            <a:extLst>
              <a:ext uri="{FF2B5EF4-FFF2-40B4-BE49-F238E27FC236}">
                <a16:creationId xmlns:a16="http://schemas.microsoft.com/office/drawing/2014/main" id="{DE31724C-4889-4C12-9547-13AC84B7015B}"/>
              </a:ext>
            </a:extLst>
          </p:cNvPr>
          <p:cNvSpPr>
            <a:spLocks noGrp="1"/>
          </p:cNvSpPr>
          <p:nvPr>
            <p:ph idx="1"/>
          </p:nvPr>
        </p:nvSpPr>
        <p:spPr>
          <a:xfrm>
            <a:off x="504091" y="820615"/>
            <a:ext cx="11183818" cy="4360985"/>
          </a:xfrm>
        </p:spPr>
        <p:txBody>
          <a:bodyPr>
            <a:normAutofit/>
          </a:bodyPr>
          <a:lstStyle/>
          <a:p>
            <a:r>
              <a:rPr lang="en-US" dirty="0"/>
              <a:t>If the homeowner requests mediation, within 5 days of receiving a mediation request the Circuit Court will forward the request to Office of Administrative Hearings (OAH)</a:t>
            </a:r>
          </a:p>
          <a:p>
            <a:r>
              <a:rPr lang="en-US" dirty="0"/>
              <a:t>If there is no agreement in mediation, the lender schedules the home for foreclosure sale. The lender can schedule the sale as soon as </a:t>
            </a:r>
            <a:r>
              <a:rPr lang="en-US" u="sng" dirty="0"/>
              <a:t>15 days </a:t>
            </a:r>
            <a:r>
              <a:rPr lang="en-US" dirty="0"/>
              <a:t>after the mediation has occurred</a:t>
            </a:r>
          </a:p>
          <a:p>
            <a:r>
              <a:rPr lang="en-US" dirty="0"/>
              <a:t>If Mediation does not work, what are the homeowner's options?</a:t>
            </a:r>
          </a:p>
          <a:p>
            <a:pPr lvl="1"/>
            <a:r>
              <a:rPr lang="en-US" dirty="0"/>
              <a:t>Homeowners may file a motion to stay or dismiss under Maryland Rule 14-211 if they have a valid defense to why the lender does not have the right to foreclosure on their home.</a:t>
            </a:r>
          </a:p>
          <a:p>
            <a:endParaRPr lang="en-US" dirty="0"/>
          </a:p>
        </p:txBody>
      </p:sp>
      <p:pic>
        <p:nvPicPr>
          <p:cNvPr id="4" name="Picture 3" descr="" title="">
            <a:extLst>
              <a:ext uri="{FF2B5EF4-FFF2-40B4-BE49-F238E27FC236}">
                <a16:creationId xmlns:a16="http://schemas.microsoft.com/office/drawing/2014/main" id="{FFC3EDA0-10FD-4F4F-88C0-C34D1071F610}"/>
              </a:ext>
            </a:extLst>
          </p:cNvPr>
          <p:cNvPicPr>
            <a:picLocks noChangeAspect="1"/>
          </p:cNvPicPr>
          <p:nvPr/>
        </p:nvPicPr>
        <p:blipFill>
          <a:blip r:embed="rId2"/>
          <a:stretch>
            <a:fillRect/>
          </a:stretch>
        </p:blipFill>
        <p:spPr>
          <a:xfrm>
            <a:off x="9359530" y="5520369"/>
            <a:ext cx="2644751" cy="1260964"/>
          </a:xfrm>
          <a:prstGeom prst="rect">
            <a:avLst/>
          </a:prstGeom>
        </p:spPr>
      </p:pic>
    </p:spTree>
    <p:extLst>
      <p:ext uri="{BB962C8B-B14F-4D97-AF65-F5344CB8AC3E}">
        <p14:creationId xmlns:p14="http://schemas.microsoft.com/office/powerpoint/2010/main" val="3548912700"/>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9B01AB2-86B5-4968-9E26-5BA23A07ADDA}"/>
              </a:ext>
            </a:extLst>
          </p:cNvPr>
          <p:cNvSpPr>
            <a:spLocks noGrp="1"/>
          </p:cNvSpPr>
          <p:nvPr>
            <p:ph type="title"/>
          </p:nvPr>
        </p:nvSpPr>
        <p:spPr>
          <a:xfrm>
            <a:off x="609600" y="211605"/>
            <a:ext cx="10744200" cy="1479083"/>
          </a:xfrm>
        </p:spPr>
        <p:txBody>
          <a:bodyPr/>
          <a:lstStyle/>
          <a:p>
            <a:pPr algn="ctr"/>
            <a:r>
              <a:rPr lang="en-US" dirty="0">
                <a:solidFill>
                  <a:srgbClr val="FF9900"/>
                </a:solidFill>
              </a:rPr>
              <a:t>Is the homeowner provided an opportunity to cure under Maryland law?</a:t>
            </a:r>
          </a:p>
        </p:txBody>
      </p:sp>
      <p:sp>
        <p:nvSpPr>
          <p:cNvPr id="3" name="Content Placeholder 2" descr="" title="">
            <a:extLst>
              <a:ext uri="{FF2B5EF4-FFF2-40B4-BE49-F238E27FC236}">
                <a16:creationId xmlns:a16="http://schemas.microsoft.com/office/drawing/2014/main" id="{156DC389-5EC4-428C-9C7C-023455821ACF}"/>
              </a:ext>
            </a:extLst>
          </p:cNvPr>
          <p:cNvSpPr>
            <a:spLocks noGrp="1"/>
          </p:cNvSpPr>
          <p:nvPr>
            <p:ph idx="1"/>
          </p:nvPr>
        </p:nvSpPr>
        <p:spPr>
          <a:xfrm>
            <a:off x="838200" y="1825625"/>
            <a:ext cx="6711462" cy="4351338"/>
          </a:xfrm>
        </p:spPr>
        <p:txBody>
          <a:bodyPr>
            <a:normAutofit fontScale="92500"/>
          </a:bodyPr>
          <a:lstStyle/>
          <a:p>
            <a:r>
              <a:rPr lang="en-US" dirty="0"/>
              <a:t>The Homeowner has the right to cure the default by paying all past due payments, penalties, and fees and reinstate the loan at any time up to 1 business day before the foreclosure sale occurs.</a:t>
            </a:r>
          </a:p>
          <a:p>
            <a:r>
              <a:rPr lang="en-US" dirty="0"/>
              <a:t>If the homeowner does not cure, do they have any other options through the Circuit Court?</a:t>
            </a:r>
          </a:p>
          <a:p>
            <a:pPr lvl="1"/>
            <a:r>
              <a:rPr lang="en-US" dirty="0"/>
              <a:t>If a homeowner wishes to file exceptions to sale, those exceptions must be filed with the Court within 30 days after the clerk’s notice. The Circuit Court ratifies the sale after the time for exceptions has past or exceptions have been overruled.</a:t>
            </a:r>
          </a:p>
          <a:p>
            <a:endParaRPr lang="en-US" dirty="0"/>
          </a:p>
        </p:txBody>
      </p:sp>
      <p:pic>
        <p:nvPicPr>
          <p:cNvPr id="4" name="Picture 3" descr="" title="">
            <a:extLst>
              <a:ext uri="{FF2B5EF4-FFF2-40B4-BE49-F238E27FC236}">
                <a16:creationId xmlns:a16="http://schemas.microsoft.com/office/drawing/2014/main" id="{C0225432-EAC2-4A41-BB9D-2F2DF73435EF}"/>
              </a:ext>
            </a:extLst>
          </p:cNvPr>
          <p:cNvPicPr>
            <a:picLocks noChangeAspect="1"/>
          </p:cNvPicPr>
          <p:nvPr/>
        </p:nvPicPr>
        <p:blipFill>
          <a:blip r:embed="rId2"/>
          <a:stretch>
            <a:fillRect/>
          </a:stretch>
        </p:blipFill>
        <p:spPr>
          <a:xfrm>
            <a:off x="10058549" y="5707530"/>
            <a:ext cx="1969179" cy="938865"/>
          </a:xfrm>
          <a:prstGeom prst="rect">
            <a:avLst/>
          </a:prstGeom>
        </p:spPr>
      </p:pic>
      <p:pic>
        <p:nvPicPr>
          <p:cNvPr id="5" name="Picture 4" descr="" title="">
            <a:extLst>
              <a:ext uri="{FF2B5EF4-FFF2-40B4-BE49-F238E27FC236}">
                <a16:creationId xmlns:a16="http://schemas.microsoft.com/office/drawing/2014/main" id="{600C685F-C875-4CD4-AC12-30ED5A01C229}"/>
              </a:ext>
            </a:extLst>
          </p:cNvPr>
          <p:cNvPicPr>
            <a:picLocks noChangeAspect="1"/>
          </p:cNvPicPr>
          <p:nvPr/>
        </p:nvPicPr>
        <p:blipFill>
          <a:blip r:embed="rId3"/>
          <a:stretch>
            <a:fillRect/>
          </a:stretch>
        </p:blipFill>
        <p:spPr>
          <a:xfrm>
            <a:off x="7819578" y="1595885"/>
            <a:ext cx="4162687" cy="3259015"/>
          </a:xfrm>
          <a:prstGeom prst="rect">
            <a:avLst/>
          </a:prstGeom>
        </p:spPr>
      </p:pic>
    </p:spTree>
    <p:extLst>
      <p:ext uri="{BB962C8B-B14F-4D97-AF65-F5344CB8AC3E}">
        <p14:creationId xmlns:p14="http://schemas.microsoft.com/office/powerpoint/2010/main" val="456256391"/>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605DB5-0D8C-4C7B-B8CB-100E18323965}"/>
              </a:ext>
            </a:extLst>
          </p:cNvPr>
          <p:cNvSpPr>
            <a:spLocks noGrp="1"/>
          </p:cNvSpPr>
          <p:nvPr>
            <p:ph type="title"/>
          </p:nvPr>
        </p:nvSpPr>
        <p:spPr/>
        <p:txBody>
          <a:bodyPr/>
          <a:lstStyle/>
          <a:p>
            <a:pPr algn="ctr"/>
            <a:r>
              <a:rPr lang="en-US" dirty="0">
                <a:solidFill>
                  <a:srgbClr val="FF9900"/>
                </a:solidFill>
              </a:rPr>
              <a:t>What must a lender do in Maryland once the foreclosure sale has occurred?</a:t>
            </a:r>
          </a:p>
        </p:txBody>
      </p:sp>
      <p:sp>
        <p:nvSpPr>
          <p:cNvPr id="3" name="Content Placeholder 2" descr="" title="">
            <a:extLst>
              <a:ext uri="{FF2B5EF4-FFF2-40B4-BE49-F238E27FC236}">
                <a16:creationId xmlns:a16="http://schemas.microsoft.com/office/drawing/2014/main" id="{4EB0CDEF-EC8D-428A-BD0D-3F716DC49641}"/>
              </a:ext>
            </a:extLst>
          </p:cNvPr>
          <p:cNvSpPr>
            <a:spLocks noGrp="1"/>
          </p:cNvSpPr>
          <p:nvPr>
            <p:ph idx="1"/>
          </p:nvPr>
        </p:nvSpPr>
        <p:spPr>
          <a:xfrm>
            <a:off x="838200" y="1825625"/>
            <a:ext cx="7086600" cy="4446838"/>
          </a:xfrm>
        </p:spPr>
        <p:txBody>
          <a:bodyPr>
            <a:normAutofit fontScale="85000" lnSpcReduction="20000"/>
          </a:bodyPr>
          <a:lstStyle/>
          <a:p>
            <a:r>
              <a:rPr lang="en-US" dirty="0"/>
              <a:t>Once the foreclosure sale has occurred, the lender must file a report of sale with the Circuit Court within 30 days of the sale.</a:t>
            </a:r>
          </a:p>
          <a:p>
            <a:r>
              <a:rPr lang="en-US" dirty="0"/>
              <a:t>After the foreclosure sale occurs and the purchaser from the foreclosure sale completes settlement, the court-appointed auditor will file the Auditor's Report with the Court. </a:t>
            </a:r>
          </a:p>
          <a:p>
            <a:pPr lvl="1"/>
            <a:r>
              <a:rPr lang="en-US" dirty="0"/>
              <a:t>The Homeowner and any junior lienholder are entitled to receive a copy of the Auditor's Report.</a:t>
            </a:r>
          </a:p>
          <a:p>
            <a:r>
              <a:rPr lang="en-US" dirty="0"/>
              <a:t>Once the Sale is ratified, what does a Purchaser have to do to remove the past homeowner (if they are still residing in the house)?</a:t>
            </a:r>
          </a:p>
          <a:p>
            <a:pPr lvl="1"/>
            <a:r>
              <a:rPr lang="en-US" dirty="0"/>
              <a:t>The purchaser from the foreclosure sale  can file a Motion for Entry of Judgment Awarding Possession with the Landlord and Tenant Court.</a:t>
            </a:r>
          </a:p>
          <a:p>
            <a:endParaRPr lang="en-US" dirty="0"/>
          </a:p>
        </p:txBody>
      </p:sp>
      <p:pic>
        <p:nvPicPr>
          <p:cNvPr id="4" name="Picture 3" descr="" title="">
            <a:extLst>
              <a:ext uri="{FF2B5EF4-FFF2-40B4-BE49-F238E27FC236}">
                <a16:creationId xmlns:a16="http://schemas.microsoft.com/office/drawing/2014/main" id="{AD0CFA91-A782-46DB-BFD7-550ABD1C5169}"/>
              </a:ext>
            </a:extLst>
          </p:cNvPr>
          <p:cNvPicPr>
            <a:picLocks noChangeAspect="1"/>
          </p:cNvPicPr>
          <p:nvPr/>
        </p:nvPicPr>
        <p:blipFill>
          <a:blip r:embed="rId2"/>
          <a:stretch>
            <a:fillRect/>
          </a:stretch>
        </p:blipFill>
        <p:spPr>
          <a:xfrm>
            <a:off x="10034954" y="5842432"/>
            <a:ext cx="1992773" cy="950114"/>
          </a:xfrm>
          <a:prstGeom prst="rect">
            <a:avLst/>
          </a:prstGeom>
        </p:spPr>
      </p:pic>
      <p:pic>
        <p:nvPicPr>
          <p:cNvPr id="5" name="Picture 4" descr="" title="">
            <a:extLst>
              <a:ext uri="{FF2B5EF4-FFF2-40B4-BE49-F238E27FC236}">
                <a16:creationId xmlns:a16="http://schemas.microsoft.com/office/drawing/2014/main" id="{1B27C999-1F9B-4267-9A4D-B5021861F2D9}"/>
              </a:ext>
            </a:extLst>
          </p:cNvPr>
          <p:cNvPicPr>
            <a:picLocks noChangeAspect="1"/>
          </p:cNvPicPr>
          <p:nvPr/>
        </p:nvPicPr>
        <p:blipFill>
          <a:blip r:embed="rId3"/>
          <a:stretch>
            <a:fillRect/>
          </a:stretch>
        </p:blipFill>
        <p:spPr>
          <a:xfrm>
            <a:off x="7924800" y="1790949"/>
            <a:ext cx="4025609" cy="2688981"/>
          </a:xfrm>
          <a:prstGeom prst="rect">
            <a:avLst/>
          </a:prstGeom>
        </p:spPr>
      </p:pic>
    </p:spTree>
    <p:extLst>
      <p:ext uri="{BB962C8B-B14F-4D97-AF65-F5344CB8AC3E}">
        <p14:creationId xmlns:p14="http://schemas.microsoft.com/office/powerpoint/2010/main" val="408634461"/>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420BD9A-1035-460C-B36C-65545E90B426}"/>
              </a:ext>
            </a:extLst>
          </p:cNvPr>
          <p:cNvSpPr>
            <a:spLocks noGrp="1"/>
          </p:cNvSpPr>
          <p:nvPr>
            <p:ph type="title"/>
          </p:nvPr>
        </p:nvSpPr>
        <p:spPr/>
        <p:txBody>
          <a:bodyPr/>
          <a:lstStyle/>
          <a:p>
            <a:pPr algn="ctr"/>
            <a:r>
              <a:rPr lang="en-US" dirty="0">
                <a:solidFill>
                  <a:srgbClr val="FF9900"/>
                </a:solidFill>
              </a:rPr>
              <a:t>Maryland Commercial Foreclosure Overview</a:t>
            </a:r>
          </a:p>
        </p:txBody>
      </p:sp>
      <p:sp>
        <p:nvSpPr>
          <p:cNvPr id="3" name="Content Placeholder 2" descr="" title="">
            <a:extLst>
              <a:ext uri="{FF2B5EF4-FFF2-40B4-BE49-F238E27FC236}">
                <a16:creationId xmlns:a16="http://schemas.microsoft.com/office/drawing/2014/main" id="{3985DC25-64D2-4F71-A618-2AB430331CC0}"/>
              </a:ext>
            </a:extLst>
          </p:cNvPr>
          <p:cNvSpPr>
            <a:spLocks noGrp="1"/>
          </p:cNvSpPr>
          <p:nvPr>
            <p:ph idx="1"/>
          </p:nvPr>
        </p:nvSpPr>
        <p:spPr>
          <a:xfrm>
            <a:off x="838200" y="1475874"/>
            <a:ext cx="10515600" cy="5017001"/>
          </a:xfrm>
        </p:spPr>
        <p:txBody>
          <a:bodyPr>
            <a:normAutofit lnSpcReduction="10000"/>
          </a:bodyPr>
          <a:lstStyle/>
          <a:p>
            <a:r>
              <a:rPr lang="en-US" dirty="0"/>
              <a:t>Lenders typically foreclose loans secured by commercial property in Maryland using either:</a:t>
            </a:r>
          </a:p>
          <a:p>
            <a:pPr lvl="1"/>
            <a:r>
              <a:rPr lang="en-US" dirty="0"/>
              <a:t>Power of sale foreclosure. This form of foreclosure is authorized under a power of sale clause contained in the subject lien instrument (MD Rules, Rule 14-202(m)). Power of sale foreclosure is the preferred form of commercial foreclosure in Maryland.</a:t>
            </a:r>
          </a:p>
          <a:p>
            <a:pPr lvl="1"/>
            <a:r>
              <a:rPr lang="en-US" dirty="0"/>
              <a:t>Assent to decree foreclosure. This form of foreclosure is authorized by a provision in the lien instrument in which the borrower agrees to the entry of a court order for the sale of the property after a specified default (MD Rules, Rule 14-202(a)).</a:t>
            </a:r>
          </a:p>
          <a:p>
            <a:r>
              <a:rPr lang="en-US" dirty="0"/>
              <a:t>A lender cannot conduct a power of sale foreclosure unless both:</a:t>
            </a:r>
          </a:p>
          <a:p>
            <a:pPr lvl="1"/>
            <a:r>
              <a:rPr lang="en-US" dirty="0"/>
              <a:t>The deed of trust or mortgage:</a:t>
            </a:r>
          </a:p>
          <a:p>
            <a:pPr lvl="2"/>
            <a:r>
              <a:rPr lang="en-US" dirty="0"/>
              <a:t>contains a power of sale clause; and</a:t>
            </a:r>
          </a:p>
          <a:p>
            <a:pPr lvl="2"/>
            <a:r>
              <a:rPr lang="en-US" dirty="0"/>
              <a:t>is recorded in the county where the subject property is located. (Md. Code Ann., Real Prop. §§ 1-101(c), 3-101(a), and 3-103.</a:t>
            </a:r>
          </a:p>
          <a:p>
            <a:pPr marL="0" indent="0">
              <a:buNone/>
            </a:pPr>
            <a:endParaRPr lang="en-US" dirty="0"/>
          </a:p>
        </p:txBody>
      </p:sp>
      <p:pic>
        <p:nvPicPr>
          <p:cNvPr id="4" name="Picture 3" descr="" title="">
            <a:extLst>
              <a:ext uri="{FF2B5EF4-FFF2-40B4-BE49-F238E27FC236}">
                <a16:creationId xmlns:a16="http://schemas.microsoft.com/office/drawing/2014/main" id="{E882BA29-5FEC-4BDD-8296-1FE8349EB60F}"/>
              </a:ext>
            </a:extLst>
          </p:cNvPr>
          <p:cNvPicPr>
            <a:picLocks noChangeAspect="1"/>
          </p:cNvPicPr>
          <p:nvPr/>
        </p:nvPicPr>
        <p:blipFill>
          <a:blip r:embed="rId2"/>
          <a:stretch>
            <a:fillRect/>
          </a:stretch>
        </p:blipFill>
        <p:spPr>
          <a:xfrm>
            <a:off x="10533184" y="5879541"/>
            <a:ext cx="1658816" cy="790890"/>
          </a:xfrm>
          <a:prstGeom prst="rect">
            <a:avLst/>
          </a:prstGeom>
        </p:spPr>
      </p:pic>
    </p:spTree>
    <p:extLst>
      <p:ext uri="{BB962C8B-B14F-4D97-AF65-F5344CB8AC3E}">
        <p14:creationId xmlns:p14="http://schemas.microsoft.com/office/powerpoint/2010/main" val="3456283238"/>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