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5334" r:id="rId5"/>
  </p:sldMasterIdLst>
  <p:notesMasterIdLst>
    <p:notesMasterId r:id="rId35"/>
  </p:notesMasterIdLst>
  <p:handoutMasterIdLst>
    <p:handoutMasterId r:id="rId36"/>
  </p:handoutMasterIdLst>
  <p:sldIdLst>
    <p:sldId id="407" r:id="rId6"/>
    <p:sldId id="415" r:id="rId7"/>
    <p:sldId id="429" r:id="rId8"/>
    <p:sldId id="424" r:id="rId9"/>
    <p:sldId id="425" r:id="rId10"/>
    <p:sldId id="469" r:id="rId11"/>
    <p:sldId id="426" r:id="rId12"/>
    <p:sldId id="427" r:id="rId13"/>
    <p:sldId id="428" r:id="rId14"/>
    <p:sldId id="430" r:id="rId15"/>
    <p:sldId id="431" r:id="rId16"/>
    <p:sldId id="480" r:id="rId17"/>
    <p:sldId id="434" r:id="rId18"/>
    <p:sldId id="445" r:id="rId19"/>
    <p:sldId id="470" r:id="rId20"/>
    <p:sldId id="478" r:id="rId21"/>
    <p:sldId id="479" r:id="rId22"/>
    <p:sldId id="473" r:id="rId23"/>
    <p:sldId id="474" r:id="rId24"/>
    <p:sldId id="475" r:id="rId25"/>
    <p:sldId id="476" r:id="rId26"/>
    <p:sldId id="477" r:id="rId27"/>
    <p:sldId id="451" r:id="rId28"/>
    <p:sldId id="465" r:id="rId29"/>
    <p:sldId id="466" r:id="rId30"/>
    <p:sldId id="468" r:id="rId31"/>
    <p:sldId id="413" r:id="rId32"/>
    <p:sldId id="414" r:id="rId33"/>
    <p:sldId id="412" r:id="rId34"/>
  </p:sldIdLst>
  <p:sldSz cx="9144000" cy="5143500" type="screen16x9"/>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A800"/>
    <a:srgbClr val="064D83"/>
    <a:srgbClr val="FAA818"/>
    <a:srgbClr val="00457C"/>
    <a:srgbClr val="0D456A"/>
    <a:srgbClr val="FFFFFF"/>
    <a:srgbClr val="F6F6F6"/>
    <a:srgbClr val="000000"/>
    <a:srgbClr val="0082C0"/>
    <a:srgbClr val="004A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7000" autoAdjust="0"/>
  </p:normalViewPr>
  <p:slideViewPr>
    <p:cSldViewPr snapToGrid="0" showGuides="1">
      <p:cViewPr varScale="1">
        <p:scale>
          <a:sx n="126" d="100"/>
          <a:sy n="126" d="100"/>
        </p:scale>
        <p:origin x="158" y="86"/>
      </p:cViewPr>
      <p:guideLst/>
    </p:cSldViewPr>
  </p:slideViewPr>
  <p:outlineViewPr>
    <p:cViewPr>
      <p:scale>
        <a:sx n="33" d="100"/>
        <a:sy n="33" d="100"/>
      </p:scale>
      <p:origin x="3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1" d="100"/>
          <a:sy n="81" d="100"/>
        </p:scale>
        <p:origin x="3864" y="84"/>
      </p:cViewPr>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8.xml" Id="rId13" /><Relationship Type="http://schemas.openxmlformats.org/officeDocument/2006/relationships/slide" Target="slides/slide13.xml" Id="rId18" /><Relationship Type="http://schemas.openxmlformats.org/officeDocument/2006/relationships/slide" Target="slides/slide21.xml" Id="rId26" /><Relationship Type="http://schemas.openxmlformats.org/officeDocument/2006/relationships/theme" Target="theme/theme1.xml" Id="rId39" /><Relationship Type="http://schemas.openxmlformats.org/officeDocument/2006/relationships/slide" Target="slides/slide16.xml" Id="rId21" /><Relationship Type="http://schemas.openxmlformats.org/officeDocument/2006/relationships/slide" Target="slides/slide29.xml" Id="rId34" /><Relationship Type="http://schemas.openxmlformats.org/officeDocument/2006/relationships/slide" Target="slides/slide2.xml" Id="rId7" /><Relationship Type="http://schemas.openxmlformats.org/officeDocument/2006/relationships/slide" Target="slides/slide7.xml" Id="rId12" /><Relationship Type="http://schemas.openxmlformats.org/officeDocument/2006/relationships/slide" Target="slides/slide12.xml" Id="rId17" /><Relationship Type="http://schemas.openxmlformats.org/officeDocument/2006/relationships/slide" Target="slides/slide20.xml" Id="rId25" /><Relationship Type="http://schemas.openxmlformats.org/officeDocument/2006/relationships/slide" Target="slides/slide28.xml" Id="rId33" /><Relationship Type="http://schemas.openxmlformats.org/officeDocument/2006/relationships/viewProps" Target="viewProps.xml" Id="rId38" /><Relationship Type="http://schemas.openxmlformats.org/officeDocument/2006/relationships/slide" Target="slides/slide11.xml" Id="rId16" /><Relationship Type="http://schemas.openxmlformats.org/officeDocument/2006/relationships/slide" Target="slides/slide15.xml" Id="rId20" /><Relationship Type="http://schemas.openxmlformats.org/officeDocument/2006/relationships/slide" Target="slides/slide24.xml" Id="rId29" /><Relationship Type="http://schemas.openxmlformats.org/officeDocument/2006/relationships/slide" Target="slides/slide1.xml" Id="rId6" /><Relationship Type="http://schemas.openxmlformats.org/officeDocument/2006/relationships/slide" Target="slides/slide6.xml" Id="rId11" /><Relationship Type="http://schemas.openxmlformats.org/officeDocument/2006/relationships/slide" Target="slides/slide19.xml" Id="rId24" /><Relationship Type="http://schemas.openxmlformats.org/officeDocument/2006/relationships/slide" Target="slides/slide27.xml" Id="rId32" /><Relationship Type="http://schemas.openxmlformats.org/officeDocument/2006/relationships/presProps" Target="presProps.xml" Id="rId37" /><Relationship Type="http://schemas.openxmlformats.org/officeDocument/2006/relationships/tableStyles" Target="tableStyles.xml" Id="rId40" /><Relationship Type="http://schemas.openxmlformats.org/officeDocument/2006/relationships/slideMaster" Target="slideMasters/slideMaster1.xml" Id="rId5" /><Relationship Type="http://schemas.openxmlformats.org/officeDocument/2006/relationships/slide" Target="slides/slide10.xml" Id="rId15" /><Relationship Type="http://schemas.openxmlformats.org/officeDocument/2006/relationships/slide" Target="slides/slide18.xml" Id="rId23" /><Relationship Type="http://schemas.openxmlformats.org/officeDocument/2006/relationships/slide" Target="slides/slide23.xml" Id="rId28" /><Relationship Type="http://schemas.openxmlformats.org/officeDocument/2006/relationships/handoutMaster" Target="handoutMasters/handoutMaster1.xml" Id="rId36" /><Relationship Type="http://schemas.openxmlformats.org/officeDocument/2006/relationships/slide" Target="slides/slide5.xml" Id="rId10" /><Relationship Type="http://schemas.openxmlformats.org/officeDocument/2006/relationships/slide" Target="slides/slide14.xml" Id="rId19" /><Relationship Type="http://schemas.openxmlformats.org/officeDocument/2006/relationships/slide" Target="slides/slide26.xml" Id="rId31" /><Relationship Type="http://schemas.openxmlformats.org/officeDocument/2006/relationships/slide" Target="slides/slide4.xml" Id="rId9" /><Relationship Type="http://schemas.openxmlformats.org/officeDocument/2006/relationships/slide" Target="slides/slide9.xml" Id="rId14" /><Relationship Type="http://schemas.openxmlformats.org/officeDocument/2006/relationships/slide" Target="slides/slide17.xml" Id="rId22" /><Relationship Type="http://schemas.openxmlformats.org/officeDocument/2006/relationships/slide" Target="slides/slide22.xml" Id="rId27" /><Relationship Type="http://schemas.openxmlformats.org/officeDocument/2006/relationships/slide" Target="slides/slide25.xml" Id="rId30" /><Relationship Type="http://schemas.openxmlformats.org/officeDocument/2006/relationships/notesMaster" Target="notesMasters/notesMaster1.xml" Id="rId35" /><Relationship Type="http://schemas.openxmlformats.org/officeDocument/2006/relationships/slide" Target="slides/slide3.xml" Id="rId8"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08CD04F-BCA2-4F64-BEFE-2E32E628DD24}"/>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FE6CBE-E72F-4CB4-B6F1-3E50A764088F}"/>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3FC78E7C-41E3-4856-A02D-2ACEC774D1BF}" type="datetimeFigureOut">
              <a:rPr lang="en-US" smtClean="0"/>
              <a:t>9/23/2023</a:t>
            </a:fld>
            <a:endParaRPr lang="en-US"/>
          </a:p>
        </p:txBody>
      </p:sp>
      <p:sp>
        <p:nvSpPr>
          <p:cNvPr id="4" name="Footer Placeholder 3">
            <a:extLst>
              <a:ext uri="{FF2B5EF4-FFF2-40B4-BE49-F238E27FC236}">
                <a16:creationId xmlns:a16="http://schemas.microsoft.com/office/drawing/2014/main" id="{2AED638D-FB07-4A95-8F02-88C12D33CC7A}"/>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30514AD-20C0-408D-8DC1-AE81BB92EC94}"/>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19A0ED9D-BEB2-4053-BB4D-093716F77044}" type="slidenum">
              <a:rPr lang="en-US" smtClean="0"/>
              <a:t>‹#›</a:t>
            </a:fld>
            <a:endParaRPr lang="en-US"/>
          </a:p>
        </p:txBody>
      </p:sp>
    </p:spTree>
    <p:extLst>
      <p:ext uri="{BB962C8B-B14F-4D97-AF65-F5344CB8AC3E}">
        <p14:creationId xmlns:p14="http://schemas.microsoft.com/office/powerpoint/2010/main" val="3224299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3" tIns="48332" rIns="96663" bIns="48332" rtlCol="0"/>
          <a:lstStyle>
            <a:lvl1pPr algn="l">
              <a:defRPr sz="1300"/>
            </a:lvl1pPr>
          </a:lstStyle>
          <a:p>
            <a:endParaRPr lang="en-US"/>
          </a:p>
        </p:txBody>
      </p:sp>
      <p:sp>
        <p:nvSpPr>
          <p:cNvPr id="3" name="Date Placeholder 2"/>
          <p:cNvSpPr>
            <a:spLocks noGrp="1"/>
          </p:cNvSpPr>
          <p:nvPr>
            <p:ph type="dt" idx="1"/>
          </p:nvPr>
        </p:nvSpPr>
        <p:spPr>
          <a:xfrm>
            <a:off x="4143588" y="0"/>
            <a:ext cx="3169920" cy="480060"/>
          </a:xfrm>
          <a:prstGeom prst="rect">
            <a:avLst/>
          </a:prstGeom>
        </p:spPr>
        <p:txBody>
          <a:bodyPr vert="horz" lIns="96663" tIns="48332" rIns="96663" bIns="48332" rtlCol="0"/>
          <a:lstStyle>
            <a:lvl1pPr algn="r">
              <a:defRPr sz="1300"/>
            </a:lvl1pPr>
          </a:lstStyle>
          <a:p>
            <a:fld id="{91DD5747-D80E-49A6-9522-B047FF2386C3}" type="datetimeFigureOut">
              <a:rPr lang="en-US" smtClean="0"/>
              <a:pPr/>
              <a:t>9/23/2023</a:t>
            </a:fld>
            <a:endParaRPr lang="en-US"/>
          </a:p>
        </p:txBody>
      </p:sp>
      <p:sp>
        <p:nvSpPr>
          <p:cNvPr id="4" name="Slide Image Placeholder 3"/>
          <p:cNvSpPr>
            <a:spLocks noGrp="1" noRot="1" noChangeAspect="1"/>
          </p:cNvSpPr>
          <p:nvPr>
            <p:ph type="sldImg" idx="2"/>
          </p:nvPr>
        </p:nvSpPr>
        <p:spPr>
          <a:xfrm>
            <a:off x="457200" y="719138"/>
            <a:ext cx="6400800" cy="3600450"/>
          </a:xfrm>
          <a:prstGeom prst="rect">
            <a:avLst/>
          </a:prstGeom>
          <a:noFill/>
          <a:ln w="12700">
            <a:solidFill>
              <a:prstClr val="black"/>
            </a:solidFill>
          </a:ln>
        </p:spPr>
        <p:txBody>
          <a:bodyPr vert="horz" lIns="96663" tIns="48332" rIns="96663" bIns="48332"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3" tIns="48332" rIns="96663" bIns="483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3"/>
            <a:ext cx="3169920" cy="480060"/>
          </a:xfrm>
          <a:prstGeom prst="rect">
            <a:avLst/>
          </a:prstGeom>
        </p:spPr>
        <p:txBody>
          <a:bodyPr vert="horz" lIns="96663" tIns="48332" rIns="96663" bIns="48332" rtlCol="0" anchor="b"/>
          <a:lstStyle>
            <a:lvl1pPr algn="l">
              <a:defRPr sz="1300"/>
            </a:lvl1pPr>
          </a:lstStyle>
          <a:p>
            <a:endParaRPr lang="en-US"/>
          </a:p>
        </p:txBody>
      </p:sp>
      <p:sp>
        <p:nvSpPr>
          <p:cNvPr id="7" name="Slide Number Placeholder 6"/>
          <p:cNvSpPr>
            <a:spLocks noGrp="1"/>
          </p:cNvSpPr>
          <p:nvPr>
            <p:ph type="sldNum" sz="quarter" idx="5"/>
          </p:nvPr>
        </p:nvSpPr>
        <p:spPr>
          <a:xfrm>
            <a:off x="4143588" y="9119473"/>
            <a:ext cx="3169920" cy="480060"/>
          </a:xfrm>
          <a:prstGeom prst="rect">
            <a:avLst/>
          </a:prstGeom>
        </p:spPr>
        <p:txBody>
          <a:bodyPr vert="horz" lIns="96663" tIns="48332" rIns="96663" bIns="48332" rtlCol="0" anchor="b"/>
          <a:lstStyle>
            <a:lvl1pPr algn="r">
              <a:defRPr sz="1300"/>
            </a:lvl1pPr>
          </a:lstStyle>
          <a:p>
            <a:fld id="{E99E8BE8-1EED-42D9-8FE9-A5059C64D40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99E8BE8-1EED-42D9-8FE9-A5059C64D408}" type="slidenum">
              <a:rPr lang="en-US" smtClean="0"/>
              <a:pPr/>
              <a:t>1</a:t>
            </a:fld>
            <a:endParaRPr lang="en-US"/>
          </a:p>
        </p:txBody>
      </p:sp>
    </p:spTree>
    <p:extLst>
      <p:ext uri="{BB962C8B-B14F-4D97-AF65-F5344CB8AC3E}">
        <p14:creationId xmlns:p14="http://schemas.microsoft.com/office/powerpoint/2010/main" val="22702541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reserve="1">
  <p:cSld name="Title Slide - White">
    <p:spTree>
      <p:nvGrpSpPr>
        <p:cNvPr id="1" name=""/>
        <p:cNvGrpSpPr/>
        <p:nvPr/>
      </p:nvGrpSpPr>
      <p:grpSpPr>
        <a:xfrm>
          <a:off x="0" y="0"/>
          <a:ext cx="0" cy="0"/>
          <a:chOff x="0" y="0"/>
          <a:chExt cx="0" cy="0"/>
        </a:xfrm>
      </p:grpSpPr>
      <p:sp>
        <p:nvSpPr>
          <p:cNvPr id="2" name="Title 1"/>
          <p:cNvSpPr>
            <a:spLocks noGrp="1"/>
          </p:cNvSpPr>
          <p:nvPr>
            <p:ph type="ctrTitle"/>
          </p:nvPr>
        </p:nvSpPr>
        <p:spPr>
          <a:xfrm>
            <a:off x="923925" y="919247"/>
            <a:ext cx="7315200" cy="1117854"/>
          </a:xfrm>
        </p:spPr>
        <p:txBody>
          <a:bodyPr lIns="0" tIns="0" rIns="0" bIns="0" anchor="b" anchorCtr="0">
            <a:noAutofit/>
          </a:bodyPr>
          <a:lstStyle>
            <a:lvl1pPr>
              <a:lnSpc>
                <a:spcPts val="4500"/>
              </a:lnSpc>
              <a:defRPr sz="4000">
                <a:solidFill>
                  <a:schemeClr val="tx2"/>
                </a:solidFill>
                <a:latin typeface="Segoe UI Light" panose="020B0502040204020203" pitchFamily="34" charset="0"/>
                <a:cs typeface="Segoe UI Light" panose="020B0502040204020203" pitchFamily="34" charset="0"/>
              </a:defRPr>
            </a:lvl1pPr>
          </a:lstStyle>
          <a:p>
            <a:r>
              <a:rPr lang="en-US"/>
              <a:t>Click to edit Master title style</a:t>
            </a:r>
            <a:endParaRPr dirty="0"/>
          </a:p>
        </p:txBody>
      </p:sp>
      <p:sp>
        <p:nvSpPr>
          <p:cNvPr id="3" name="Subtitle 2"/>
          <p:cNvSpPr>
            <a:spLocks noGrp="1"/>
          </p:cNvSpPr>
          <p:nvPr>
            <p:ph type="subTitle" idx="1"/>
          </p:nvPr>
        </p:nvSpPr>
        <p:spPr>
          <a:xfrm>
            <a:off x="924715" y="2358329"/>
            <a:ext cx="7315200" cy="685800"/>
          </a:xfrm>
        </p:spPr>
        <p:txBody>
          <a:bodyPr lIns="0" tIns="0" rIns="0" bIns="0"/>
          <a:lstStyle>
            <a:lvl1pPr marL="0" indent="0" algn="l">
              <a:lnSpc>
                <a:spcPts val="2200"/>
              </a:lnSpc>
              <a:spcAft>
                <a:spcPts val="600"/>
              </a:spcAft>
              <a:buNone/>
              <a:defRPr sz="1800">
                <a:solidFill>
                  <a:schemeClr val="tx2"/>
                </a:solidFill>
                <a:latin typeface="Segoe UI" panose="020B0502040204020203" pitchFamily="34" charset="0"/>
                <a:cs typeface="Segoe UI" panose="020B050204020402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8" name="Rectangle 7"/>
          <p:cNvSpPr/>
          <p:nvPr/>
        </p:nvSpPr>
        <p:spPr>
          <a:xfrm>
            <a:off x="381000" y="-1"/>
            <a:ext cx="154781" cy="1926771"/>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4"/>
          <p:cNvSpPr>
            <a:spLocks noGrp="1"/>
          </p:cNvSpPr>
          <p:nvPr>
            <p:ph type="body" sz="quarter" idx="10" hasCustomPrompt="1"/>
          </p:nvPr>
        </p:nvSpPr>
        <p:spPr>
          <a:xfrm>
            <a:off x="920750" y="3238184"/>
            <a:ext cx="2347913" cy="259398"/>
          </a:xfrm>
        </p:spPr>
        <p:txBody>
          <a:bodyPr anchor="ctr"/>
          <a:lstStyle>
            <a:lvl1pPr marL="0" indent="0">
              <a:spcAft>
                <a:spcPts val="200"/>
              </a:spcAft>
              <a:buNone/>
              <a:defRPr sz="1800">
                <a:solidFill>
                  <a:schemeClr val="tx2"/>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4" name="Text Placeholder 4"/>
          <p:cNvSpPr>
            <a:spLocks noGrp="1"/>
          </p:cNvSpPr>
          <p:nvPr>
            <p:ph type="body" sz="quarter" idx="12" hasCustomPrompt="1"/>
          </p:nvPr>
        </p:nvSpPr>
        <p:spPr>
          <a:xfrm>
            <a:off x="5891212" y="3238183"/>
            <a:ext cx="2347913" cy="259398"/>
          </a:xfrm>
        </p:spPr>
        <p:txBody>
          <a:bodyPr anchor="ctr"/>
          <a:lstStyle>
            <a:lvl1pPr marL="0" indent="0" algn="r">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[Month Year]</a:t>
            </a:r>
          </a:p>
        </p:txBody>
      </p:sp>
      <p:sp>
        <p:nvSpPr>
          <p:cNvPr id="17" name="Text Placeholder 4"/>
          <p:cNvSpPr>
            <a:spLocks noGrp="1"/>
          </p:cNvSpPr>
          <p:nvPr>
            <p:ph type="body" sz="quarter" idx="14" hasCustomPrompt="1"/>
          </p:nvPr>
        </p:nvSpPr>
        <p:spPr>
          <a:xfrm>
            <a:off x="3407568" y="3238183"/>
            <a:ext cx="2347913" cy="259398"/>
          </a:xfrm>
        </p:spPr>
        <p:txBody>
          <a:bodyPr anchor="ctr"/>
          <a:lstStyle>
            <a:lvl1pPr marL="0" indent="0">
              <a:spcAft>
                <a:spcPts val="200"/>
              </a:spcAft>
              <a:buNone/>
              <a:defRPr sz="1800">
                <a:solidFill>
                  <a:schemeClr val="tx2"/>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8" name="Text Placeholder 4"/>
          <p:cNvSpPr>
            <a:spLocks noGrp="1"/>
          </p:cNvSpPr>
          <p:nvPr>
            <p:ph type="body" sz="quarter" idx="15" hasCustomPrompt="1"/>
          </p:nvPr>
        </p:nvSpPr>
        <p:spPr>
          <a:xfrm>
            <a:off x="920209" y="3552475"/>
            <a:ext cx="2347913" cy="714725"/>
          </a:xfrm>
        </p:spPr>
        <p:txBody>
          <a:bodyPr/>
          <a:lstStyle>
            <a:lvl1pPr marL="0" indent="0">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sp>
        <p:nvSpPr>
          <p:cNvPr id="19" name="Text Placeholder 4"/>
          <p:cNvSpPr>
            <a:spLocks noGrp="1"/>
          </p:cNvSpPr>
          <p:nvPr>
            <p:ph type="body" sz="quarter" idx="16" hasCustomPrompt="1"/>
          </p:nvPr>
        </p:nvSpPr>
        <p:spPr>
          <a:xfrm>
            <a:off x="3407027" y="3552474"/>
            <a:ext cx="2347913" cy="714725"/>
          </a:xfrm>
        </p:spPr>
        <p:txBody>
          <a:bodyPr/>
          <a:lstStyle>
            <a:lvl1pPr marL="0" indent="0">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sp>
        <p:nvSpPr>
          <p:cNvPr id="10" name="Rectangle 9">
            <a:extLst>
              <a:ext uri="{FF2B5EF4-FFF2-40B4-BE49-F238E27FC236}">
                <a16:creationId xmlns:a16="http://schemas.microsoft.com/office/drawing/2014/main" id="{F280BB4D-F50F-42A5-8C8F-D8500C4E6015}"/>
              </a:ext>
            </a:extLst>
          </p:cNvPr>
          <p:cNvSpPr/>
          <p:nvPr userDrawn="1"/>
        </p:nvSpPr>
        <p:spPr>
          <a:xfrm>
            <a:off x="381000" y="-1"/>
            <a:ext cx="154781" cy="19267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1600" y="356400"/>
            <a:ext cx="2599200" cy="317681"/>
          </a:xfrm>
          <a:prstGeom prst="rect">
            <a:avLst/>
          </a:prstGeom>
        </p:spPr>
      </p:pic>
    </p:spTree>
    <p:extLst>
      <p:ext uri="{BB962C8B-B14F-4D97-AF65-F5344CB8AC3E}">
        <p14:creationId xmlns:p14="http://schemas.microsoft.com/office/powerpoint/2010/main" val="786656687"/>
      </p:ext>
    </p:extLst>
  </p:cSld>
  <p:clrMapOvr>
    <a:masterClrMapping/>
  </p:clrMapOvr>
</p:sldLayout>
</file>

<file path=ppt/slideLayouts/slideLayout10.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270068"/>
            <a:ext cx="7307578" cy="822960"/>
          </a:xfrm>
        </p:spPr>
        <p:txBody>
          <a:bodyPr/>
          <a:lstStyle>
            <a:lvl1pPr>
              <a:defRPr>
                <a:solidFill>
                  <a:schemeClr val="tx2"/>
                </a:solidFill>
              </a:defRPr>
            </a:lvl1pPr>
          </a:lstStyle>
          <a:p>
            <a:r>
              <a:rPr lang="en-US"/>
              <a:t>Click to edit Master title style</a:t>
            </a:r>
            <a:endParaRPr dirty="0"/>
          </a:p>
        </p:txBody>
      </p:sp>
      <p:sp>
        <p:nvSpPr>
          <p:cNvPr id="8" name="Rectangle 7"/>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Rectangle 5">
            <a:extLst>
              <a:ext uri="{FF2B5EF4-FFF2-40B4-BE49-F238E27FC236}">
                <a16:creationId xmlns:a16="http://schemas.microsoft.com/office/drawing/2014/main" id="{3F77C26F-AB2C-4774-B505-0EC04A04B3F1}"/>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E24E9F-7FCB-4E48-8ECE-44B20458F755}" type="slidenum">
              <a:rPr lang="en-GB" smtClean="0"/>
              <a:pPr/>
              <a:t>‹#›</a:t>
            </a:fld>
            <a:endParaRPr lang="en-GB" dirty="0"/>
          </a:p>
        </p:txBody>
      </p:sp>
      <p:pic>
        <p:nvPicPr>
          <p:cNvPr id="3"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1033442258"/>
      </p:ext>
    </p:extLst>
  </p:cSld>
  <p:clrMapOvr>
    <a:masterClrMapping/>
  </p:clrMapOvr>
</p:sldLayout>
</file>

<file path=ppt/slideLayouts/slideLayout11.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E24E9F-7FCB-4E48-8ECE-44B20458F755}" type="slidenum">
              <a:rPr lang="en-GB" smtClean="0"/>
              <a:pPr/>
              <a:t>‹#›</a:t>
            </a:fld>
            <a:endParaRPr lang="en-GB" dirty="0"/>
          </a:p>
        </p:txBody>
      </p:sp>
      <p:pic>
        <p:nvPicPr>
          <p:cNvPr id="2"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550831561"/>
      </p:ext>
    </p:extLst>
  </p:cSld>
  <p:clrMapOvr>
    <a:masterClrMapping/>
  </p:clrMapOvr>
</p:sldLayout>
</file>

<file path=ppt/slideLayouts/slideLayout12.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1" y="259080"/>
            <a:ext cx="2551116" cy="822960"/>
          </a:xfrm>
        </p:spPr>
        <p:txBody>
          <a:bodyPr anchor="b"/>
          <a:lstStyle>
            <a:lvl1pPr algn="l">
              <a:defRPr sz="2600" b="0">
                <a:solidFill>
                  <a:schemeClr val="tx2"/>
                </a:solidFill>
              </a:defRPr>
            </a:lvl1pPr>
          </a:lstStyle>
          <a:p>
            <a:r>
              <a:rPr lang="en-US"/>
              <a:t>Click to edit Master title style</a:t>
            </a:r>
            <a:endParaRPr dirty="0"/>
          </a:p>
        </p:txBody>
      </p:sp>
      <p:sp>
        <p:nvSpPr>
          <p:cNvPr id="3" name="Content Placeholder 2"/>
          <p:cNvSpPr>
            <a:spLocks noGrp="1"/>
          </p:cNvSpPr>
          <p:nvPr>
            <p:ph idx="1"/>
          </p:nvPr>
        </p:nvSpPr>
        <p:spPr>
          <a:xfrm>
            <a:off x="3575050" y="259080"/>
            <a:ext cx="4613729" cy="4436955"/>
          </a:xfrm>
        </p:spPr>
        <p:txBody>
          <a:bodyPr/>
          <a:lstStyle>
            <a:lvl1pPr>
              <a:buClr>
                <a:schemeClr val="accent1"/>
              </a:buClr>
              <a:defRPr sz="1800"/>
            </a:lvl1pPr>
            <a:lvl2pPr>
              <a:buClr>
                <a:schemeClr val="accent1"/>
              </a:buClr>
              <a:defRPr sz="1600"/>
            </a:lvl2pPr>
            <a:lvl3pPr>
              <a:buClr>
                <a:schemeClr val="accent1"/>
              </a:buClr>
              <a:defRPr sz="1200"/>
            </a:lvl3pPr>
            <a:lvl4pPr>
              <a:buClr>
                <a:schemeClr val="accent1"/>
              </a:buClr>
              <a:defRPr sz="1200"/>
            </a:lvl4pPr>
            <a:lvl5pPr>
              <a:buClr>
                <a:schemeClr val="accent1"/>
              </a:buClr>
              <a:defRPr sz="12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914401" y="1203032"/>
            <a:ext cx="2551116" cy="34697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Rectangle 9"/>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a:extLst>
              <a:ext uri="{FF2B5EF4-FFF2-40B4-BE49-F238E27FC236}">
                <a16:creationId xmlns:a16="http://schemas.microsoft.com/office/drawing/2014/main" id="{C0728F04-57D4-4829-AEA4-E95D0E53589C}"/>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Date Placeholder 5"/>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E24E9F-7FCB-4E48-8ECE-44B20458F755}" type="slidenum">
              <a:rPr lang="en-GB" smtClean="0"/>
              <a:pPr/>
              <a:t>‹#›</a:t>
            </a:fld>
            <a:endParaRPr lang="en-GB" dirty="0"/>
          </a:p>
        </p:txBody>
      </p:sp>
      <p:pic>
        <p:nvPicPr>
          <p:cNvPr id="5"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2784337820"/>
      </p:ext>
    </p:extLst>
  </p:cSld>
  <p:clrMapOvr>
    <a:masterClrMapping/>
  </p:clrMapOvr>
</p:sldLayout>
</file>

<file path=ppt/slideLayouts/slideLayout13.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600" b="0">
                <a:solidFill>
                  <a:schemeClr val="tx2"/>
                </a:solidFill>
              </a:defRPr>
            </a:lvl1pPr>
          </a:lstStyle>
          <a:p>
            <a:r>
              <a:rPr lang="en-US"/>
              <a:t>Click to edit Master title style</a:t>
            </a:r>
            <a:endParaRPr dirty="0"/>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792288" y="4025517"/>
            <a:ext cx="5486400" cy="603647"/>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5"/>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E24E9F-7FCB-4E48-8ECE-44B20458F755}" type="slidenum">
              <a:rPr lang="en-GB" smtClean="0"/>
              <a:pPr/>
              <a:t>‹#›</a:t>
            </a:fld>
            <a:endParaRPr lang="en-GB" dirty="0"/>
          </a:p>
        </p:txBody>
      </p:sp>
      <p:pic>
        <p:nvPicPr>
          <p:cNvPr id="5"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3830327915"/>
      </p:ext>
    </p:extLst>
  </p:cSld>
  <p:clrMapOvr>
    <a:masterClrMapping/>
  </p:clrMapOvr>
</p:sldLayout>
</file>

<file path=ppt/slideLayouts/slideLayout14.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66699"/>
            <a:ext cx="7315199" cy="822960"/>
          </a:xfrm>
        </p:spPr>
        <p:txBody>
          <a:bodyPr/>
          <a:lstStyle>
            <a:lvl1pPr>
              <a:defRPr>
                <a:solidFill>
                  <a:schemeClr val="tx2"/>
                </a:solidFill>
              </a:defRPr>
            </a:lvl1pPr>
          </a:lstStyle>
          <a:p>
            <a:r>
              <a:rPr lang="en-US"/>
              <a:t>Click to edit Master title style</a:t>
            </a:r>
            <a:endParaRPr dirty="0"/>
          </a:p>
        </p:txBody>
      </p:sp>
      <p:sp>
        <p:nvSpPr>
          <p:cNvPr id="3" name="Vertical Text Placeholder 2"/>
          <p:cNvSpPr>
            <a:spLocks noGrp="1"/>
          </p:cNvSpPr>
          <p:nvPr>
            <p:ph type="body" orient="vert" idx="1"/>
          </p:nvPr>
        </p:nvSpPr>
        <p:spPr>
          <a:xfrm>
            <a:off x="914400" y="1228725"/>
            <a:ext cx="7315199" cy="3467310"/>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Rectangle 6">
            <a:extLst>
              <a:ext uri="{FF2B5EF4-FFF2-40B4-BE49-F238E27FC236}">
                <a16:creationId xmlns:a16="http://schemas.microsoft.com/office/drawing/2014/main" id="{37B55611-340A-4958-A976-5210CCB1EE1F}"/>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910504071"/>
      </p:ext>
    </p:extLst>
  </p:cSld>
  <p:clrMapOvr>
    <a:masterClrMapping/>
  </p:clrMapOvr>
</p:sldLayout>
</file>

<file path=ppt/slideLayouts/slideLayout15.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7640" y="746125"/>
            <a:ext cx="1070610" cy="3780235"/>
          </a:xfrm>
        </p:spPr>
        <p:txBody>
          <a:bodyPr vert="eaVert"/>
          <a:lstStyle>
            <a:lvl1pPr>
              <a:defRPr>
                <a:solidFill>
                  <a:schemeClr val="tx2"/>
                </a:solidFill>
              </a:defRPr>
            </a:lvl1pPr>
          </a:lstStyle>
          <a:p>
            <a:r>
              <a:rPr lang="en-US"/>
              <a:t>Click to edit Master title style</a:t>
            </a:r>
            <a:endParaRPr dirty="0"/>
          </a:p>
        </p:txBody>
      </p:sp>
      <p:sp>
        <p:nvSpPr>
          <p:cNvPr id="3" name="Vertical Text Placeholder 2"/>
          <p:cNvSpPr>
            <a:spLocks noGrp="1"/>
          </p:cNvSpPr>
          <p:nvPr>
            <p:ph type="body" orient="vert" idx="1"/>
          </p:nvPr>
        </p:nvSpPr>
        <p:spPr>
          <a:xfrm>
            <a:off x="275058" y="746125"/>
            <a:ext cx="7390662" cy="3780235"/>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Rectangle 10"/>
          <p:cNvSpPr/>
          <p:nvPr/>
        </p:nvSpPr>
        <p:spPr>
          <a:xfrm rot="5400000">
            <a:off x="8422482" y="-279869"/>
            <a:ext cx="154781" cy="1288256"/>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Rectangle 6">
            <a:extLst>
              <a:ext uri="{FF2B5EF4-FFF2-40B4-BE49-F238E27FC236}">
                <a16:creationId xmlns:a16="http://schemas.microsoft.com/office/drawing/2014/main" id="{2443E15A-C525-4DD3-9B76-DE9CC1DD86B3}"/>
              </a:ext>
            </a:extLst>
          </p:cNvPr>
          <p:cNvSpPr/>
          <p:nvPr userDrawn="1"/>
        </p:nvSpPr>
        <p:spPr>
          <a:xfrm rot="5400000">
            <a:off x="8422482" y="-279869"/>
            <a:ext cx="154781" cy="12882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2325043167"/>
      </p:ext>
    </p:extLst>
  </p:cSld>
  <p:clrMapOvr>
    <a:masterClrMapping/>
  </p:clrMapOvr>
</p:sldLayout>
</file>

<file path=ppt/slideLayouts/slideLayout2.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preserve="1">
  <p:cSld name="End Slide - White">
    <p:spTree>
      <p:nvGrpSpPr>
        <p:cNvPr id="1" name=""/>
        <p:cNvGrpSpPr/>
        <p:nvPr/>
      </p:nvGrpSpPr>
      <p:grpSpPr>
        <a:xfrm>
          <a:off x="0" y="0"/>
          <a:ext cx="0" cy="0"/>
          <a:chOff x="0" y="0"/>
          <a:chExt cx="0" cy="0"/>
        </a:xfrm>
      </p:grpSpPr>
      <p:sp>
        <p:nvSpPr>
          <p:cNvPr id="10" name="Mayer Brown Disclaimer"/>
          <p:cNvSpPr/>
          <p:nvPr/>
        </p:nvSpPr>
        <p:spPr>
          <a:xfrm>
            <a:off x="411480" y="4525670"/>
            <a:ext cx="8300085" cy="300082"/>
          </a:xfrm>
          <a:prstGeom prst="rect">
            <a:avLst/>
          </a:prstGeom>
        </p:spPr>
        <p:txBody>
          <a:bodyPr wrap="square">
            <a:spAutoFit/>
          </a:bodyPr>
          <a:lstStyle/>
          <a:p>
            <a:pPr marL="0" marR="0" lvl="0" indent="0" algn="just" defTabSz="914400" rtl="0" eaLnBrk="0" fontAlgn="base" latinLnBrk="0" hangingPunct="0">
              <a:lnSpc>
                <a:spcPct val="100000"/>
              </a:lnSpc>
              <a:spcBef>
                <a:spcPts val="0"/>
              </a:spcBef>
              <a:spcAft>
                <a:spcPts val="200"/>
              </a:spcAft>
              <a:buClrTx/>
              <a:buSzTx/>
              <a:buFontTx/>
              <a:buNone/>
              <a:tabLst/>
              <a:defRPr/>
            </a:pPr>
            <a:r>
              <a:rPr kumimoji="0" lang="en-US" sz="450" b="0" i="0" u="none" strike="noStrike" kern="1200" cap="none" spc="0" normalizeH="0" baseline="0" noProof="0">
                <a:ln>
                  <a:noFill/>
                </a:ln>
                <a:solidFill>
                  <a:schemeClr val="bg1">
                    <a:lumMod val="65000"/>
                  </a:schemeClr>
                </a:solidFill>
                <a:effectLst/>
                <a:uLnTx/>
                <a:uFillTx/>
                <a:latin typeface="Segoe UI" panose="020B0502040204020203" pitchFamily="34" charset="0"/>
                <a:ea typeface="SimSun" panose="02010600030101010101" pitchFamily="2" charset="-122"/>
                <a:cs typeface="Segoe UI" panose="020B0502040204020203" pitchFamily="34" charset="0"/>
              </a:rPr>
              <a:t>Mayer Brown is a global services provider comprising associated legal practices that are separate entities, including Mayer Brown LLP (Illinois, USA), Mayer Brown International LLP (England), Mayer Brown (a Hong Kong partnership) and Tauil &amp; Chequer Advogados (a Brazilian law partnership) (collectively the “Mayer Brown Practices”) and non-legal service providers, which provide consultancy services (the “Mayer Brown Consultancies”). The Mayer Brown Practices and Mayer Brown Consultancies are established in various jurisdictions and may be a legal person or a partnership. Details of the individual Mayer Brown Practices and Mayer Brown Consultancies can be found in the Legal Notices section of our website. “Mayer Brown” and the Mayer Brown logo are the trademarks of Mayer Brown. © Mayer Brown. All rights reserved.</a:t>
            </a:r>
            <a:endParaRPr kumimoji="0" lang="en-US" sz="450" b="0" i="0" u="none" strike="noStrike" kern="1200" cap="none" spc="0" normalizeH="0" baseline="0" noProof="0" dirty="0">
              <a:ln>
                <a:noFill/>
              </a:ln>
              <a:solidFill>
                <a:schemeClr val="bg1">
                  <a:lumMod val="65000"/>
                </a:schemeClr>
              </a:solidFill>
              <a:effectLst/>
              <a:uLnTx/>
              <a:uFillTx/>
              <a:latin typeface="Segoe UI" panose="020B0502040204020203" pitchFamily="34" charset="0"/>
              <a:ea typeface="SimSun" panose="02010600030101010101" pitchFamily="2" charset="-122"/>
              <a:cs typeface="Segoe UI" panose="020B0502040204020203" pitchFamily="34" charset="0"/>
            </a:endParaRPr>
          </a:p>
        </p:txBody>
      </p:sp>
      <p:sp>
        <p:nvSpPr>
          <p:cNvPr id="5" name="Mayer Brown Web Address"/>
          <p:cNvSpPr txBox="1">
            <a:spLocks/>
          </p:cNvSpPr>
          <p:nvPr/>
        </p:nvSpPr>
        <p:spPr>
          <a:xfrm>
            <a:off x="6532245" y="4299203"/>
            <a:ext cx="2194560" cy="116586"/>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800">
                <a:solidFill>
                  <a:schemeClr val="tx2"/>
                </a:solidFill>
                <a:ea typeface="SimSun" panose="02010600030101010101" pitchFamily="2" charset="-122"/>
              </a:rPr>
              <a:t>mayerbrown.com</a:t>
            </a:r>
            <a:endParaRPr lang="en-US" sz="800" dirty="0">
              <a:solidFill>
                <a:schemeClr val="tx2"/>
              </a:solidFill>
              <a:ea typeface="SimSun" panose="02010600030101010101" pitchFamily="2" charset="-122"/>
            </a:endParaRPr>
          </a:p>
        </p:txBody>
      </p:sp>
      <p:sp>
        <p:nvSpPr>
          <p:cNvPr id="6" name="Footer Placeholder 4"/>
          <p:cNvSpPr txBox="1">
            <a:spLocks/>
          </p:cNvSpPr>
          <p:nvPr/>
        </p:nvSpPr>
        <p:spPr>
          <a:xfrm>
            <a:off x="409575" y="4299203"/>
            <a:ext cx="2194560" cy="116586"/>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tx2"/>
                </a:solidFill>
              </a:rPr>
              <a:t>Americas </a:t>
            </a:r>
            <a:r>
              <a:rPr lang="en-US" sz="800" dirty="0">
                <a:solidFill>
                  <a:schemeClr val="accent1"/>
                </a:solidFill>
              </a:rPr>
              <a:t>|</a:t>
            </a:r>
            <a:r>
              <a:rPr lang="en-US" sz="800" dirty="0">
                <a:solidFill>
                  <a:srgbClr val="FAA818"/>
                </a:solidFill>
              </a:rPr>
              <a:t> </a:t>
            </a:r>
            <a:r>
              <a:rPr lang="en-US" sz="800" dirty="0">
                <a:solidFill>
                  <a:schemeClr val="tx2"/>
                </a:solidFill>
              </a:rPr>
              <a:t>Asia </a:t>
            </a:r>
            <a:r>
              <a:rPr lang="en-US" sz="800" dirty="0">
                <a:solidFill>
                  <a:schemeClr val="accent1"/>
                </a:solidFill>
              </a:rPr>
              <a:t>|</a:t>
            </a:r>
            <a:r>
              <a:rPr lang="en-US" sz="800" dirty="0">
                <a:solidFill>
                  <a:srgbClr val="FAA818"/>
                </a:solidFill>
              </a:rPr>
              <a:t> </a:t>
            </a:r>
            <a:r>
              <a:rPr lang="en-US" sz="800" dirty="0">
                <a:solidFill>
                  <a:schemeClr val="tx2"/>
                </a:solidFill>
              </a:rPr>
              <a:t>Europe</a:t>
            </a:r>
            <a:r>
              <a:rPr lang="en-US" sz="800" baseline="0" dirty="0">
                <a:solidFill>
                  <a:schemeClr val="tx2"/>
                </a:solidFill>
              </a:rPr>
              <a:t> </a:t>
            </a:r>
            <a:r>
              <a:rPr lang="en-US" sz="800" baseline="0" dirty="0">
                <a:solidFill>
                  <a:schemeClr val="accent1"/>
                </a:solidFill>
              </a:rPr>
              <a:t>|</a:t>
            </a:r>
            <a:r>
              <a:rPr lang="en-US" sz="800" baseline="0" dirty="0">
                <a:solidFill>
                  <a:srgbClr val="FAA818"/>
                </a:solidFill>
              </a:rPr>
              <a:t> </a:t>
            </a:r>
            <a:r>
              <a:rPr lang="en-US" sz="800" baseline="0" dirty="0">
                <a:solidFill>
                  <a:schemeClr val="tx2"/>
                </a:solidFill>
              </a:rPr>
              <a:t>Middle East</a:t>
            </a:r>
            <a:endParaRPr lang="en-US" sz="800" dirty="0">
              <a:solidFill>
                <a:schemeClr val="tx2"/>
              </a:solidFill>
            </a:endParaRPr>
          </a:p>
        </p:txBody>
      </p:sp>
    </p:spTree>
    <p:extLst>
      <p:ext uri="{BB962C8B-B14F-4D97-AF65-F5344CB8AC3E}">
        <p14:creationId xmlns:p14="http://schemas.microsoft.com/office/powerpoint/2010/main" val="1782569852"/>
      </p:ext>
    </p:extLst>
  </p:cSld>
  <p:clrMapOvr>
    <a:masterClrMapping/>
  </p:clrMapOvr>
</p:sldLayout>
</file>

<file path=ppt/slideLayouts/slideLayout3.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secHead" preserve="1">
  <p:cSld name="Section Header - Whi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1759744"/>
            <a:ext cx="7302500" cy="1021556"/>
          </a:xfrm>
        </p:spPr>
        <p:txBody>
          <a:bodyPr anchor="t"/>
          <a:lstStyle>
            <a:lvl1pPr algn="l">
              <a:defRPr sz="4200" b="0" cap="none">
                <a:solidFill>
                  <a:schemeClr val="tx2"/>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Text Placeholder 2"/>
          <p:cNvSpPr>
            <a:spLocks noGrp="1"/>
          </p:cNvSpPr>
          <p:nvPr>
            <p:ph type="body" idx="1" hasCustomPrompt="1"/>
          </p:nvPr>
        </p:nvSpPr>
        <p:spPr>
          <a:xfrm>
            <a:off x="914400" y="627460"/>
            <a:ext cx="7302500" cy="1125140"/>
          </a:xfrm>
        </p:spPr>
        <p:txBody>
          <a:bodyPr anchor="b"/>
          <a:lstStyle>
            <a:lvl1pPr marL="0" indent="0">
              <a:buNone/>
              <a:defRPr sz="2600" b="0">
                <a:solidFill>
                  <a:schemeClr val="tx2"/>
                </a:solidFill>
                <a:latin typeface="Segoe UI Light" panose="020B0502040204020203" pitchFamily="34" charset="0"/>
                <a:cs typeface="Segoe UI Light" panose="020B050204020402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3040853430"/>
      </p:ext>
    </p:extLst>
  </p:cSld>
  <p:clrMapOvr>
    <a:masterClrMapping/>
  </p:clrMapOvr>
</p:sldLayout>
</file>

<file path=ppt/slideLayouts/slideLayout4.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reserve="1">
  <p:cSld name="Title Slide - Blu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23925" y="919247"/>
            <a:ext cx="7315200" cy="1117854"/>
          </a:xfrm>
        </p:spPr>
        <p:txBody>
          <a:bodyPr lIns="0" tIns="0" rIns="0" bIns="0" anchor="b" anchorCtr="0">
            <a:noAutofit/>
          </a:bodyPr>
          <a:lstStyle>
            <a:lvl1pPr>
              <a:lnSpc>
                <a:spcPts val="4500"/>
              </a:lnSpc>
              <a:defRPr sz="4000">
                <a:solidFill>
                  <a:schemeClr val="bg1"/>
                </a:solidFill>
                <a:latin typeface="Segoe UI Light" panose="020B0502040204020203" pitchFamily="34" charset="0"/>
                <a:cs typeface="Segoe UI Light" panose="020B0502040204020203" pitchFamily="34" charset="0"/>
              </a:defRPr>
            </a:lvl1pPr>
          </a:lstStyle>
          <a:p>
            <a:r>
              <a:rPr lang="en-US"/>
              <a:t>Click to edit Master title style</a:t>
            </a:r>
            <a:endParaRPr dirty="0"/>
          </a:p>
        </p:txBody>
      </p:sp>
      <p:sp>
        <p:nvSpPr>
          <p:cNvPr id="3" name="Subtitle 2"/>
          <p:cNvSpPr>
            <a:spLocks noGrp="1"/>
          </p:cNvSpPr>
          <p:nvPr>
            <p:ph type="subTitle" idx="1"/>
          </p:nvPr>
        </p:nvSpPr>
        <p:spPr>
          <a:xfrm>
            <a:off x="924715" y="2358329"/>
            <a:ext cx="7315200" cy="685800"/>
          </a:xfrm>
        </p:spPr>
        <p:txBody>
          <a:bodyPr lIns="0" tIns="0" rIns="0" bIns="0"/>
          <a:lstStyle>
            <a:lvl1pPr marL="0" indent="0" algn="l">
              <a:lnSpc>
                <a:spcPts val="2200"/>
              </a:lnSpc>
              <a:spcAft>
                <a:spcPts val="600"/>
              </a:spcAft>
              <a:buNone/>
              <a:defRPr sz="1800">
                <a:solidFill>
                  <a:schemeClr val="bg1"/>
                </a:solidFill>
                <a:latin typeface="Segoe UI" panose="020B0502040204020203" pitchFamily="34" charset="0"/>
                <a:cs typeface="Segoe UI" panose="020B050204020402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8" name="Rectangle 7"/>
          <p:cNvSpPr/>
          <p:nvPr/>
        </p:nvSpPr>
        <p:spPr>
          <a:xfrm>
            <a:off x="381000" y="-1"/>
            <a:ext cx="154781" cy="1926771"/>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4"/>
          <p:cNvSpPr>
            <a:spLocks noGrp="1"/>
          </p:cNvSpPr>
          <p:nvPr>
            <p:ph type="body" sz="quarter" idx="10" hasCustomPrompt="1"/>
          </p:nvPr>
        </p:nvSpPr>
        <p:spPr>
          <a:xfrm>
            <a:off x="920750" y="3238184"/>
            <a:ext cx="2347913" cy="259398"/>
          </a:xfrm>
        </p:spPr>
        <p:txBody>
          <a:bodyPr anchor="ctr"/>
          <a:lstStyle>
            <a:lvl1pPr marL="0" indent="0">
              <a:spcAft>
                <a:spcPts val="200"/>
              </a:spcAft>
              <a:buNone/>
              <a:defRPr sz="1800">
                <a:solidFill>
                  <a:schemeClr val="bg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4" name="Text Placeholder 4"/>
          <p:cNvSpPr>
            <a:spLocks noGrp="1"/>
          </p:cNvSpPr>
          <p:nvPr>
            <p:ph type="body" sz="quarter" idx="12" hasCustomPrompt="1"/>
          </p:nvPr>
        </p:nvSpPr>
        <p:spPr>
          <a:xfrm>
            <a:off x="5891212" y="3238183"/>
            <a:ext cx="2347913" cy="259398"/>
          </a:xfrm>
        </p:spPr>
        <p:txBody>
          <a:bodyPr anchor="ctr"/>
          <a:lstStyle>
            <a:lvl1pPr marL="0" indent="0" algn="r">
              <a:spcAft>
                <a:spcPts val="200"/>
              </a:spcAft>
              <a:buNone/>
              <a:defRPr sz="1100">
                <a:solidFill>
                  <a:schemeClr val="bg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[Month Year]</a:t>
            </a:r>
          </a:p>
        </p:txBody>
      </p:sp>
      <p:sp>
        <p:nvSpPr>
          <p:cNvPr id="17" name="Text Placeholder 4"/>
          <p:cNvSpPr>
            <a:spLocks noGrp="1"/>
          </p:cNvSpPr>
          <p:nvPr>
            <p:ph type="body" sz="quarter" idx="14" hasCustomPrompt="1"/>
          </p:nvPr>
        </p:nvSpPr>
        <p:spPr>
          <a:xfrm>
            <a:off x="3407568" y="3238183"/>
            <a:ext cx="2347913" cy="259398"/>
          </a:xfrm>
        </p:spPr>
        <p:txBody>
          <a:bodyPr anchor="ctr"/>
          <a:lstStyle>
            <a:lvl1pPr marL="0" indent="0">
              <a:spcAft>
                <a:spcPts val="200"/>
              </a:spcAft>
              <a:buNone/>
              <a:defRPr sz="1800">
                <a:solidFill>
                  <a:schemeClr val="bg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8" name="Text Placeholder 4"/>
          <p:cNvSpPr>
            <a:spLocks noGrp="1"/>
          </p:cNvSpPr>
          <p:nvPr>
            <p:ph type="body" sz="quarter" idx="15" hasCustomPrompt="1"/>
          </p:nvPr>
        </p:nvSpPr>
        <p:spPr>
          <a:xfrm>
            <a:off x="920209" y="3552475"/>
            <a:ext cx="2347913" cy="714725"/>
          </a:xfrm>
        </p:spPr>
        <p:txBody>
          <a:bodyPr/>
          <a:lstStyle>
            <a:lvl1pPr marL="0" indent="0">
              <a:spcAft>
                <a:spcPts val="200"/>
              </a:spcAft>
              <a:buNone/>
              <a:defRPr sz="1100">
                <a:solidFill>
                  <a:schemeClr val="bg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sp>
        <p:nvSpPr>
          <p:cNvPr id="19" name="Text Placeholder 4"/>
          <p:cNvSpPr>
            <a:spLocks noGrp="1"/>
          </p:cNvSpPr>
          <p:nvPr>
            <p:ph type="body" sz="quarter" idx="16" hasCustomPrompt="1"/>
          </p:nvPr>
        </p:nvSpPr>
        <p:spPr>
          <a:xfrm>
            <a:off x="3407027" y="3552474"/>
            <a:ext cx="2347913" cy="714725"/>
          </a:xfrm>
        </p:spPr>
        <p:txBody>
          <a:bodyPr/>
          <a:lstStyle>
            <a:lvl1pPr marL="0" indent="0">
              <a:spcAft>
                <a:spcPts val="200"/>
              </a:spcAft>
              <a:buNone/>
              <a:defRPr sz="1100">
                <a:solidFill>
                  <a:schemeClr val="bg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sp>
        <p:nvSpPr>
          <p:cNvPr id="10" name="Rectangle 9">
            <a:extLst>
              <a:ext uri="{FF2B5EF4-FFF2-40B4-BE49-F238E27FC236}">
                <a16:creationId xmlns:a16="http://schemas.microsoft.com/office/drawing/2014/main" id="{F280BB4D-F50F-42A5-8C8F-D8500C4E6015}"/>
              </a:ext>
            </a:extLst>
          </p:cNvPr>
          <p:cNvSpPr/>
          <p:nvPr userDrawn="1"/>
        </p:nvSpPr>
        <p:spPr>
          <a:xfrm>
            <a:off x="381000" y="-1"/>
            <a:ext cx="154781" cy="19267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1600" y="356400"/>
            <a:ext cx="2599200" cy="310525"/>
          </a:xfrm>
          <a:prstGeom prst="rect">
            <a:avLst/>
          </a:prstGeom>
        </p:spPr>
      </p:pic>
    </p:spTree>
    <p:extLst>
      <p:ext uri="{BB962C8B-B14F-4D97-AF65-F5344CB8AC3E}">
        <p14:creationId xmlns:p14="http://schemas.microsoft.com/office/powerpoint/2010/main" val="3298703830"/>
      </p:ext>
    </p:extLst>
  </p:cSld>
  <p:clrMapOvr>
    <a:masterClrMapping/>
  </p:clrMapOvr>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preserve="1">
  <p:cSld name="End Slide - Blue">
    <p:bg>
      <p:bgPr>
        <a:solidFill>
          <a:schemeClr val="tx2"/>
        </a:solidFill>
        <a:effectLst/>
      </p:bgPr>
    </p:bg>
    <p:spTree>
      <p:nvGrpSpPr>
        <p:cNvPr id="1" name=""/>
        <p:cNvGrpSpPr/>
        <p:nvPr/>
      </p:nvGrpSpPr>
      <p:grpSpPr>
        <a:xfrm>
          <a:off x="0" y="0"/>
          <a:ext cx="0" cy="0"/>
          <a:chOff x="0" y="0"/>
          <a:chExt cx="0" cy="0"/>
        </a:xfrm>
      </p:grpSpPr>
      <p:sp>
        <p:nvSpPr>
          <p:cNvPr id="10" name="Mayer Brown Disclaimer"/>
          <p:cNvSpPr/>
          <p:nvPr/>
        </p:nvSpPr>
        <p:spPr>
          <a:xfrm>
            <a:off x="411480" y="4525670"/>
            <a:ext cx="8300085" cy="300082"/>
          </a:xfrm>
          <a:prstGeom prst="rect">
            <a:avLst/>
          </a:prstGeom>
        </p:spPr>
        <p:txBody>
          <a:bodyPr wrap="square">
            <a:spAutoFit/>
          </a:bodyPr>
          <a:lstStyle/>
          <a:p>
            <a:pPr marL="0" marR="0" lvl="0" indent="0" algn="just" defTabSz="914400" rtl="0" eaLnBrk="0" fontAlgn="base" latinLnBrk="0" hangingPunct="0">
              <a:lnSpc>
                <a:spcPct val="100000"/>
              </a:lnSpc>
              <a:spcBef>
                <a:spcPts val="0"/>
              </a:spcBef>
              <a:spcAft>
                <a:spcPts val="200"/>
              </a:spcAft>
              <a:buClrTx/>
              <a:buSzTx/>
              <a:buFontTx/>
              <a:buNone/>
              <a:tabLst/>
              <a:defRPr/>
            </a:pPr>
            <a:r>
              <a:rPr kumimoji="0" lang="en-US" sz="450" b="0" i="0" u="none" strike="noStrike" kern="1200" cap="none" spc="0" normalizeH="0" baseline="0" noProof="0">
                <a:ln>
                  <a:noFill/>
                </a:ln>
                <a:solidFill>
                  <a:schemeClr val="bg1"/>
                </a:solidFill>
                <a:effectLst/>
                <a:uLnTx/>
                <a:uFillTx/>
                <a:latin typeface="Segoe UI" panose="020B0502040204020203" pitchFamily="34" charset="0"/>
                <a:ea typeface="SimSun" panose="02010600030101010101" pitchFamily="2" charset="-122"/>
                <a:cs typeface="Segoe UI" panose="020B0502040204020203" pitchFamily="34" charset="0"/>
              </a:rPr>
              <a:t>Mayer Brown is a global services provider comprising associated legal practices that are separate entities, including Mayer Brown LLP (Illinois, USA), Mayer Brown International LLP (England), Mayer Brown (a Hong Kong partnership) and Tauil &amp; Chequer Advogados (a Brazilian law partnership) (collectively the “Mayer Brown Practices”) and non-legal service providers, which provide consultancy services (the “Mayer Brown Consultancies”). The Mayer Brown Practices and Mayer Brown Consultancies are established in various jurisdictions and may be a legal person or a partnership. Details of the individual Mayer Brown Practices and Mayer Brown Consultancies can be found in the Legal Notices section of our website. “Mayer Brown” and the Mayer Brown logo are the trademarks of Mayer Brown. © Mayer Brown. All rights reserved.</a:t>
            </a:r>
            <a:endParaRPr kumimoji="0" lang="en-US" sz="450" b="0" i="0" u="none" strike="noStrike" kern="1200" cap="none" spc="0" normalizeH="0" baseline="0" noProof="0" dirty="0">
              <a:ln>
                <a:noFill/>
              </a:ln>
              <a:solidFill>
                <a:schemeClr val="bg1"/>
              </a:solidFill>
              <a:effectLst/>
              <a:uLnTx/>
              <a:uFillTx/>
              <a:latin typeface="Segoe UI" panose="020B0502040204020203" pitchFamily="34" charset="0"/>
              <a:ea typeface="SimSun" panose="02010600030101010101" pitchFamily="2" charset="-122"/>
              <a:cs typeface="Segoe UI" panose="020B0502040204020203" pitchFamily="34" charset="0"/>
            </a:endParaRPr>
          </a:p>
        </p:txBody>
      </p:sp>
      <p:sp>
        <p:nvSpPr>
          <p:cNvPr id="5" name="Mayer Brown Web Address"/>
          <p:cNvSpPr txBox="1">
            <a:spLocks/>
          </p:cNvSpPr>
          <p:nvPr/>
        </p:nvSpPr>
        <p:spPr>
          <a:xfrm>
            <a:off x="6532245" y="4299203"/>
            <a:ext cx="2194560" cy="116586"/>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800">
                <a:solidFill>
                  <a:schemeClr val="bg1"/>
                </a:solidFill>
                <a:ea typeface="SimSun" panose="02010600030101010101" pitchFamily="2" charset="-122"/>
              </a:rPr>
              <a:t>mayerbrown.com</a:t>
            </a:r>
            <a:endParaRPr lang="en-US" sz="800" dirty="0">
              <a:solidFill>
                <a:schemeClr val="bg1"/>
              </a:solidFill>
              <a:ea typeface="SimSun" panose="02010600030101010101" pitchFamily="2" charset="-122"/>
            </a:endParaRPr>
          </a:p>
        </p:txBody>
      </p:sp>
      <p:sp>
        <p:nvSpPr>
          <p:cNvPr id="6" name="Footer Placeholder 4"/>
          <p:cNvSpPr txBox="1">
            <a:spLocks/>
          </p:cNvSpPr>
          <p:nvPr/>
        </p:nvSpPr>
        <p:spPr>
          <a:xfrm>
            <a:off x="409575" y="4299203"/>
            <a:ext cx="2194560" cy="116586"/>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rPr>
              <a:t>Americas </a:t>
            </a:r>
            <a:r>
              <a:rPr lang="en-US" sz="800" dirty="0">
                <a:solidFill>
                  <a:schemeClr val="accent1"/>
                </a:solidFill>
              </a:rPr>
              <a:t>|</a:t>
            </a:r>
            <a:r>
              <a:rPr lang="en-US" sz="800" dirty="0">
                <a:solidFill>
                  <a:schemeClr val="bg1"/>
                </a:solidFill>
              </a:rPr>
              <a:t> Asia </a:t>
            </a:r>
            <a:r>
              <a:rPr lang="en-US" sz="800" dirty="0">
                <a:solidFill>
                  <a:schemeClr val="accent1"/>
                </a:solidFill>
              </a:rPr>
              <a:t>|</a:t>
            </a:r>
            <a:r>
              <a:rPr lang="en-US" sz="800" dirty="0">
                <a:solidFill>
                  <a:schemeClr val="bg1"/>
                </a:solidFill>
              </a:rPr>
              <a:t> Europe</a:t>
            </a:r>
            <a:r>
              <a:rPr lang="en-US" sz="800" baseline="0" dirty="0">
                <a:solidFill>
                  <a:schemeClr val="bg1"/>
                </a:solidFill>
              </a:rPr>
              <a:t> </a:t>
            </a:r>
            <a:r>
              <a:rPr lang="en-US" sz="800" baseline="0" dirty="0">
                <a:solidFill>
                  <a:schemeClr val="accent1"/>
                </a:solidFill>
              </a:rPr>
              <a:t>|</a:t>
            </a:r>
            <a:r>
              <a:rPr lang="en-US" sz="800" baseline="0" dirty="0">
                <a:solidFill>
                  <a:schemeClr val="bg1"/>
                </a:solidFill>
              </a:rPr>
              <a:t> Middle East</a:t>
            </a:r>
            <a:endParaRPr lang="en-US" sz="800" dirty="0">
              <a:solidFill>
                <a:schemeClr val="bg1"/>
              </a:solidFill>
            </a:endParaRPr>
          </a:p>
        </p:txBody>
      </p:sp>
    </p:spTree>
    <p:extLst>
      <p:ext uri="{BB962C8B-B14F-4D97-AF65-F5344CB8AC3E}">
        <p14:creationId xmlns:p14="http://schemas.microsoft.com/office/powerpoint/2010/main" val="1745261565"/>
      </p:ext>
    </p:extLst>
  </p:cSld>
  <p:clrMapOvr>
    <a:masterClrMapping/>
  </p:clrMapOvr>
</p:sldLayout>
</file>

<file path=ppt/slideLayouts/slideLayout6.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secHead" preserve="1">
  <p:cSld name="Section Header - Blu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1759744"/>
            <a:ext cx="7302500" cy="1021556"/>
          </a:xfrm>
        </p:spPr>
        <p:txBody>
          <a:bodyPr anchor="t"/>
          <a:lstStyle>
            <a:lvl1pPr algn="l">
              <a:defRPr sz="4200" b="0" cap="none">
                <a:solidFill>
                  <a:schemeClr val="bg1"/>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Text Placeholder 2"/>
          <p:cNvSpPr>
            <a:spLocks noGrp="1"/>
          </p:cNvSpPr>
          <p:nvPr>
            <p:ph type="body" idx="1" hasCustomPrompt="1"/>
          </p:nvPr>
        </p:nvSpPr>
        <p:spPr>
          <a:xfrm>
            <a:off x="914400" y="627460"/>
            <a:ext cx="7302500" cy="1125140"/>
          </a:xfrm>
        </p:spPr>
        <p:txBody>
          <a:bodyPr anchor="b"/>
          <a:lstStyle>
            <a:lvl1pPr marL="0" indent="0">
              <a:buNone/>
              <a:defRPr sz="2600" b="0">
                <a:solidFill>
                  <a:schemeClr val="bg1"/>
                </a:solidFill>
                <a:latin typeface="Segoe UI Light" panose="020B0502040204020203" pitchFamily="34" charset="0"/>
                <a:cs typeface="Segoe UI Light" panose="020B050204020402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Date Placeholder 4"/>
          <p:cNvSpPr>
            <a:spLocks noGrp="1"/>
          </p:cNvSpPr>
          <p:nvPr>
            <p:ph type="dt" sz="half" idx="10"/>
          </p:nvPr>
        </p:nvSpPr>
        <p:spPr>
          <a:xfrm>
            <a:off x="6091117" y="4767900"/>
            <a:ext cx="1219200" cy="155448"/>
          </a:xfrm>
        </p:spPr>
        <p:txBody>
          <a:bodyPr/>
          <a:lstStyle>
            <a:lvl1pPr>
              <a:defRPr>
                <a:solidFill>
                  <a:schemeClr val="bg1"/>
                </a:solidFill>
              </a:defRPr>
            </a:lvl1pPr>
          </a:lstStyle>
          <a:p>
            <a:endParaRPr lang="en-US" dirty="0"/>
          </a:p>
        </p:txBody>
      </p:sp>
      <p:sp>
        <p:nvSpPr>
          <p:cNvPr id="6" name="Footer Placeholder 5"/>
          <p:cNvSpPr>
            <a:spLocks noGrp="1"/>
          </p:cNvSpPr>
          <p:nvPr>
            <p:ph type="ftr" sz="quarter" idx="11"/>
          </p:nvPr>
        </p:nvSpPr>
        <p:spPr>
          <a:xfrm>
            <a:off x="290513" y="4767900"/>
            <a:ext cx="3081337" cy="116586"/>
          </a:xfrm>
        </p:spPr>
        <p:txBody>
          <a:bodyPr/>
          <a:lstStyle>
            <a:lvl1pPr>
              <a:defRPr>
                <a:solidFill>
                  <a:schemeClr val="bg1"/>
                </a:solidFill>
              </a:defRPr>
            </a:lvl1pPr>
          </a:lstStyle>
          <a:p>
            <a:endParaRPr lang="en-US" dirty="0"/>
          </a:p>
        </p:txBody>
      </p:sp>
      <p:sp>
        <p:nvSpPr>
          <p:cNvPr id="7" name="Slide Number Placeholder 9"/>
          <p:cNvSpPr>
            <a:spLocks noGrp="1"/>
          </p:cNvSpPr>
          <p:nvPr>
            <p:ph type="sldNum" sz="quarter" idx="12"/>
          </p:nvPr>
        </p:nvSpPr>
        <p:spPr>
          <a:xfrm>
            <a:off x="4104322" y="4767900"/>
            <a:ext cx="914400" cy="155448"/>
          </a:xfrm>
        </p:spPr>
        <p:txBody>
          <a:bodyPr/>
          <a:lstStyle>
            <a:lvl1pPr>
              <a:defRPr>
                <a:solidFill>
                  <a:schemeClr val="bg1"/>
                </a:solidFill>
              </a:defRPr>
            </a:lvl1p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3220"/>
          </a:xfrm>
          <a:prstGeom prst="rect">
            <a:avLst/>
          </a:prstGeom>
        </p:spPr>
      </p:pic>
    </p:spTree>
    <p:extLst>
      <p:ext uri="{BB962C8B-B14F-4D97-AF65-F5344CB8AC3E}">
        <p14:creationId xmlns:p14="http://schemas.microsoft.com/office/powerpoint/2010/main" val="1748350905"/>
      </p:ext>
    </p:extLst>
  </p:cSld>
  <p:clrMapOvr>
    <a:masterClrMapping/>
  </p:clrMapOvr>
</p:sldLayout>
</file>

<file path=ppt/slideLayouts/slideLayout7.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9" name="Rectangle 18"/>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p:cNvSpPr>
            <a:spLocks noGrp="1"/>
          </p:cNvSpPr>
          <p:nvPr>
            <p:ph type="title"/>
          </p:nvPr>
        </p:nvSpPr>
        <p:spPr>
          <a:xfrm>
            <a:off x="914400" y="260351"/>
            <a:ext cx="7315199" cy="821850"/>
          </a:xfrm>
        </p:spPr>
        <p:txBody>
          <a:bodyPr anchor="b"/>
          <a:lstStyle>
            <a:lvl1pPr>
              <a:defRPr sz="2800">
                <a:solidFill>
                  <a:schemeClr val="tx2"/>
                </a:solidFill>
                <a:latin typeface="Segoe UI" panose="020B0502040204020203" pitchFamily="34" charset="0"/>
                <a:cs typeface="Segoe UI" panose="020B0502040204020203" pitchFamily="34" charset="0"/>
              </a:defRPr>
            </a:lvl1pPr>
          </a:lstStyle>
          <a:p>
            <a:r>
              <a:rPr lang="en-US"/>
              <a:t>Click to edit Master title style</a:t>
            </a:r>
            <a:endParaRPr dirty="0"/>
          </a:p>
        </p:txBody>
      </p:sp>
      <p:sp>
        <p:nvSpPr>
          <p:cNvPr id="3" name="Content Placeholder 2"/>
          <p:cNvSpPr>
            <a:spLocks noGrp="1"/>
          </p:cNvSpPr>
          <p:nvPr>
            <p:ph idx="1"/>
          </p:nvPr>
        </p:nvSpPr>
        <p:spPr>
          <a:xfrm>
            <a:off x="914400" y="1390650"/>
            <a:ext cx="7315199" cy="3305385"/>
          </a:xfrm>
        </p:spPr>
        <p:txBody>
          <a:bodyPr/>
          <a:lstStyle>
            <a:lvl1pPr marL="285750" indent="-285750">
              <a:buClr>
                <a:schemeClr val="accent1"/>
              </a:buClr>
              <a:buFont typeface="Arial" panose="020B0604020202020204" pitchFamily="34" charset="0"/>
              <a:buChar char="•"/>
              <a:defRPr sz="1800">
                <a:latin typeface="Segoe UI" panose="020B0502040204020203" pitchFamily="34" charset="0"/>
                <a:cs typeface="Segoe UI" panose="020B0502040204020203" pitchFamily="34" charset="0"/>
              </a:defRPr>
            </a:lvl1pPr>
            <a:lvl2pPr>
              <a:buClr>
                <a:schemeClr val="accent1"/>
              </a:buClr>
              <a:defRPr sz="1600">
                <a:latin typeface="Segoe UI" panose="020B0502040204020203" pitchFamily="34" charset="0"/>
                <a:cs typeface="Segoe UI" panose="020B0502040204020203" pitchFamily="34" charset="0"/>
              </a:defRPr>
            </a:lvl2pPr>
            <a:lvl3pPr>
              <a:buClr>
                <a:schemeClr val="accent1"/>
              </a:buClr>
              <a:defRPr sz="1200">
                <a:latin typeface="Segoe UI" panose="020B0502040204020203" pitchFamily="34" charset="0"/>
                <a:cs typeface="Segoe UI" panose="020B0502040204020203" pitchFamily="34" charset="0"/>
              </a:defRPr>
            </a:lvl3pPr>
            <a:lvl4pPr>
              <a:buClr>
                <a:schemeClr val="accent1"/>
              </a:buClr>
              <a:defRPr sz="1200">
                <a:latin typeface="Segoe UI" panose="020B0502040204020203" pitchFamily="34" charset="0"/>
                <a:cs typeface="Segoe UI" panose="020B0502040204020203" pitchFamily="34" charset="0"/>
              </a:defRPr>
            </a:lvl4pPr>
            <a:lvl5pPr>
              <a:buClr>
                <a:schemeClr val="accent1"/>
              </a:buClr>
              <a:defRPr sz="1200">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Rectangle 6">
            <a:extLst>
              <a:ext uri="{FF2B5EF4-FFF2-40B4-BE49-F238E27FC236}">
                <a16:creationId xmlns:a16="http://schemas.microsoft.com/office/drawing/2014/main" id="{2A99CF95-F6DC-4BB0-BCA7-86186416F3BE}"/>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4293849803"/>
      </p:ext>
    </p:extLst>
  </p:cSld>
  <p:clrMapOvr>
    <a:masterClrMapping/>
  </p:clrMapOvr>
</p:sldLayout>
</file>

<file path=ppt/slideLayouts/slideLayout8.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0445"/>
            <a:ext cx="7315199" cy="822960"/>
          </a:xfrm>
        </p:spPr>
        <p:txBody>
          <a:bodyPr/>
          <a:lstStyle>
            <a:lvl1pPr>
              <a:defRPr sz="2800">
                <a:solidFill>
                  <a:schemeClr val="tx2"/>
                </a:solidFill>
              </a:defRPr>
            </a:lvl1pPr>
          </a:lstStyle>
          <a:p>
            <a:r>
              <a:rPr lang="en-US"/>
              <a:t>Click to edit Master title style</a:t>
            </a:r>
            <a:endParaRPr dirty="0"/>
          </a:p>
        </p:txBody>
      </p:sp>
      <p:sp>
        <p:nvSpPr>
          <p:cNvPr id="3" name="Content Placeholder 2"/>
          <p:cNvSpPr>
            <a:spLocks noGrp="1"/>
          </p:cNvSpPr>
          <p:nvPr>
            <p:ph sz="half" idx="1"/>
          </p:nvPr>
        </p:nvSpPr>
        <p:spPr>
          <a:xfrm>
            <a:off x="914399" y="1373548"/>
            <a:ext cx="3474720" cy="3322487"/>
          </a:xfrm>
        </p:spPr>
        <p:txBody>
          <a:bodyPr/>
          <a:lstStyle>
            <a:lvl1pPr>
              <a:buClr>
                <a:schemeClr val="accent1"/>
              </a:buClr>
              <a:defRPr sz="1800"/>
            </a:lvl1pPr>
            <a:lvl2pPr>
              <a:buClr>
                <a:schemeClr val="accent1"/>
              </a:buClr>
              <a:defRPr sz="1600"/>
            </a:lvl2pPr>
            <a:lvl3pPr>
              <a:buClr>
                <a:schemeClr val="accent1"/>
              </a:buClr>
              <a:defRPr sz="1200"/>
            </a:lvl3pPr>
            <a:lvl4pPr>
              <a:buClr>
                <a:schemeClr val="accent1"/>
              </a:buClr>
              <a:defRPr sz="1200"/>
            </a:lvl4pPr>
            <a:lvl5pPr>
              <a:buClr>
                <a:schemeClr val="accent1"/>
              </a:buClr>
              <a:defRPr sz="1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4878" y="1373548"/>
            <a:ext cx="3474720" cy="3322487"/>
          </a:xfrm>
        </p:spPr>
        <p:txBody>
          <a:bodyPr/>
          <a:lstStyle>
            <a:lvl1pPr>
              <a:buClr>
                <a:schemeClr val="accent1"/>
              </a:buClr>
              <a:defRPr sz="1800"/>
            </a:lvl1pPr>
            <a:lvl2pPr>
              <a:buClr>
                <a:schemeClr val="accent1"/>
              </a:buClr>
              <a:defRPr sz="1600"/>
            </a:lvl2pPr>
            <a:lvl3pPr>
              <a:buClr>
                <a:schemeClr val="accent1"/>
              </a:buClr>
              <a:defRPr sz="1200"/>
            </a:lvl3pPr>
            <a:lvl4pPr>
              <a:buClr>
                <a:schemeClr val="accent1"/>
              </a:buClr>
              <a:defRPr sz="1200"/>
            </a:lvl4pPr>
            <a:lvl5pPr>
              <a:buClr>
                <a:schemeClr val="accent1"/>
              </a:buClr>
              <a:defRPr sz="1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0" name="Rectangle 9"/>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a:extLst>
              <a:ext uri="{FF2B5EF4-FFF2-40B4-BE49-F238E27FC236}">
                <a16:creationId xmlns:a16="http://schemas.microsoft.com/office/drawing/2014/main" id="{AE2355FE-A0D7-4C22-9E6D-41A0EF0FB496}"/>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Date Placeholder 5"/>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E24E9F-7FCB-4E48-8ECE-44B20458F755}" type="slidenum">
              <a:rPr lang="en-GB" smtClean="0"/>
              <a:pPr/>
              <a:t>‹#›</a:t>
            </a:fld>
            <a:endParaRPr lang="en-GB" dirty="0"/>
          </a:p>
        </p:txBody>
      </p:sp>
      <p:pic>
        <p:nvPicPr>
          <p:cNvPr id="5"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1254542618"/>
      </p:ext>
    </p:extLst>
  </p:cSld>
  <p:clrMapOvr>
    <a:masterClrMapping/>
  </p:clrMapOvr>
</p:sldLayout>
</file>

<file path=ppt/slideLayouts/slideLayout9.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399" y="268471"/>
            <a:ext cx="7315199" cy="822960"/>
          </a:xfrm>
        </p:spPr>
        <p:txBody>
          <a:bodyPr/>
          <a:lstStyle>
            <a:lvl1pPr>
              <a:defRPr sz="2800">
                <a:solidFill>
                  <a:schemeClr val="tx2"/>
                </a:solidFill>
              </a:defRPr>
            </a:lvl1pPr>
          </a:lstStyle>
          <a:p>
            <a:r>
              <a:rPr lang="en-US"/>
              <a:t>Click to edit Master title style</a:t>
            </a:r>
            <a:endParaRPr dirty="0"/>
          </a:p>
        </p:txBody>
      </p:sp>
      <p:sp>
        <p:nvSpPr>
          <p:cNvPr id="3" name="Text Placeholder 2"/>
          <p:cNvSpPr>
            <a:spLocks noGrp="1"/>
          </p:cNvSpPr>
          <p:nvPr>
            <p:ph type="body" idx="1"/>
          </p:nvPr>
        </p:nvSpPr>
        <p:spPr>
          <a:xfrm>
            <a:off x="914400" y="1416036"/>
            <a:ext cx="3513909" cy="336090"/>
          </a:xfrm>
        </p:spPr>
        <p:txBody>
          <a:bodyPr anchor="ctr" anchorCtr="0"/>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4400" y="1795464"/>
            <a:ext cx="3513909" cy="2900571"/>
          </a:xfrm>
        </p:spPr>
        <p:txBody>
          <a:bodyPr/>
          <a:lstStyle>
            <a:lvl1pPr>
              <a:buClr>
                <a:schemeClr val="accent1"/>
              </a:buClr>
              <a:defRPr sz="1400"/>
            </a:lvl1pPr>
            <a:lvl2pPr>
              <a:buClr>
                <a:schemeClr val="accent1"/>
              </a:buClr>
              <a:defRPr sz="1200"/>
            </a:lvl2pPr>
            <a:lvl3pPr>
              <a:buClr>
                <a:schemeClr val="accent1"/>
              </a:buClr>
              <a:defRPr sz="1050"/>
            </a:lvl3pPr>
            <a:lvl4pPr>
              <a:buClr>
                <a:schemeClr val="accent1"/>
              </a:buClr>
              <a:defRPr sz="1050"/>
            </a:lvl4pPr>
            <a:lvl5pPr>
              <a:buClr>
                <a:schemeClr val="accent1"/>
              </a:buClr>
              <a:defRPr sz="105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681362" y="1416036"/>
            <a:ext cx="3548236" cy="336090"/>
          </a:xfrm>
        </p:spPr>
        <p:txBody>
          <a:bodyPr anchor="ctr" anchorCtr="0"/>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81362" y="1795464"/>
            <a:ext cx="3548236" cy="2900571"/>
          </a:xfrm>
        </p:spPr>
        <p:txBody>
          <a:bodyPr/>
          <a:lstStyle>
            <a:lvl1pPr>
              <a:buClr>
                <a:schemeClr val="accent1"/>
              </a:buClr>
              <a:defRPr sz="1400"/>
            </a:lvl1pPr>
            <a:lvl2pPr>
              <a:buClr>
                <a:schemeClr val="accent1"/>
              </a:buClr>
              <a:defRPr sz="1200"/>
            </a:lvl2pPr>
            <a:lvl3pPr>
              <a:buClr>
                <a:schemeClr val="accent1"/>
              </a:buClr>
              <a:defRPr sz="1050"/>
            </a:lvl3pPr>
            <a:lvl4pPr>
              <a:buClr>
                <a:schemeClr val="accent1"/>
              </a:buClr>
              <a:defRPr sz="1050"/>
            </a:lvl4pPr>
            <a:lvl5pPr>
              <a:buClr>
                <a:schemeClr val="accent1"/>
              </a:buClr>
              <a:defRPr sz="105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2" name="Rectangle 11"/>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ectangle 9">
            <a:extLst>
              <a:ext uri="{FF2B5EF4-FFF2-40B4-BE49-F238E27FC236}">
                <a16:creationId xmlns:a16="http://schemas.microsoft.com/office/drawing/2014/main" id="{58D8DE84-1A0A-4BBB-8A88-9C6AB27B1B7F}"/>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Date Placeholder 7"/>
          <p:cNvSpPr>
            <a:spLocks noGrp="1"/>
          </p:cNvSpPr>
          <p:nvPr>
            <p:ph type="dt" sz="half" idx="10"/>
          </p:nvPr>
        </p:nvSpPr>
        <p:spPr/>
        <p:txBody>
          <a:bodyPr/>
          <a:lstStyle/>
          <a:p>
            <a:endParaRPr lang="en-US" dirty="0"/>
          </a:p>
        </p:txBody>
      </p:sp>
      <p:sp>
        <p:nvSpPr>
          <p:cNvPr id="9" name="Footer Placeholder 8"/>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53E24E9F-7FCB-4E48-8ECE-44B20458F755}" type="slidenum">
              <a:rPr lang="en-GB" smtClean="0"/>
              <a:pPr/>
              <a:t>‹#›</a:t>
            </a:fld>
            <a:endParaRPr lang="en-GB" dirty="0"/>
          </a:p>
        </p:txBody>
      </p:sp>
      <p:pic>
        <p:nvPicPr>
          <p:cNvPr id="7"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2303166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264263"/>
            <a:ext cx="7315199" cy="822960"/>
          </a:xfrm>
          <a:prstGeom prst="rect">
            <a:avLst/>
          </a:prstGeom>
        </p:spPr>
        <p:txBody>
          <a:bodyPr vert="horz" lIns="0" tIns="0" rIns="0" bIns="0" rtlCol="0" anchor="b" anchorCtr="0">
            <a:noAutofit/>
          </a:bodyPr>
          <a:lstStyle/>
          <a:p>
            <a:r>
              <a:rPr lang="en-US"/>
              <a:t>Click to edit Master title style</a:t>
            </a:r>
            <a:endParaRPr dirty="0"/>
          </a:p>
        </p:txBody>
      </p:sp>
      <p:sp>
        <p:nvSpPr>
          <p:cNvPr id="3" name="Text Placeholder 2"/>
          <p:cNvSpPr>
            <a:spLocks noGrp="1"/>
          </p:cNvSpPr>
          <p:nvPr>
            <p:ph type="body" idx="1"/>
          </p:nvPr>
        </p:nvSpPr>
        <p:spPr>
          <a:xfrm>
            <a:off x="914400" y="1390650"/>
            <a:ext cx="7315199" cy="3309195"/>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4" name="Footer Placeholder 4"/>
          <p:cNvSpPr>
            <a:spLocks noGrp="1"/>
          </p:cNvSpPr>
          <p:nvPr>
            <p:ph type="ftr" sz="quarter" idx="3"/>
          </p:nvPr>
        </p:nvSpPr>
        <p:spPr>
          <a:xfrm>
            <a:off x="290513" y="4767900"/>
            <a:ext cx="3081337" cy="116586"/>
          </a:xfrm>
          <a:prstGeom prst="rect">
            <a:avLst/>
          </a:prstGeom>
        </p:spPr>
        <p:txBody>
          <a:bodyPr anchor="ctr"/>
          <a:lstStyle>
            <a:lvl1pPr>
              <a:defRPr sz="800">
                <a:solidFill>
                  <a:schemeClr val="tx2"/>
                </a:solidFill>
                <a:latin typeface="Segoe UI" panose="020B0502040204020203" pitchFamily="34" charset="0"/>
                <a:cs typeface="Segoe UI" panose="020B0502040204020203" pitchFamily="34" charset="0"/>
              </a:defRPr>
            </a:lvl1pPr>
          </a:lstStyle>
          <a:p>
            <a:endParaRPr lang="en-US"/>
          </a:p>
        </p:txBody>
      </p:sp>
      <p:sp>
        <p:nvSpPr>
          <p:cNvPr id="5" name="Date Placeholder 3"/>
          <p:cNvSpPr>
            <a:spLocks noGrp="1"/>
          </p:cNvSpPr>
          <p:nvPr>
            <p:ph type="dt" sz="half" idx="2"/>
          </p:nvPr>
        </p:nvSpPr>
        <p:spPr>
          <a:xfrm>
            <a:off x="6091117" y="4767900"/>
            <a:ext cx="1219200" cy="155448"/>
          </a:xfrm>
          <a:prstGeom prst="rect">
            <a:avLst/>
          </a:prstGeom>
        </p:spPr>
        <p:txBody>
          <a:bodyPr anchor="ctr"/>
          <a:lstStyle>
            <a:lvl1pPr algn="ctr">
              <a:defRPr sz="800">
                <a:solidFill>
                  <a:schemeClr val="tx2"/>
                </a:solidFill>
                <a:latin typeface="Segoe UI" panose="020B0502040204020203" pitchFamily="34" charset="0"/>
                <a:cs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4104322" y="4767900"/>
            <a:ext cx="914400" cy="155448"/>
          </a:xfrm>
          <a:prstGeom prst="rect">
            <a:avLst/>
          </a:prstGeom>
        </p:spPr>
        <p:txBody>
          <a:bodyPr vert="horz" lIns="91440" tIns="45720" rIns="91440" bIns="45720" rtlCol="0" anchor="ctr"/>
          <a:lstStyle>
            <a:lvl1pPr algn="ctr">
              <a:defRPr sz="800">
                <a:solidFill>
                  <a:schemeClr val="tx2"/>
                </a:solidFill>
              </a:defRPr>
            </a:lvl1pPr>
          </a:lstStyle>
          <a:p>
            <a:fld id="{53E24E9F-7FCB-4E48-8ECE-44B20458F755}" type="slidenum">
              <a:rPr lang="en-GB" smtClean="0"/>
              <a:pPr/>
              <a:t>‹#›</a:t>
            </a:fld>
            <a:endParaRPr lang="en-GB" dirty="0"/>
          </a:p>
        </p:txBody>
      </p:sp>
    </p:spTree>
    <p:extLst>
      <p:ext uri="{BB962C8B-B14F-4D97-AF65-F5344CB8AC3E}">
        <p14:creationId xmlns:p14="http://schemas.microsoft.com/office/powerpoint/2010/main" val="2254969823"/>
      </p:ext>
    </p:extLst>
  </p:cSld>
  <p:clrMap bg1="lt1" tx1="dk1" bg2="lt2" tx2="dk2" accent1="accent1" accent2="accent2" accent3="accent3" accent4="accent4" accent5="accent5" accent6="accent6" hlink="hlink" folHlink="folHlink"/>
  <p:sldLayoutIdLst>
    <p:sldLayoutId id="2147485335" r:id="rId1"/>
    <p:sldLayoutId id="2147485336" r:id="rId2"/>
    <p:sldLayoutId id="2147485338" r:id="rId3"/>
    <p:sldLayoutId id="2147485348" r:id="rId4"/>
    <p:sldLayoutId id="2147485347" r:id="rId5"/>
    <p:sldLayoutId id="2147485349" r:id="rId6"/>
    <p:sldLayoutId id="2147485337" r:id="rId7"/>
    <p:sldLayoutId id="2147485339" r:id="rId8"/>
    <p:sldLayoutId id="2147485340" r:id="rId9"/>
    <p:sldLayoutId id="2147485341" r:id="rId10"/>
    <p:sldLayoutId id="2147485342" r:id="rId11"/>
    <p:sldLayoutId id="2147485343" r:id="rId12"/>
    <p:sldLayoutId id="2147485344" r:id="rId13"/>
    <p:sldLayoutId id="2147485345" r:id="rId14"/>
    <p:sldLayoutId id="2147485346" r:id="rId15"/>
  </p:sldLayoutIdLst>
  <p:hf hdr="0" ftr="0" dt="0"/>
  <p:txStyles>
    <p:titleStyle>
      <a:lvl1pPr algn="l" defTabSz="914400" rtl="0" eaLnBrk="1" latinLnBrk="0" hangingPunct="1">
        <a:spcBef>
          <a:spcPct val="0"/>
        </a:spcBef>
        <a:buNone/>
        <a:defRPr sz="2800" kern="1200">
          <a:solidFill>
            <a:schemeClr val="tx2"/>
          </a:solidFill>
          <a:latin typeface="Segoe UI" panose="020B0502040204020203" pitchFamily="34" charset="0"/>
          <a:ea typeface="+mj-ea"/>
          <a:cs typeface="Segoe UI" panose="020B0502040204020203" pitchFamily="34" charset="0"/>
        </a:defRPr>
      </a:lvl1pPr>
    </p:titleStyle>
    <p:bodyStyle>
      <a:lvl1pPr marL="182880" indent="-182880" algn="l" defTabSz="914400" rtl="0" eaLnBrk="1" latinLnBrk="0" hangingPunct="1">
        <a:spcBef>
          <a:spcPts val="0"/>
        </a:spcBef>
        <a:spcAft>
          <a:spcPts val="1200"/>
        </a:spcAft>
        <a:buClr>
          <a:srgbClr val="FAA818"/>
        </a:buClr>
        <a:buFont typeface="Arial" pitchFamily="34" charset="0"/>
        <a:buChar char="•"/>
        <a:defRPr sz="1800" kern="1200">
          <a:solidFill>
            <a:schemeClr val="tx1"/>
          </a:solidFill>
          <a:latin typeface="Segoe UI" panose="020B0502040204020203" pitchFamily="34" charset="0"/>
          <a:ea typeface="+mn-ea"/>
          <a:cs typeface="Segoe UI" panose="020B0502040204020203" pitchFamily="34" charset="0"/>
        </a:defRPr>
      </a:lvl1pPr>
      <a:lvl2pPr marL="730250" indent="-273050" algn="l" defTabSz="914400" rtl="0" eaLnBrk="1" latinLnBrk="0" hangingPunct="1">
        <a:spcBef>
          <a:spcPts val="0"/>
        </a:spcBef>
        <a:spcAft>
          <a:spcPts val="1200"/>
        </a:spcAft>
        <a:buClr>
          <a:srgbClr val="FAA818"/>
        </a:buClr>
        <a:buFont typeface="Arial" pitchFamily="34" charset="0"/>
        <a:buChar char="–"/>
        <a:defRPr sz="1600" kern="1200">
          <a:solidFill>
            <a:schemeClr val="tx1"/>
          </a:solidFill>
          <a:latin typeface="Segoe UI" panose="020B0502040204020203" pitchFamily="34" charset="0"/>
          <a:ea typeface="+mn-ea"/>
          <a:cs typeface="Segoe UI" panose="020B0502040204020203" pitchFamily="34" charset="0"/>
        </a:defRPr>
      </a:lvl2pPr>
      <a:lvl3pPr marL="1097280" indent="-182880" algn="l" defTabSz="914400" rtl="0" eaLnBrk="1" latinLnBrk="0" hangingPunct="1">
        <a:spcBef>
          <a:spcPts val="0"/>
        </a:spcBef>
        <a:spcAft>
          <a:spcPts val="1200"/>
        </a:spcAft>
        <a:buClr>
          <a:srgbClr val="FAA818"/>
        </a:buClr>
        <a:buFont typeface="Arial" pitchFamily="34" charset="0"/>
        <a:buChar char="•"/>
        <a:defRPr sz="1200" kern="1200">
          <a:solidFill>
            <a:schemeClr val="tx1"/>
          </a:solidFill>
          <a:latin typeface="Segoe UI" panose="020B0502040204020203" pitchFamily="34" charset="0"/>
          <a:ea typeface="+mn-ea"/>
          <a:cs typeface="Segoe UI" panose="020B0502040204020203" pitchFamily="34" charset="0"/>
        </a:defRPr>
      </a:lvl3pPr>
      <a:lvl4pPr marL="1645920" indent="-274320" algn="l" defTabSz="914400" rtl="0" eaLnBrk="1" latinLnBrk="0" hangingPunct="1">
        <a:spcBef>
          <a:spcPts val="0"/>
        </a:spcBef>
        <a:spcAft>
          <a:spcPts val="1200"/>
        </a:spcAft>
        <a:buClr>
          <a:srgbClr val="FAA818"/>
        </a:buClr>
        <a:buFont typeface="Arial" pitchFamily="34" charset="0"/>
        <a:buChar char="–"/>
        <a:defRPr sz="1200" kern="1200">
          <a:solidFill>
            <a:schemeClr val="tx1"/>
          </a:solidFill>
          <a:latin typeface="Segoe UI" panose="020B0502040204020203" pitchFamily="34" charset="0"/>
          <a:ea typeface="+mn-ea"/>
          <a:cs typeface="Segoe UI" panose="020B0502040204020203" pitchFamily="34" charset="0"/>
        </a:defRPr>
      </a:lvl4pPr>
      <a:lvl5pPr marL="2011680" indent="-182880" algn="l" defTabSz="914400" rtl="0" eaLnBrk="1" latinLnBrk="0" hangingPunct="1">
        <a:spcBef>
          <a:spcPts val="0"/>
        </a:spcBef>
        <a:spcAft>
          <a:spcPts val="1200"/>
        </a:spcAft>
        <a:buClr>
          <a:srgbClr val="FAA818"/>
        </a:buClr>
        <a:buFont typeface="Arial" pitchFamily="34" charset="0"/>
        <a:buChar char="•"/>
        <a:defRPr sz="12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920209" y="815485"/>
            <a:ext cx="7315200" cy="1117854"/>
          </a:xfrm>
        </p:spPr>
        <p:txBody>
          <a:bodyPr/>
          <a:lstStyle/>
          <a:p>
            <a:r>
              <a:rPr lang="en-US" sz="2800" b="1" dirty="0"/>
              <a:t>Hot Topics in RESPA Compliance</a:t>
            </a:r>
          </a:p>
        </p:txBody>
      </p:sp>
      <p:sp>
        <p:nvSpPr>
          <p:cNvPr id="10" name="Subtitle 9"/>
          <p:cNvSpPr>
            <a:spLocks noGrp="1"/>
          </p:cNvSpPr>
          <p:nvPr>
            <p:ph type="subTitle" idx="1"/>
          </p:nvPr>
        </p:nvSpPr>
        <p:spPr/>
        <p:txBody>
          <a:bodyPr/>
          <a:lstStyle/>
          <a:p>
            <a:r>
              <a:rPr lang="en-US" dirty="0"/>
              <a:t>Maryland Land Title Association</a:t>
            </a:r>
          </a:p>
          <a:p>
            <a:r>
              <a:rPr lang="en-US" dirty="0"/>
              <a:t>October 2023</a:t>
            </a:r>
          </a:p>
        </p:txBody>
      </p:sp>
      <p:sp>
        <p:nvSpPr>
          <p:cNvPr id="11" name="Text Placeholder 10"/>
          <p:cNvSpPr>
            <a:spLocks noGrp="1"/>
          </p:cNvSpPr>
          <p:nvPr>
            <p:ph type="body" sz="quarter" idx="10"/>
          </p:nvPr>
        </p:nvSpPr>
        <p:spPr/>
        <p:txBody>
          <a:bodyPr anchor="ctr"/>
          <a:lstStyle/>
          <a:p>
            <a:r>
              <a:rPr lang="en-US" dirty="0"/>
              <a:t>Holly S. Bunting</a:t>
            </a:r>
          </a:p>
        </p:txBody>
      </p:sp>
      <p:sp>
        <p:nvSpPr>
          <p:cNvPr id="14" name="Text Placeholder 13"/>
          <p:cNvSpPr>
            <a:spLocks noGrp="1"/>
          </p:cNvSpPr>
          <p:nvPr>
            <p:ph type="body" sz="quarter" idx="15"/>
          </p:nvPr>
        </p:nvSpPr>
        <p:spPr/>
        <p:txBody>
          <a:bodyPr/>
          <a:lstStyle/>
          <a:p>
            <a:r>
              <a:rPr lang="en-US" dirty="0"/>
              <a:t>Partner</a:t>
            </a:r>
          </a:p>
          <a:p>
            <a:r>
              <a:rPr lang="en-US" dirty="0"/>
              <a:t>202.263.3380</a:t>
            </a:r>
          </a:p>
          <a:p>
            <a:r>
              <a:rPr lang="en-US" dirty="0"/>
              <a:t>hbunting@mayerbrown.com</a:t>
            </a:r>
          </a:p>
        </p:txBody>
      </p:sp>
    </p:spTree>
    <p:extLst>
      <p:ext uri="{BB962C8B-B14F-4D97-AF65-F5344CB8AC3E}">
        <p14:creationId xmlns:p14="http://schemas.microsoft.com/office/powerpoint/2010/main" val="70137263"/>
      </p:ext>
    </p:extLst>
  </p:cSld>
  <p:clrMapOvr>
    <a:masterClrMapping/>
  </p:clrMapOvr>
</p:sld>
</file>

<file path=ppt/slides/slide1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8(c) – Exceptions</a:t>
            </a:r>
          </a:p>
        </p:txBody>
      </p:sp>
      <p:sp>
        <p:nvSpPr>
          <p:cNvPr id="3" name="Content Placeholder 2"/>
          <p:cNvSpPr>
            <a:spLocks noGrp="1"/>
          </p:cNvSpPr>
          <p:nvPr>
            <p:ph idx="1"/>
          </p:nvPr>
        </p:nvSpPr>
        <p:spPr/>
        <p:txBody>
          <a:bodyPr/>
          <a:lstStyle/>
          <a:p>
            <a:pPr>
              <a:spcAft>
                <a:spcPct val="60000"/>
              </a:spcAft>
            </a:pPr>
            <a:r>
              <a:rPr lang="en-US" altLang="en-US" dirty="0"/>
              <a:t>Congress recognized certain exceptions where paying a referral fee is ok</a:t>
            </a:r>
          </a:p>
          <a:p>
            <a:pPr lvl="1">
              <a:spcAft>
                <a:spcPct val="60000"/>
              </a:spcAft>
            </a:pPr>
            <a:r>
              <a:rPr lang="en-US" altLang="en-US" u="sng" dirty="0"/>
              <a:t>To an Attorney </a:t>
            </a:r>
            <a:r>
              <a:rPr lang="en-US" altLang="en-US" dirty="0"/>
              <a:t>for services actually performed</a:t>
            </a:r>
          </a:p>
          <a:p>
            <a:pPr lvl="1">
              <a:spcAft>
                <a:spcPct val="60000"/>
              </a:spcAft>
            </a:pPr>
            <a:r>
              <a:rPr lang="en-US" altLang="en-US" u="sng" dirty="0"/>
              <a:t>By a Title Company </a:t>
            </a:r>
            <a:r>
              <a:rPr lang="en-US" altLang="en-US" dirty="0"/>
              <a:t>to its duly appointed </a:t>
            </a:r>
            <a:r>
              <a:rPr lang="en-US" altLang="en-US" u="sng" dirty="0"/>
              <a:t>Title Agent </a:t>
            </a:r>
            <a:r>
              <a:rPr lang="en-US" altLang="en-US" dirty="0"/>
              <a:t>for services performed in issuance of a title policy</a:t>
            </a:r>
          </a:p>
          <a:p>
            <a:pPr lvl="1">
              <a:spcAft>
                <a:spcPct val="60000"/>
              </a:spcAft>
            </a:pPr>
            <a:r>
              <a:rPr lang="en-US" altLang="en-US" u="sng" dirty="0"/>
              <a:t>By a Lender </a:t>
            </a:r>
            <a:r>
              <a:rPr lang="en-US" altLang="en-US" dirty="0"/>
              <a:t>to its duly appointed </a:t>
            </a:r>
            <a:r>
              <a:rPr lang="en-US" altLang="en-US" u="sng" dirty="0"/>
              <a:t>Agent</a:t>
            </a:r>
          </a:p>
          <a:p>
            <a:pPr lvl="1">
              <a:spcAft>
                <a:spcPct val="60000"/>
              </a:spcAft>
            </a:pPr>
            <a:r>
              <a:rPr lang="en-US" altLang="en-US" u="sng" dirty="0"/>
              <a:t>Cooperative Agreements </a:t>
            </a:r>
            <a:r>
              <a:rPr lang="en-US" altLang="en-US" dirty="0"/>
              <a:t>between listing and selling agents</a:t>
            </a:r>
          </a:p>
          <a:p>
            <a:pPr marL="0" indent="0">
              <a:buNone/>
            </a:pPr>
            <a:endParaRPr lang="en-GB"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10</a:t>
            </a:fld>
            <a:endParaRPr lang="en-GB" dirty="0"/>
          </a:p>
        </p:txBody>
      </p:sp>
    </p:spTree>
    <p:extLst>
      <p:ext uri="{BB962C8B-B14F-4D97-AF65-F5344CB8AC3E}">
        <p14:creationId xmlns:p14="http://schemas.microsoft.com/office/powerpoint/2010/main" val="88262309"/>
      </p:ext>
    </p:extLst>
  </p:cSld>
  <p:clrMapOvr>
    <a:masterClrMapping/>
  </p:clrMapOvr>
</p:sld>
</file>

<file path=ppt/slides/slide1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8(c) – Exceptions</a:t>
            </a:r>
          </a:p>
        </p:txBody>
      </p:sp>
      <p:sp>
        <p:nvSpPr>
          <p:cNvPr id="3" name="Content Placeholder 2"/>
          <p:cNvSpPr>
            <a:spLocks noGrp="1"/>
          </p:cNvSpPr>
          <p:nvPr>
            <p:ph idx="1"/>
          </p:nvPr>
        </p:nvSpPr>
        <p:spPr/>
        <p:txBody>
          <a:bodyPr/>
          <a:lstStyle/>
          <a:p>
            <a:pPr>
              <a:spcAft>
                <a:spcPct val="60000"/>
              </a:spcAft>
            </a:pPr>
            <a:r>
              <a:rPr lang="en-US" altLang="en-US" dirty="0"/>
              <a:t>Congress recognized certain exceptions where paying a referral fee is ok (cont’d)</a:t>
            </a:r>
          </a:p>
          <a:p>
            <a:pPr lvl="1">
              <a:spcAft>
                <a:spcPct val="60000"/>
              </a:spcAft>
            </a:pPr>
            <a:r>
              <a:rPr lang="en-US" altLang="en-US" dirty="0"/>
              <a:t>Payments by </a:t>
            </a:r>
            <a:r>
              <a:rPr lang="en-US" altLang="en-US" u="sng" dirty="0"/>
              <a:t>Employer</a:t>
            </a:r>
            <a:r>
              <a:rPr lang="en-US" altLang="en-US" dirty="0"/>
              <a:t> to </a:t>
            </a:r>
            <a:r>
              <a:rPr lang="en-US" altLang="en-US" u="sng" dirty="0"/>
              <a:t>Employee</a:t>
            </a:r>
          </a:p>
          <a:p>
            <a:pPr lvl="1">
              <a:spcAft>
                <a:spcPct val="60000"/>
              </a:spcAft>
            </a:pPr>
            <a:r>
              <a:rPr lang="en-US" altLang="en-US" b="1" dirty="0"/>
              <a:t>Section 8(c)(2) payments for </a:t>
            </a:r>
            <a:r>
              <a:rPr lang="en-US" altLang="en-US" b="1" u="sng" dirty="0"/>
              <a:t>services rendered </a:t>
            </a:r>
            <a:r>
              <a:rPr lang="en-US" altLang="en-US" b="1" dirty="0"/>
              <a:t>or </a:t>
            </a:r>
            <a:r>
              <a:rPr lang="en-US" altLang="en-US" b="1" u="sng" dirty="0"/>
              <a:t>goods/facilities actually provided</a:t>
            </a:r>
          </a:p>
          <a:p>
            <a:pPr lvl="1">
              <a:spcAft>
                <a:spcPct val="60000"/>
              </a:spcAft>
            </a:pPr>
            <a:r>
              <a:rPr lang="en-US" altLang="en-US" u="sng" dirty="0"/>
              <a:t>Secondary Market Transactions</a:t>
            </a:r>
          </a:p>
          <a:p>
            <a:pPr lvl="1">
              <a:spcAft>
                <a:spcPct val="60000"/>
              </a:spcAft>
            </a:pPr>
            <a:r>
              <a:rPr lang="en-US" altLang="en-US" b="1" dirty="0"/>
              <a:t>Section 8(c)(4) </a:t>
            </a:r>
            <a:r>
              <a:rPr lang="en-US" altLang="en-US" b="1" u="sng" dirty="0"/>
              <a:t>Affiliated Business Arrangements </a:t>
            </a:r>
          </a:p>
          <a:p>
            <a:endParaRPr lang="en-GB"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11</a:t>
            </a:fld>
            <a:endParaRPr lang="en-GB" dirty="0"/>
          </a:p>
        </p:txBody>
      </p:sp>
    </p:spTree>
    <p:extLst>
      <p:ext uri="{BB962C8B-B14F-4D97-AF65-F5344CB8AC3E}">
        <p14:creationId xmlns:p14="http://schemas.microsoft.com/office/powerpoint/2010/main" val="816343003"/>
      </p:ext>
    </p:extLst>
  </p:cSld>
  <p:clrMapOvr>
    <a:masterClrMapping/>
  </p:clrMapOvr>
</p:sld>
</file>

<file path=ppt/slides/slide1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CFPB Adopts HUD Interpretations</a:t>
            </a:r>
          </a:p>
        </p:txBody>
      </p:sp>
      <p:sp>
        <p:nvSpPr>
          <p:cNvPr id="3" name="Content Placeholder 2"/>
          <p:cNvSpPr>
            <a:spLocks noGrp="1"/>
          </p:cNvSpPr>
          <p:nvPr>
            <p:ph idx="1"/>
          </p:nvPr>
        </p:nvSpPr>
        <p:spPr/>
        <p:txBody>
          <a:bodyPr/>
          <a:lstStyle/>
          <a:p>
            <a:pPr>
              <a:spcAft>
                <a:spcPct val="60000"/>
              </a:spcAft>
            </a:pPr>
            <a:r>
              <a:rPr lang="en-US" sz="1600" dirty="0"/>
              <a:t>September 1, 2023 announcement by the CFPB that the following HUD rules and policy statements fall under the CFPB’s formal Transfer of Authorities and continue to be applied today by the CFPB</a:t>
            </a:r>
          </a:p>
          <a:p>
            <a:pPr lvl="1">
              <a:spcAft>
                <a:spcPct val="60000"/>
              </a:spcAft>
            </a:pPr>
            <a:r>
              <a:rPr lang="en-US" sz="1400" dirty="0"/>
              <a:t>CLO Policy Statement (1996-1)</a:t>
            </a:r>
          </a:p>
          <a:p>
            <a:pPr lvl="1">
              <a:spcAft>
                <a:spcPct val="60000"/>
              </a:spcAft>
            </a:pPr>
            <a:r>
              <a:rPr lang="en-US" sz="1400" dirty="0"/>
              <a:t>Sham Controlled Business Arrangements Policy Statement (1996-2)</a:t>
            </a:r>
          </a:p>
          <a:p>
            <a:pPr lvl="1">
              <a:spcAft>
                <a:spcPct val="60000"/>
              </a:spcAft>
            </a:pPr>
            <a:r>
              <a:rPr lang="en-US" sz="1400" dirty="0"/>
              <a:t>Rental of Office Space Policy Statement (1996-3)</a:t>
            </a:r>
          </a:p>
          <a:p>
            <a:pPr lvl="1">
              <a:spcAft>
                <a:spcPct val="60000"/>
              </a:spcAft>
            </a:pPr>
            <a:r>
              <a:rPr lang="en-US" sz="1400" dirty="0"/>
              <a:t>Core Title Agent Services Policy Statement (1996-4)</a:t>
            </a:r>
          </a:p>
          <a:p>
            <a:pPr lvl="1">
              <a:spcAft>
                <a:spcPct val="60000"/>
              </a:spcAft>
            </a:pPr>
            <a:r>
              <a:rPr lang="en-US" sz="1400" dirty="0"/>
              <a:t>Lender Payments to Mortgage Brokers Policy Statement (1999-1)</a:t>
            </a:r>
          </a:p>
          <a:p>
            <a:pPr lvl="1">
              <a:spcAft>
                <a:spcPct val="60000"/>
              </a:spcAft>
            </a:pPr>
            <a:r>
              <a:rPr lang="en-US" sz="1400" dirty="0"/>
              <a:t>Policy Statement clarifying Mortgage Broker Compensation (2001-1)</a:t>
            </a:r>
          </a:p>
          <a:p>
            <a:pPr lvl="1">
              <a:spcAft>
                <a:spcPct val="60000"/>
              </a:spcAft>
            </a:pPr>
            <a:r>
              <a:rPr lang="en-US" sz="1400" dirty="0"/>
              <a:t>Home Warranty Interpretive Rule (June 2010)</a:t>
            </a:r>
          </a:p>
          <a:p>
            <a:pPr>
              <a:spcAft>
                <a:spcPct val="60000"/>
              </a:spcAft>
            </a:pPr>
            <a:endParaRPr lang="en-GB"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12</a:t>
            </a:fld>
            <a:endParaRPr lang="en-GB" dirty="0"/>
          </a:p>
        </p:txBody>
      </p:sp>
    </p:spTree>
    <p:extLst>
      <p:ext uri="{BB962C8B-B14F-4D97-AF65-F5344CB8AC3E}">
        <p14:creationId xmlns:p14="http://schemas.microsoft.com/office/powerpoint/2010/main" val="618371197"/>
      </p:ext>
    </p:extLst>
  </p:cSld>
  <p:clrMapOvr>
    <a:masterClrMapping/>
  </p:clrMapOvr>
</p:sld>
</file>

<file path=ppt/slides/slide1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8(c)(2) – Payment for Goods/Services </a:t>
            </a:r>
          </a:p>
        </p:txBody>
      </p:sp>
      <p:sp>
        <p:nvSpPr>
          <p:cNvPr id="3" name="Content Placeholder 2"/>
          <p:cNvSpPr>
            <a:spLocks noGrp="1"/>
          </p:cNvSpPr>
          <p:nvPr>
            <p:ph idx="1"/>
          </p:nvPr>
        </p:nvSpPr>
        <p:spPr>
          <a:xfrm>
            <a:off x="914400" y="1199403"/>
            <a:ext cx="7315199" cy="3305385"/>
          </a:xfrm>
        </p:spPr>
        <p:txBody>
          <a:bodyPr/>
          <a:lstStyle/>
          <a:p>
            <a:r>
              <a:rPr lang="en-US" sz="1600" dirty="0"/>
              <a:t>“Nothing in this section [Section 8] shall be construed as prohibiting…(2) the payment to any person of a bona fide salary or compensation or other payment for goods or facilities actually furnished or for services actually performed.”  12 USC § 2607(c)(2) </a:t>
            </a:r>
          </a:p>
          <a:p>
            <a:r>
              <a:rPr lang="en-US" sz="1600" dirty="0"/>
              <a:t>Part 1:  Goods and Services</a:t>
            </a:r>
          </a:p>
          <a:p>
            <a:pPr lvl="1"/>
            <a:r>
              <a:rPr lang="en-US" sz="1400" dirty="0"/>
              <a:t>Actual = real</a:t>
            </a:r>
          </a:p>
          <a:p>
            <a:pPr lvl="1"/>
            <a:r>
              <a:rPr lang="en-US" sz="1400" dirty="0"/>
              <a:t>Necessary = useful, meaningful</a:t>
            </a:r>
          </a:p>
          <a:p>
            <a:pPr lvl="1"/>
            <a:r>
              <a:rPr lang="en-US" sz="1400" dirty="0"/>
              <a:t>Distinct = not done elsewhere in transaction</a:t>
            </a:r>
          </a:p>
          <a:p>
            <a:r>
              <a:rPr lang="en-US" sz="1600" dirty="0"/>
              <a:t>Part 2:  Reasonable Market Value</a:t>
            </a:r>
          </a:p>
          <a:p>
            <a:pPr lvl="1"/>
            <a:r>
              <a:rPr lang="en-US" sz="1400" dirty="0"/>
              <a:t>Payment commensurate with value of services and goods</a:t>
            </a:r>
          </a:p>
          <a:p>
            <a:pPr lvl="1"/>
            <a:r>
              <a:rPr lang="en-US" sz="1400" dirty="0"/>
              <a:t>Amount in excess of FMV considered a referral in violation Section 8(a)</a:t>
            </a:r>
          </a:p>
          <a:p>
            <a:endParaRPr lang="en-GB"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13</a:t>
            </a:fld>
            <a:endParaRPr lang="en-GB" dirty="0"/>
          </a:p>
        </p:txBody>
      </p:sp>
    </p:spTree>
    <p:extLst>
      <p:ext uri="{BB962C8B-B14F-4D97-AF65-F5344CB8AC3E}">
        <p14:creationId xmlns:p14="http://schemas.microsoft.com/office/powerpoint/2010/main" val="4064402592"/>
      </p:ext>
    </p:extLst>
  </p:cSld>
  <p:clrMapOvr>
    <a:masterClrMapping/>
  </p:clrMapOvr>
</p:sld>
</file>

<file path=ppt/slides/slide1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CFPB Guidance on Strategic Alliances</a:t>
            </a:r>
          </a:p>
        </p:txBody>
      </p:sp>
      <p:sp>
        <p:nvSpPr>
          <p:cNvPr id="3" name="Content Placeholder 2"/>
          <p:cNvSpPr>
            <a:spLocks noGrp="1"/>
          </p:cNvSpPr>
          <p:nvPr>
            <p:ph idx="1"/>
          </p:nvPr>
        </p:nvSpPr>
        <p:spPr>
          <a:xfrm>
            <a:off x="914400" y="1163544"/>
            <a:ext cx="7315199" cy="3305385"/>
          </a:xfrm>
        </p:spPr>
        <p:txBody>
          <a:bodyPr/>
          <a:lstStyle/>
          <a:p>
            <a:pPr lvl="0">
              <a:buClr>
                <a:srgbClr val="F8A800"/>
              </a:buClr>
            </a:pPr>
            <a:r>
              <a:rPr lang="en-US" sz="1600" dirty="0">
                <a:solidFill>
                  <a:srgbClr val="414042"/>
                </a:solidFill>
                <a:latin typeface="+mn-lt"/>
                <a:cs typeface="Arial" panose="020B0604020202020204" pitchFamily="34" charset="0"/>
              </a:rPr>
              <a:t>FAQs address promotional-related topics:</a:t>
            </a:r>
          </a:p>
          <a:p>
            <a:pPr lvl="1">
              <a:buClr>
                <a:srgbClr val="F8A800"/>
              </a:buClr>
            </a:pPr>
            <a:r>
              <a:rPr lang="en-US" u="sng" dirty="0">
                <a:solidFill>
                  <a:srgbClr val="414042"/>
                </a:solidFill>
                <a:latin typeface="+mn-lt"/>
                <a:cs typeface="Arial" panose="020B0604020202020204" pitchFamily="34" charset="0"/>
              </a:rPr>
              <a:t>Consumer discounts</a:t>
            </a:r>
            <a:r>
              <a:rPr lang="en-US" dirty="0">
                <a:solidFill>
                  <a:srgbClr val="414042"/>
                </a:solidFill>
                <a:latin typeface="+mn-lt"/>
                <a:cs typeface="Arial" panose="020B0604020202020204" pitchFamily="34" charset="0"/>
              </a:rPr>
              <a:t>:  Section 8 does not prohibit companies from giving a consumer “a gift or incentive (e.g., a discount, refund of fees, chance to win a price, etc.)” to encourage </a:t>
            </a:r>
            <a:r>
              <a:rPr lang="en-US" i="1" dirty="0">
                <a:solidFill>
                  <a:srgbClr val="414042"/>
                </a:solidFill>
                <a:latin typeface="+mn-lt"/>
                <a:cs typeface="Arial" panose="020B0604020202020204" pitchFamily="34" charset="0"/>
              </a:rPr>
              <a:t>that consumer </a:t>
            </a:r>
            <a:r>
              <a:rPr lang="en-US" dirty="0">
                <a:solidFill>
                  <a:srgbClr val="414042"/>
                </a:solidFill>
                <a:latin typeface="+mn-lt"/>
                <a:cs typeface="Arial" panose="020B0604020202020204" pitchFamily="34" charset="0"/>
              </a:rPr>
              <a:t>to do business with the company offering the incentive</a:t>
            </a:r>
          </a:p>
          <a:p>
            <a:pPr lvl="2">
              <a:buClr>
                <a:srgbClr val="F8A800"/>
              </a:buClr>
            </a:pPr>
            <a:r>
              <a:rPr lang="en-US" sz="1400" dirty="0">
                <a:solidFill>
                  <a:srgbClr val="414042"/>
                </a:solidFill>
                <a:latin typeface="+mn-lt"/>
                <a:cs typeface="Arial" panose="020B0604020202020204" pitchFamily="34" charset="0"/>
              </a:rPr>
              <a:t>RESPA prohibits companies from providing an incentive to a consumer “in exchange for the consumer referring other business to that lender or other settlement service provider”</a:t>
            </a:r>
          </a:p>
          <a:p>
            <a:pPr lvl="1">
              <a:buClr>
                <a:srgbClr val="F8A800"/>
              </a:buClr>
            </a:pPr>
            <a:r>
              <a:rPr lang="en-US" u="sng" dirty="0">
                <a:solidFill>
                  <a:srgbClr val="414042"/>
                </a:solidFill>
                <a:latin typeface="+mn-lt"/>
                <a:cs typeface="Arial" panose="020B0604020202020204" pitchFamily="34" charset="0"/>
              </a:rPr>
              <a:t>Gifts</a:t>
            </a:r>
            <a:r>
              <a:rPr lang="en-US" dirty="0">
                <a:solidFill>
                  <a:srgbClr val="414042"/>
                </a:solidFill>
                <a:latin typeface="+mn-lt"/>
                <a:cs typeface="Arial" panose="020B0604020202020204" pitchFamily="34" charset="0"/>
              </a:rPr>
              <a:t>:  Gifts are prohibited </a:t>
            </a:r>
            <a:r>
              <a:rPr lang="en-US" i="1" dirty="0">
                <a:solidFill>
                  <a:srgbClr val="414042"/>
                </a:solidFill>
                <a:latin typeface="+mn-lt"/>
                <a:cs typeface="Arial" panose="020B0604020202020204" pitchFamily="34" charset="0"/>
              </a:rPr>
              <a:t>if</a:t>
            </a:r>
            <a:r>
              <a:rPr lang="en-US" dirty="0">
                <a:solidFill>
                  <a:srgbClr val="414042"/>
                </a:solidFill>
                <a:latin typeface="+mn-lt"/>
                <a:cs typeface="Arial" panose="020B0604020202020204" pitchFamily="34" charset="0"/>
              </a:rPr>
              <a:t> given or accepted in return for referrals:  tickets to professional sporting events, trips, restaurant meals, sponsorship of events, or the opportunity to win any of these items in a drawing or contest</a:t>
            </a:r>
          </a:p>
          <a:p>
            <a:pPr lvl="2">
              <a:buClr>
                <a:srgbClr val="F8A800"/>
              </a:buClr>
            </a:pPr>
            <a:r>
              <a:rPr lang="en-US" sz="1400" dirty="0">
                <a:solidFill>
                  <a:srgbClr val="414042"/>
                </a:solidFill>
                <a:latin typeface="+mn-lt"/>
                <a:cs typeface="Arial" panose="020B0604020202020204" pitchFamily="34" charset="0"/>
              </a:rPr>
              <a:t>No exception for gifts below a certain value</a:t>
            </a:r>
          </a:p>
          <a:p>
            <a:pPr marL="0" indent="0">
              <a:buNone/>
            </a:pPr>
            <a:endParaRPr lang="en-GB"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14</a:t>
            </a:fld>
            <a:endParaRPr lang="en-GB" dirty="0"/>
          </a:p>
        </p:txBody>
      </p:sp>
    </p:spTree>
    <p:extLst>
      <p:ext uri="{BB962C8B-B14F-4D97-AF65-F5344CB8AC3E}">
        <p14:creationId xmlns:p14="http://schemas.microsoft.com/office/powerpoint/2010/main" val="2447069644"/>
      </p:ext>
    </p:extLst>
  </p:cSld>
  <p:clrMapOvr>
    <a:masterClrMapping/>
  </p:clrMapOvr>
</p:sld>
</file>

<file path=ppt/slides/slide1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Promotional Activities</a:t>
            </a:r>
          </a:p>
        </p:txBody>
      </p:sp>
      <p:sp>
        <p:nvSpPr>
          <p:cNvPr id="3" name="Content Placeholder 2"/>
          <p:cNvSpPr>
            <a:spLocks noGrp="1"/>
          </p:cNvSpPr>
          <p:nvPr>
            <p:ph idx="1"/>
          </p:nvPr>
        </p:nvSpPr>
        <p:spPr>
          <a:xfrm>
            <a:off x="914400" y="1272358"/>
            <a:ext cx="7315199" cy="3305385"/>
          </a:xfrm>
        </p:spPr>
        <p:txBody>
          <a:bodyPr/>
          <a:lstStyle/>
          <a:p>
            <a:pPr>
              <a:spcAft>
                <a:spcPts val="600"/>
              </a:spcAft>
            </a:pPr>
            <a:r>
              <a:rPr lang="en-US" sz="1600" dirty="0"/>
              <a:t>CFPB FAQs address normal promotional/educational activities</a:t>
            </a:r>
          </a:p>
          <a:p>
            <a:pPr lvl="1">
              <a:spcAft>
                <a:spcPts val="600"/>
              </a:spcAft>
            </a:pPr>
            <a:r>
              <a:rPr lang="en-US" dirty="0"/>
              <a:t>RESPA permits if two conditions are met: </a:t>
            </a:r>
          </a:p>
          <a:p>
            <a:pPr lvl="2">
              <a:spcAft>
                <a:spcPts val="600"/>
              </a:spcAft>
            </a:pPr>
            <a:r>
              <a:rPr lang="en-US" sz="1400" dirty="0"/>
              <a:t>(1) The activities must not be conditioned on the referral of business</a:t>
            </a:r>
          </a:p>
          <a:p>
            <a:pPr lvl="3">
              <a:spcAft>
                <a:spcPts val="600"/>
              </a:spcAft>
            </a:pPr>
            <a:r>
              <a:rPr lang="en-US" sz="1400" dirty="0"/>
              <a:t>Is a promotion targeted to a small group of companies or individuals that have made referrals in the past, or to all settlement service providers offering similar services in a particular locality?</a:t>
            </a:r>
          </a:p>
          <a:p>
            <a:pPr lvl="3">
              <a:spcAft>
                <a:spcPts val="600"/>
              </a:spcAft>
            </a:pPr>
            <a:r>
              <a:rPr lang="en-US" sz="1400" dirty="0"/>
              <a:t>Routine and frequent promotions suggest the item or activity could be conditioned on referrals </a:t>
            </a:r>
          </a:p>
          <a:p>
            <a:pPr lvl="2">
              <a:spcAft>
                <a:spcPts val="600"/>
              </a:spcAft>
            </a:pPr>
            <a:r>
              <a:rPr lang="en-US" sz="1400" dirty="0"/>
              <a:t>(2) The activities must not involve defraying expenses that otherwise would be incurred by the referral source</a:t>
            </a:r>
          </a:p>
          <a:p>
            <a:pPr lvl="3">
              <a:spcAft>
                <a:spcPts val="600"/>
              </a:spcAft>
            </a:pPr>
            <a:r>
              <a:rPr lang="en-US" sz="1400" dirty="0"/>
              <a:t>Does the item or activity involve a good or a service that referral sources would otherwise have to pay for themselves, such as continuing education expenses, certification and license fees, and office supplies?</a:t>
            </a:r>
          </a:p>
          <a:p>
            <a:pPr>
              <a:spcAft>
                <a:spcPts val="1800"/>
              </a:spcAft>
            </a:pPr>
            <a:endParaRPr lang="en-US"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15</a:t>
            </a:fld>
            <a:endParaRPr lang="en-GB" dirty="0"/>
          </a:p>
        </p:txBody>
      </p:sp>
    </p:spTree>
    <p:extLst>
      <p:ext uri="{BB962C8B-B14F-4D97-AF65-F5344CB8AC3E}">
        <p14:creationId xmlns:p14="http://schemas.microsoft.com/office/powerpoint/2010/main" val="1141948608"/>
      </p:ext>
    </p:extLst>
  </p:cSld>
  <p:clrMapOvr>
    <a:masterClrMapping/>
  </p:clrMapOvr>
</p:sld>
</file>

<file path=ppt/slides/slide1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Recent RESPA Activity</a:t>
            </a:r>
          </a:p>
        </p:txBody>
      </p:sp>
      <p:sp>
        <p:nvSpPr>
          <p:cNvPr id="3" name="Content Placeholder 2"/>
          <p:cNvSpPr>
            <a:spLocks noGrp="1"/>
          </p:cNvSpPr>
          <p:nvPr>
            <p:ph idx="1"/>
          </p:nvPr>
        </p:nvSpPr>
        <p:spPr>
          <a:xfrm>
            <a:off x="914400" y="1272358"/>
            <a:ext cx="7315199" cy="3305385"/>
          </a:xfrm>
        </p:spPr>
        <p:txBody>
          <a:bodyPr/>
          <a:lstStyle/>
          <a:p>
            <a:pPr>
              <a:spcAft>
                <a:spcPts val="600"/>
              </a:spcAft>
            </a:pPr>
            <a:r>
              <a:rPr lang="en-US" sz="1600" dirty="0">
                <a:latin typeface="+mn-lt"/>
                <a:cs typeface="Arial" panose="020B0604020202020204" pitchFamily="34" charset="0"/>
              </a:rPr>
              <a:t>CFPB Consent Orders – August 17, 2023</a:t>
            </a:r>
          </a:p>
          <a:p>
            <a:pPr lvl="1">
              <a:spcAft>
                <a:spcPts val="600"/>
              </a:spcAft>
            </a:pPr>
            <a:r>
              <a:rPr lang="en-US" dirty="0">
                <a:latin typeface="+mn-lt"/>
                <a:cs typeface="Arial" panose="020B0604020202020204" pitchFamily="34" charset="0"/>
              </a:rPr>
              <a:t>Mortgage lender and real estate company – nearly $2M in combined penalties</a:t>
            </a:r>
          </a:p>
          <a:p>
            <a:pPr lvl="1">
              <a:spcAft>
                <a:spcPts val="600"/>
              </a:spcAft>
            </a:pPr>
            <a:r>
              <a:rPr lang="en-US" dirty="0">
                <a:latin typeface="+mn-lt"/>
                <a:cs typeface="Arial" panose="020B0604020202020204" pitchFamily="34" charset="0"/>
              </a:rPr>
              <a:t>CFPB </a:t>
            </a:r>
            <a:r>
              <a:rPr lang="en-US" i="1" dirty="0">
                <a:latin typeface="+mn-lt"/>
                <a:cs typeface="Arial" panose="020B0604020202020204" pitchFamily="34" charset="0"/>
              </a:rPr>
              <a:t>allegations</a:t>
            </a:r>
            <a:r>
              <a:rPr lang="en-US" dirty="0">
                <a:latin typeface="+mn-lt"/>
                <a:cs typeface="Arial" panose="020B0604020202020204" pitchFamily="34" charset="0"/>
              </a:rPr>
              <a:t>:</a:t>
            </a:r>
          </a:p>
          <a:p>
            <a:pPr lvl="2">
              <a:spcAft>
                <a:spcPts val="600"/>
              </a:spcAft>
            </a:pPr>
            <a:r>
              <a:rPr lang="en-US" sz="1400" dirty="0">
                <a:latin typeface="+mn-lt"/>
                <a:cs typeface="Arial" panose="020B0604020202020204" pitchFamily="34" charset="0"/>
              </a:rPr>
              <a:t>Lender violated RESPA by providing various things of value to real estate companies</a:t>
            </a:r>
          </a:p>
          <a:p>
            <a:pPr lvl="2">
              <a:spcAft>
                <a:spcPts val="600"/>
              </a:spcAft>
            </a:pPr>
            <a:r>
              <a:rPr lang="en-US" sz="1400" dirty="0">
                <a:latin typeface="+mn-lt"/>
                <a:cs typeface="Arial" panose="020B0604020202020204" pitchFamily="34" charset="0"/>
              </a:rPr>
              <a:t>Things of value included:</a:t>
            </a:r>
          </a:p>
          <a:p>
            <a:pPr lvl="3">
              <a:spcAft>
                <a:spcPts val="600"/>
              </a:spcAft>
            </a:pPr>
            <a:r>
              <a:rPr lang="en-US" sz="1400" dirty="0">
                <a:latin typeface="+mn-lt"/>
                <a:cs typeface="Arial" panose="020B0604020202020204" pitchFamily="34" charset="0"/>
              </a:rPr>
              <a:t>Free access for real estate agents (including agents that referred business) to subscription services paid for by the lender (and in some cases requiring loan officer pairing to gain access)</a:t>
            </a:r>
          </a:p>
          <a:p>
            <a:pPr lvl="3">
              <a:spcAft>
                <a:spcPts val="600"/>
              </a:spcAft>
            </a:pPr>
            <a:r>
              <a:rPr lang="en-US" sz="1400" dirty="0">
                <a:latin typeface="+mn-lt"/>
                <a:cs typeface="Arial" panose="020B0604020202020204" pitchFamily="34" charset="0"/>
              </a:rPr>
              <a:t>Hosting and paying for events for real estate agents and brokers, including food, drink, and entertainment</a:t>
            </a:r>
          </a:p>
          <a:p>
            <a:pPr>
              <a:spcAft>
                <a:spcPts val="600"/>
              </a:spcAft>
            </a:pPr>
            <a:endParaRPr lang="en-US"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16</a:t>
            </a:fld>
            <a:endParaRPr lang="en-GB" dirty="0"/>
          </a:p>
        </p:txBody>
      </p:sp>
    </p:spTree>
    <p:extLst>
      <p:ext uri="{BB962C8B-B14F-4D97-AF65-F5344CB8AC3E}">
        <p14:creationId xmlns:p14="http://schemas.microsoft.com/office/powerpoint/2010/main" val="3059367602"/>
      </p:ext>
    </p:extLst>
  </p:cSld>
  <p:clrMapOvr>
    <a:masterClrMapping/>
  </p:clrMapOvr>
</p:sld>
</file>

<file path=ppt/slides/slide1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Recent RESPA Activity (cont’d)</a:t>
            </a:r>
          </a:p>
        </p:txBody>
      </p:sp>
      <p:sp>
        <p:nvSpPr>
          <p:cNvPr id="3" name="Content Placeholder 2"/>
          <p:cNvSpPr>
            <a:spLocks noGrp="1"/>
          </p:cNvSpPr>
          <p:nvPr>
            <p:ph idx="1"/>
          </p:nvPr>
        </p:nvSpPr>
        <p:spPr>
          <a:xfrm>
            <a:off x="914400" y="1272358"/>
            <a:ext cx="7315199" cy="3305385"/>
          </a:xfrm>
        </p:spPr>
        <p:txBody>
          <a:bodyPr/>
          <a:lstStyle/>
          <a:p>
            <a:pPr lvl="1">
              <a:spcAft>
                <a:spcPts val="600"/>
              </a:spcAft>
            </a:pPr>
            <a:r>
              <a:rPr lang="en-US" sz="1400" dirty="0">
                <a:latin typeface="+mn-lt"/>
                <a:cs typeface="Arial" panose="020B0604020202020204" pitchFamily="34" charset="0"/>
              </a:rPr>
              <a:t>Entering into MSAs with over 40 real estate companies and paying those companies a combined $90,000 per month, when certain services were not performed and marketing was directed to the broker’s own agents not the general public</a:t>
            </a:r>
          </a:p>
          <a:p>
            <a:pPr lvl="1">
              <a:spcAft>
                <a:spcPts val="600"/>
              </a:spcAft>
            </a:pPr>
            <a:r>
              <a:rPr lang="en-US" sz="1400" dirty="0">
                <a:latin typeface="+mn-lt"/>
                <a:cs typeface="Arial" panose="020B0604020202020204" pitchFamily="34" charset="0"/>
              </a:rPr>
              <a:t>Co-advertising where lender covered the cost of design, production and mailing</a:t>
            </a:r>
          </a:p>
          <a:p>
            <a:pPr>
              <a:spcAft>
                <a:spcPts val="600"/>
              </a:spcAft>
            </a:pPr>
            <a:endParaRPr lang="en-US" sz="1800" dirty="0">
              <a:latin typeface="+mn-lt"/>
              <a:cs typeface="Arial" panose="020B0604020202020204" pitchFamily="34" charset="0"/>
            </a:endParaRPr>
          </a:p>
          <a:p>
            <a:pPr>
              <a:spcAft>
                <a:spcPts val="600"/>
              </a:spcAft>
            </a:pPr>
            <a:r>
              <a:rPr lang="en-US" sz="1600" dirty="0">
                <a:latin typeface="+mn-lt"/>
                <a:cs typeface="Arial" panose="020B0604020202020204" pitchFamily="34" charset="0"/>
              </a:rPr>
              <a:t>The real estate company accepted the subscription services, accepted the food/drinks/entertainment, and received $432,000 as a MSA participant, without performing many of the marketing services required</a:t>
            </a:r>
          </a:p>
          <a:p>
            <a:pPr>
              <a:spcAft>
                <a:spcPts val="600"/>
              </a:spcAft>
            </a:pPr>
            <a:endParaRPr lang="en-US"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17</a:t>
            </a:fld>
            <a:endParaRPr lang="en-GB" dirty="0"/>
          </a:p>
        </p:txBody>
      </p:sp>
    </p:spTree>
    <p:extLst>
      <p:ext uri="{BB962C8B-B14F-4D97-AF65-F5344CB8AC3E}">
        <p14:creationId xmlns:p14="http://schemas.microsoft.com/office/powerpoint/2010/main" val="2202579050"/>
      </p:ext>
    </p:extLst>
  </p:cSld>
  <p:clrMapOvr>
    <a:masterClrMapping/>
  </p:clrMapOvr>
</p:sld>
</file>

<file path=ppt/slides/slide1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Co-Advertising</a:t>
            </a:r>
          </a:p>
        </p:txBody>
      </p:sp>
      <p:sp>
        <p:nvSpPr>
          <p:cNvPr id="3" name="Content Placeholder 2"/>
          <p:cNvSpPr>
            <a:spLocks noGrp="1"/>
          </p:cNvSpPr>
          <p:nvPr>
            <p:ph idx="1"/>
          </p:nvPr>
        </p:nvSpPr>
        <p:spPr/>
        <p:txBody>
          <a:bodyPr/>
          <a:lstStyle/>
          <a:p>
            <a:pPr>
              <a:spcAft>
                <a:spcPts val="1800"/>
              </a:spcAft>
            </a:pPr>
            <a:r>
              <a:rPr lang="en-US" dirty="0"/>
              <a:t>What is Co-Advertising?</a:t>
            </a:r>
          </a:p>
          <a:p>
            <a:pPr marL="800100" lvl="1" indent="-342900">
              <a:spcAft>
                <a:spcPts val="600"/>
              </a:spcAft>
              <a:buFont typeface="+mj-lt"/>
              <a:buAutoNum type="arabicPeriod"/>
            </a:pPr>
            <a:r>
              <a:rPr lang="en-US" dirty="0"/>
              <a:t>Joint advertising of two settlement service providers</a:t>
            </a:r>
          </a:p>
          <a:p>
            <a:pPr marL="1156097" lvl="2" indent="-136922"/>
            <a:r>
              <a:rPr lang="en-US" sz="1400" dirty="0"/>
              <a:t>Title agent and real estate broker co-market </a:t>
            </a:r>
          </a:p>
          <a:p>
            <a:pPr marL="1156097" lvl="2" indent="-136922">
              <a:spcAft>
                <a:spcPts val="1800"/>
              </a:spcAft>
            </a:pPr>
            <a:r>
              <a:rPr lang="en-US" sz="1400" dirty="0"/>
              <a:t>Newspaper, television, radio, Internet ads, joint mailers, etc.</a:t>
            </a:r>
          </a:p>
          <a:p>
            <a:pPr marL="800100" lvl="1" indent="-342900">
              <a:spcAft>
                <a:spcPts val="600"/>
              </a:spcAft>
              <a:buFont typeface="+mj-lt"/>
              <a:buAutoNum type="arabicPeriod"/>
            </a:pPr>
            <a:r>
              <a:rPr lang="en-US" dirty="0"/>
              <a:t>HUD guidance (FAQ #18)</a:t>
            </a:r>
          </a:p>
          <a:p>
            <a:pPr marL="1156097" lvl="2" indent="-136922"/>
            <a:r>
              <a:rPr lang="en-US" sz="1400" dirty="0"/>
              <a:t>Payment based upon prominence</a:t>
            </a:r>
          </a:p>
          <a:p>
            <a:pPr marL="1156097" lvl="2" indent="-136922"/>
            <a:r>
              <a:rPr lang="en-US" sz="1400" dirty="0"/>
              <a:t>No endorsement of title agent by real estate broker/agent</a:t>
            </a:r>
            <a:endParaRPr lang="en-US" sz="1800" dirty="0"/>
          </a:p>
          <a:p>
            <a:pPr marL="800100" lvl="1" indent="-342900">
              <a:buFont typeface="+mj-lt"/>
              <a:buAutoNum type="arabicPeriod"/>
            </a:pPr>
            <a:r>
              <a:rPr lang="en-US" dirty="0"/>
              <a:t>Tips for compliance</a:t>
            </a:r>
          </a:p>
        </p:txBody>
      </p:sp>
      <p:sp>
        <p:nvSpPr>
          <p:cNvPr id="4" name="Slide Number Placeholder 3"/>
          <p:cNvSpPr>
            <a:spLocks noGrp="1"/>
          </p:cNvSpPr>
          <p:nvPr>
            <p:ph type="sldNum" sz="quarter" idx="12"/>
          </p:nvPr>
        </p:nvSpPr>
        <p:spPr/>
        <p:txBody>
          <a:bodyPr/>
          <a:lstStyle/>
          <a:p>
            <a:fld id="{53E24E9F-7FCB-4E48-8ECE-44B20458F755}" type="slidenum">
              <a:rPr lang="en-GB" smtClean="0"/>
              <a:pPr/>
              <a:t>18</a:t>
            </a:fld>
            <a:endParaRPr lang="en-GB" dirty="0"/>
          </a:p>
        </p:txBody>
      </p:sp>
    </p:spTree>
    <p:extLst>
      <p:ext uri="{BB962C8B-B14F-4D97-AF65-F5344CB8AC3E}">
        <p14:creationId xmlns:p14="http://schemas.microsoft.com/office/powerpoint/2010/main" val="1477623757"/>
      </p:ext>
    </p:extLst>
  </p:cSld>
  <p:clrMapOvr>
    <a:masterClrMapping/>
  </p:clrMapOvr>
</p:sld>
</file>

<file path=ppt/slides/slide1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Lead Generation</a:t>
            </a:r>
          </a:p>
        </p:txBody>
      </p:sp>
      <p:sp>
        <p:nvSpPr>
          <p:cNvPr id="3" name="Content Placeholder 2"/>
          <p:cNvSpPr>
            <a:spLocks noGrp="1"/>
          </p:cNvSpPr>
          <p:nvPr>
            <p:ph idx="1"/>
          </p:nvPr>
        </p:nvSpPr>
        <p:spPr/>
        <p:txBody>
          <a:bodyPr/>
          <a:lstStyle/>
          <a:p>
            <a:pPr>
              <a:spcAft>
                <a:spcPts val="1800"/>
              </a:spcAft>
            </a:pPr>
            <a:r>
              <a:rPr lang="en-US" dirty="0"/>
              <a:t>HUD Informal Advisory Letter (3/24/94) </a:t>
            </a:r>
          </a:p>
          <a:p>
            <a:pPr lvl="1">
              <a:spcAft>
                <a:spcPts val="1800"/>
              </a:spcAft>
            </a:pPr>
            <a:r>
              <a:rPr lang="en-US" dirty="0"/>
              <a:t>Guidance on payment for actual customer leads (list of names) purchased; provides basis guidance:</a:t>
            </a:r>
          </a:p>
          <a:p>
            <a:pPr lvl="2">
              <a:spcAft>
                <a:spcPts val="1800"/>
              </a:spcAft>
            </a:pPr>
            <a:r>
              <a:rPr lang="en-US" sz="1400" dirty="0"/>
              <a:t>Payment for use of the list reflects reasonable value</a:t>
            </a:r>
          </a:p>
          <a:p>
            <a:pPr lvl="2">
              <a:spcAft>
                <a:spcPts val="1800"/>
              </a:spcAft>
            </a:pPr>
            <a:r>
              <a:rPr lang="en-US" sz="1400" dirty="0"/>
              <a:t>Payment not conditioned on the number of closed transactions</a:t>
            </a:r>
          </a:p>
          <a:p>
            <a:pPr lvl="2">
              <a:spcAft>
                <a:spcPts val="1800"/>
              </a:spcAft>
            </a:pPr>
            <a:r>
              <a:rPr lang="en-US" sz="1400" dirty="0"/>
              <a:t>No endorsement of the purchaser of the leads by the seller of the leads</a:t>
            </a:r>
          </a:p>
          <a:p>
            <a:pPr>
              <a:spcAft>
                <a:spcPts val="1800"/>
              </a:spcAft>
            </a:pPr>
            <a:endParaRPr lang="en-US"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19</a:t>
            </a:fld>
            <a:endParaRPr lang="en-GB" dirty="0"/>
          </a:p>
        </p:txBody>
      </p:sp>
    </p:spTree>
    <p:extLst>
      <p:ext uri="{BB962C8B-B14F-4D97-AF65-F5344CB8AC3E}">
        <p14:creationId xmlns:p14="http://schemas.microsoft.com/office/powerpoint/2010/main" val="1630568770"/>
      </p:ext>
    </p:extLst>
  </p:cSld>
  <p:clrMapOvr>
    <a:masterClrMapping/>
  </p:clrMapOvr>
</p:sld>
</file>

<file path=ppt/slides/slide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Introduction</a:t>
            </a:r>
          </a:p>
        </p:txBody>
      </p:sp>
      <p:sp>
        <p:nvSpPr>
          <p:cNvPr id="5" name="Content Placeholder 4"/>
          <p:cNvSpPr>
            <a:spLocks noGrp="1"/>
          </p:cNvSpPr>
          <p:nvPr>
            <p:ph idx="1"/>
          </p:nvPr>
        </p:nvSpPr>
        <p:spPr>
          <a:xfrm>
            <a:off x="914400" y="1272358"/>
            <a:ext cx="7315199" cy="3305385"/>
          </a:xfrm>
        </p:spPr>
        <p:txBody>
          <a:bodyPr/>
          <a:lstStyle/>
          <a:p>
            <a:pPr marL="0" indent="0">
              <a:buNone/>
            </a:pPr>
            <a:r>
              <a:rPr lang="en-US" sz="2000" u="sng" dirty="0"/>
              <a:t>Today’s Topics:</a:t>
            </a:r>
            <a:endParaRPr lang="en-US" sz="2000" dirty="0"/>
          </a:p>
          <a:p>
            <a:pPr marL="227013" lvl="1" indent="-227013"/>
            <a:r>
              <a:rPr lang="en-US" altLang="en-US" sz="1800" dirty="0"/>
              <a:t>RESPA Refresher</a:t>
            </a:r>
          </a:p>
          <a:p>
            <a:pPr marL="227013" lvl="1" indent="-227013"/>
            <a:r>
              <a:rPr lang="en-US" altLang="en-US" sz="1800" dirty="0"/>
              <a:t>Section 8(c)(2) – Payments for Goods or Services</a:t>
            </a:r>
          </a:p>
          <a:p>
            <a:pPr marL="227013" lvl="1" indent="-227013"/>
            <a:r>
              <a:rPr lang="en-US" altLang="en-US" sz="1800" dirty="0"/>
              <a:t>Promotional Activities</a:t>
            </a:r>
          </a:p>
          <a:p>
            <a:pPr marL="227013" lvl="1" indent="-227013"/>
            <a:r>
              <a:rPr lang="en-US" altLang="en-US" sz="1800" dirty="0"/>
              <a:t>Co-Advertising </a:t>
            </a:r>
          </a:p>
          <a:p>
            <a:pPr marL="227013" lvl="1" indent="-227013"/>
            <a:r>
              <a:rPr lang="en-US" altLang="en-US" sz="1800" dirty="0"/>
              <a:t>Lead Generation</a:t>
            </a:r>
          </a:p>
          <a:p>
            <a:pPr marL="227013" lvl="1" indent="-227013"/>
            <a:r>
              <a:rPr lang="en-US" altLang="en-US" sz="1800" dirty="0"/>
              <a:t>Section 8(c)(4) – Affiliated Business Arrangements</a:t>
            </a:r>
          </a:p>
          <a:p>
            <a:endParaRPr lang="en-US" dirty="0"/>
          </a:p>
        </p:txBody>
      </p:sp>
      <p:sp>
        <p:nvSpPr>
          <p:cNvPr id="6" name="Footer Placeholder 5"/>
          <p:cNvSpPr>
            <a:spLocks noGrp="1"/>
          </p:cNvSpPr>
          <p:nvPr>
            <p:ph type="ftr" sz="quarter" idx="11"/>
          </p:nvPr>
        </p:nvSpPr>
        <p:spPr>
          <a:xfrm>
            <a:off x="290513" y="4767900"/>
            <a:ext cx="3081337" cy="116586"/>
          </a:xfrm>
        </p:spPr>
        <p:txBody>
          <a:bodyPr/>
          <a:lstStyle/>
          <a:p>
            <a:endParaRPr lang="en-US" dirty="0"/>
          </a:p>
        </p:txBody>
      </p:sp>
      <p:sp>
        <p:nvSpPr>
          <p:cNvPr id="2" name="Slide Number Placeholder 1"/>
          <p:cNvSpPr>
            <a:spLocks noGrp="1"/>
          </p:cNvSpPr>
          <p:nvPr>
            <p:ph type="sldNum" sz="quarter" idx="12"/>
          </p:nvPr>
        </p:nvSpPr>
        <p:spPr>
          <a:xfrm>
            <a:off x="4104322" y="4767900"/>
            <a:ext cx="914400" cy="155448"/>
          </a:xfrm>
        </p:spPr>
        <p:txBody>
          <a:bodyPr/>
          <a:lstStyle/>
          <a:p>
            <a:fld id="{53E24E9F-7FCB-4E48-8ECE-44B20458F755}" type="slidenum">
              <a:rPr lang="en-US" smtClean="0"/>
              <a:pPr/>
              <a:t>2</a:t>
            </a:fld>
            <a:endParaRPr lang="en-US" dirty="0"/>
          </a:p>
        </p:txBody>
      </p:sp>
    </p:spTree>
    <p:extLst>
      <p:ext uri="{BB962C8B-B14F-4D97-AF65-F5344CB8AC3E}">
        <p14:creationId xmlns:p14="http://schemas.microsoft.com/office/powerpoint/2010/main" val="3319883221"/>
      </p:ext>
    </p:extLst>
  </p:cSld>
  <p:clrMapOvr>
    <a:masterClrMapping/>
  </p:clrMapOvr>
</p:sld>
</file>

<file path=ppt/slides/slide2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Lead Generation (cont’d)</a:t>
            </a:r>
          </a:p>
        </p:txBody>
      </p:sp>
      <p:sp>
        <p:nvSpPr>
          <p:cNvPr id="3" name="Content Placeholder 2"/>
          <p:cNvSpPr>
            <a:spLocks noGrp="1"/>
          </p:cNvSpPr>
          <p:nvPr>
            <p:ph idx="1"/>
          </p:nvPr>
        </p:nvSpPr>
        <p:spPr/>
        <p:txBody>
          <a:bodyPr/>
          <a:lstStyle/>
          <a:p>
            <a:pPr>
              <a:spcAft>
                <a:spcPts val="1800"/>
              </a:spcAft>
            </a:pPr>
            <a:r>
              <a:rPr lang="en-US" dirty="0"/>
              <a:t>CLO Policy Statement, 61 FR 29,255 (June 7, 1996):</a:t>
            </a:r>
          </a:p>
          <a:p>
            <a:pPr lvl="1">
              <a:spcAft>
                <a:spcPts val="1800"/>
              </a:spcAft>
            </a:pPr>
            <a:r>
              <a:rPr lang="en-US" dirty="0"/>
              <a:t>CLO = a computer system that is used by or on behalf of a consumer to facilitate a consumer’s choice among alternative products or providers</a:t>
            </a:r>
          </a:p>
          <a:p>
            <a:pPr lvl="1">
              <a:spcAft>
                <a:spcPts val="1800"/>
              </a:spcAft>
            </a:pPr>
            <a:r>
              <a:rPr lang="en-US" dirty="0"/>
              <a:t>CLO may be paid a reasonable fee for services provided, such as making information about providers’ products available to consumers so the consumer can comparison shop</a:t>
            </a:r>
          </a:p>
          <a:p>
            <a:pPr lvl="1">
              <a:spcAft>
                <a:spcPts val="1800"/>
              </a:spcAft>
            </a:pPr>
            <a:r>
              <a:rPr lang="en-US" dirty="0"/>
              <a:t>Listing only one provider with basic information regarding the provider’s products is a referral and does not include compensable services</a:t>
            </a:r>
          </a:p>
          <a:p>
            <a:pPr>
              <a:spcAft>
                <a:spcPts val="1800"/>
              </a:spcAft>
            </a:pPr>
            <a:endParaRPr lang="en-US"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20</a:t>
            </a:fld>
            <a:endParaRPr lang="en-GB" dirty="0"/>
          </a:p>
        </p:txBody>
      </p:sp>
    </p:spTree>
    <p:extLst>
      <p:ext uri="{BB962C8B-B14F-4D97-AF65-F5344CB8AC3E}">
        <p14:creationId xmlns:p14="http://schemas.microsoft.com/office/powerpoint/2010/main" val="2438876676"/>
      </p:ext>
    </p:extLst>
  </p:cSld>
  <p:clrMapOvr>
    <a:masterClrMapping/>
  </p:clrMapOvr>
</p:sld>
</file>

<file path=ppt/slides/slide2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Lead Generation (cont’d)</a:t>
            </a:r>
          </a:p>
        </p:txBody>
      </p:sp>
      <p:sp>
        <p:nvSpPr>
          <p:cNvPr id="3" name="Content Placeholder 2"/>
          <p:cNvSpPr>
            <a:spLocks noGrp="1"/>
          </p:cNvSpPr>
          <p:nvPr>
            <p:ph idx="1"/>
          </p:nvPr>
        </p:nvSpPr>
        <p:spPr>
          <a:xfrm>
            <a:off x="914400" y="1082201"/>
            <a:ext cx="7315199" cy="3305385"/>
          </a:xfrm>
        </p:spPr>
        <p:txBody>
          <a:bodyPr/>
          <a:lstStyle/>
          <a:p>
            <a:pPr>
              <a:spcAft>
                <a:spcPts val="1800"/>
              </a:spcAft>
            </a:pPr>
            <a:r>
              <a:rPr lang="en-US" dirty="0"/>
              <a:t>CFPB Advisory Opinion:  Digital Mortgage Comparison-Shopping Platforms, 88 FR 9162 (2/13/23) </a:t>
            </a:r>
          </a:p>
          <a:p>
            <a:pPr lvl="1">
              <a:spcAft>
                <a:spcPts val="1800"/>
              </a:spcAft>
            </a:pPr>
            <a:r>
              <a:rPr lang="en-US" dirty="0"/>
              <a:t>Addresses the applicability of Section 8 to operators of digital technology platforms that enable comparison shopping and generate leads</a:t>
            </a:r>
          </a:p>
          <a:p>
            <a:pPr lvl="1">
              <a:spcAft>
                <a:spcPts val="1800"/>
              </a:spcAft>
            </a:pPr>
            <a:r>
              <a:rPr lang="en-US" dirty="0"/>
              <a:t>Identifies three factors that could result in a violation:</a:t>
            </a:r>
          </a:p>
          <a:p>
            <a:pPr lvl="2">
              <a:spcAft>
                <a:spcPts val="1800"/>
              </a:spcAft>
            </a:pPr>
            <a:r>
              <a:rPr lang="en-US" sz="1400" dirty="0"/>
              <a:t>Platform non-neutrally uses or presents information about one or more providers;</a:t>
            </a:r>
          </a:p>
          <a:p>
            <a:pPr lvl="2">
              <a:spcAft>
                <a:spcPts val="1800"/>
              </a:spcAft>
            </a:pPr>
            <a:r>
              <a:rPr lang="en-US" sz="1400" dirty="0"/>
              <a:t>The non-neutral information steers or otherwise affirmatively influences the selection of a provider (referral); and</a:t>
            </a:r>
          </a:p>
          <a:p>
            <a:pPr lvl="2">
              <a:spcAft>
                <a:spcPts val="1800"/>
              </a:spcAft>
            </a:pPr>
            <a:r>
              <a:rPr lang="en-US" sz="1400" dirty="0"/>
              <a:t>Platform receives payment or other thing of value that is, at least in part, for the referral activity rather than for compensable goods or services.</a:t>
            </a:r>
          </a:p>
          <a:p>
            <a:pPr>
              <a:spcAft>
                <a:spcPts val="1800"/>
              </a:spcAft>
            </a:pPr>
            <a:endParaRPr lang="en-US"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21</a:t>
            </a:fld>
            <a:endParaRPr lang="en-GB" dirty="0"/>
          </a:p>
        </p:txBody>
      </p:sp>
    </p:spTree>
    <p:extLst>
      <p:ext uri="{BB962C8B-B14F-4D97-AF65-F5344CB8AC3E}">
        <p14:creationId xmlns:p14="http://schemas.microsoft.com/office/powerpoint/2010/main" val="2622935595"/>
      </p:ext>
    </p:extLst>
  </p:cSld>
  <p:clrMapOvr>
    <a:masterClrMapping/>
  </p:clrMapOvr>
</p:sld>
</file>

<file path=ppt/slides/slide2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Lead Generation (cont’d)</a:t>
            </a:r>
          </a:p>
        </p:txBody>
      </p:sp>
      <p:sp>
        <p:nvSpPr>
          <p:cNvPr id="3" name="Content Placeholder 2"/>
          <p:cNvSpPr>
            <a:spLocks noGrp="1"/>
          </p:cNvSpPr>
          <p:nvPr>
            <p:ph idx="1"/>
          </p:nvPr>
        </p:nvSpPr>
        <p:spPr>
          <a:xfrm>
            <a:off x="914400" y="1227536"/>
            <a:ext cx="7315199" cy="3305385"/>
          </a:xfrm>
        </p:spPr>
        <p:txBody>
          <a:bodyPr/>
          <a:lstStyle/>
          <a:p>
            <a:pPr>
              <a:spcAft>
                <a:spcPts val="1800"/>
              </a:spcAft>
            </a:pPr>
            <a:r>
              <a:rPr lang="en-US" sz="1400" dirty="0"/>
              <a:t>CFPB applies principles and guidance from CLO Policy Statement</a:t>
            </a:r>
          </a:p>
          <a:p>
            <a:pPr>
              <a:spcAft>
                <a:spcPts val="1800"/>
              </a:spcAft>
            </a:pPr>
            <a:r>
              <a:rPr lang="en-US" sz="1400" dirty="0"/>
              <a:t>What is non-neutral use of information?</a:t>
            </a:r>
          </a:p>
          <a:p>
            <a:pPr lvl="1">
              <a:spcAft>
                <a:spcPts val="1800"/>
              </a:spcAft>
            </a:pPr>
            <a:r>
              <a:rPr lang="en-US" sz="1400" dirty="0"/>
              <a:t>Manipulation or biasing of the inputs or formulas the operator employs to generate the comparison options before they are presented to the consumer </a:t>
            </a:r>
          </a:p>
          <a:p>
            <a:pPr>
              <a:spcAft>
                <a:spcPts val="1800"/>
              </a:spcAft>
            </a:pPr>
            <a:r>
              <a:rPr lang="en-US" sz="1400" dirty="0"/>
              <a:t>What is non-neutral presentation of information?</a:t>
            </a:r>
          </a:p>
          <a:p>
            <a:pPr lvl="1">
              <a:spcAft>
                <a:spcPts val="1800"/>
              </a:spcAft>
            </a:pPr>
            <a:r>
              <a:rPr lang="en-US" sz="1400" dirty="0"/>
              <a:t>Visual presentation of information that sets apart certain providers from others</a:t>
            </a:r>
          </a:p>
          <a:p>
            <a:pPr>
              <a:spcAft>
                <a:spcPts val="1800"/>
              </a:spcAft>
            </a:pPr>
            <a:r>
              <a:rPr lang="en-US" sz="1400" dirty="0"/>
              <a:t>Non-neutral use or presentation goes beyond the service of “having information about the provider’s products made available to consumers for comparison with the products of other settlement service providers” </a:t>
            </a:r>
          </a:p>
          <a:p>
            <a:pPr>
              <a:spcAft>
                <a:spcPts val="1800"/>
              </a:spcAft>
            </a:pPr>
            <a:r>
              <a:rPr lang="en-US" sz="1400" dirty="0"/>
              <a:t>UDAAP considerations in addition to RESPA</a:t>
            </a:r>
          </a:p>
          <a:p>
            <a:pPr>
              <a:spcAft>
                <a:spcPts val="1800"/>
              </a:spcAft>
            </a:pPr>
            <a:endParaRPr lang="en-US"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22</a:t>
            </a:fld>
            <a:endParaRPr lang="en-GB" dirty="0"/>
          </a:p>
        </p:txBody>
      </p:sp>
    </p:spTree>
    <p:extLst>
      <p:ext uri="{BB962C8B-B14F-4D97-AF65-F5344CB8AC3E}">
        <p14:creationId xmlns:p14="http://schemas.microsoft.com/office/powerpoint/2010/main" val="1679672772"/>
      </p:ext>
    </p:extLst>
  </p:cSld>
  <p:clrMapOvr>
    <a:masterClrMapping/>
  </p:clrMapOvr>
</p:sld>
</file>

<file path=ppt/slides/slide2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8(c)(4) – Affiliated Business Arrangements</a:t>
            </a:r>
          </a:p>
        </p:txBody>
      </p:sp>
      <p:sp>
        <p:nvSpPr>
          <p:cNvPr id="3" name="Content Placeholder 2"/>
          <p:cNvSpPr>
            <a:spLocks noGrp="1"/>
          </p:cNvSpPr>
          <p:nvPr>
            <p:ph idx="1"/>
          </p:nvPr>
        </p:nvSpPr>
        <p:spPr/>
        <p:txBody>
          <a:bodyPr/>
          <a:lstStyle/>
          <a:p>
            <a:r>
              <a:rPr lang="en-US" sz="2000" dirty="0" err="1"/>
              <a:t>AfBAs</a:t>
            </a:r>
            <a:endParaRPr lang="en-US" sz="2000" dirty="0"/>
          </a:p>
          <a:p>
            <a:pPr lvl="1">
              <a:spcAft>
                <a:spcPts val="600"/>
              </a:spcAft>
            </a:pPr>
            <a:r>
              <a:rPr lang="en-US" sz="1800" dirty="0"/>
              <a:t>Prior to 1983 affiliations unlawful</a:t>
            </a:r>
          </a:p>
          <a:p>
            <a:pPr lvl="1"/>
            <a:r>
              <a:rPr lang="en-US" sz="1800" dirty="0"/>
              <a:t>Example:  ABC Title Agency</a:t>
            </a:r>
          </a:p>
          <a:p>
            <a:pPr lvl="3">
              <a:spcAft>
                <a:spcPts val="600"/>
              </a:spcAft>
            </a:pPr>
            <a:r>
              <a:rPr lang="en-US" sz="1600" dirty="0"/>
              <a:t>Real estate broker A and B, and Title agent C form ABC Title Agency</a:t>
            </a:r>
          </a:p>
          <a:p>
            <a:pPr lvl="1"/>
            <a:r>
              <a:rPr lang="en-US" sz="1800" dirty="0"/>
              <a:t>1983 RESPA amendments</a:t>
            </a:r>
          </a:p>
          <a:p>
            <a:pPr lvl="3"/>
            <a:r>
              <a:rPr lang="en-US" sz="1600" dirty="0"/>
              <a:t>3-part Safe Harbor Test</a:t>
            </a:r>
          </a:p>
          <a:p>
            <a:endParaRPr lang="en-US"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23</a:t>
            </a:fld>
            <a:endParaRPr lang="en-GB" dirty="0"/>
          </a:p>
        </p:txBody>
      </p:sp>
    </p:spTree>
    <p:extLst>
      <p:ext uri="{BB962C8B-B14F-4D97-AF65-F5344CB8AC3E}">
        <p14:creationId xmlns:p14="http://schemas.microsoft.com/office/powerpoint/2010/main" val="3476708727"/>
      </p:ext>
    </p:extLst>
  </p:cSld>
  <p:clrMapOvr>
    <a:masterClrMapping/>
  </p:clrMapOvr>
</p:sld>
</file>

<file path=ppt/slides/slide2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8(c)(4) - Affiliated Business Arrangements (cont’d)</a:t>
            </a:r>
          </a:p>
        </p:txBody>
      </p:sp>
      <p:sp>
        <p:nvSpPr>
          <p:cNvPr id="3" name="Content Placeholder 2"/>
          <p:cNvSpPr>
            <a:spLocks noGrp="1"/>
          </p:cNvSpPr>
          <p:nvPr>
            <p:ph idx="1"/>
          </p:nvPr>
        </p:nvSpPr>
        <p:spPr/>
        <p:txBody>
          <a:bodyPr/>
          <a:lstStyle/>
          <a:p>
            <a:r>
              <a:rPr lang="en-US" sz="2000" dirty="0"/>
              <a:t>3-part Statutory Safe Harbor Test</a:t>
            </a:r>
          </a:p>
          <a:p>
            <a:pPr lvl="1">
              <a:spcAft>
                <a:spcPts val="600"/>
              </a:spcAft>
            </a:pPr>
            <a:r>
              <a:rPr lang="en-US" sz="1800" dirty="0"/>
              <a:t>Disclosure to consumer on separate sheet of paper identifying affiliate relationship, no required use, and estimate of </a:t>
            </a:r>
            <a:r>
              <a:rPr lang="en-US" sz="1800" dirty="0" err="1"/>
              <a:t>AfBA’s</a:t>
            </a:r>
            <a:r>
              <a:rPr lang="en-US" sz="1800" dirty="0"/>
              <a:t> charges</a:t>
            </a:r>
          </a:p>
          <a:p>
            <a:pPr lvl="1">
              <a:spcAft>
                <a:spcPts val="600"/>
              </a:spcAft>
            </a:pPr>
            <a:r>
              <a:rPr lang="en-US" sz="1800" dirty="0"/>
              <a:t>No required use</a:t>
            </a:r>
          </a:p>
          <a:p>
            <a:pPr lvl="1">
              <a:spcAft>
                <a:spcPts val="300"/>
              </a:spcAft>
            </a:pPr>
            <a:r>
              <a:rPr lang="en-US" sz="1800" dirty="0"/>
              <a:t>Returns based strictly on ownership interest</a:t>
            </a:r>
          </a:p>
          <a:p>
            <a:pPr lvl="3"/>
            <a:r>
              <a:rPr lang="en-US" sz="1600" dirty="0"/>
              <a:t>No payments based on volume of business</a:t>
            </a:r>
          </a:p>
          <a:p>
            <a:pPr lvl="3"/>
            <a:r>
              <a:rPr lang="en-US" sz="1600" dirty="0"/>
              <a:t>Can pay for services performed</a:t>
            </a:r>
          </a:p>
          <a:p>
            <a:endParaRPr lang="en-US"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24</a:t>
            </a:fld>
            <a:endParaRPr lang="en-GB" dirty="0"/>
          </a:p>
        </p:txBody>
      </p:sp>
    </p:spTree>
    <p:extLst>
      <p:ext uri="{BB962C8B-B14F-4D97-AF65-F5344CB8AC3E}">
        <p14:creationId xmlns:p14="http://schemas.microsoft.com/office/powerpoint/2010/main" val="1187600464"/>
      </p:ext>
    </p:extLst>
  </p:cSld>
  <p:clrMapOvr>
    <a:masterClrMapping/>
  </p:clrMapOvr>
</p:sld>
</file>

<file path=ppt/slides/slide2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8(c)(4) - Affiliated Business Arrangements (cont’d)</a:t>
            </a:r>
          </a:p>
        </p:txBody>
      </p:sp>
      <p:sp>
        <p:nvSpPr>
          <p:cNvPr id="3" name="Content Placeholder 2"/>
          <p:cNvSpPr>
            <a:spLocks noGrp="1"/>
          </p:cNvSpPr>
          <p:nvPr>
            <p:ph idx="1"/>
          </p:nvPr>
        </p:nvSpPr>
        <p:spPr/>
        <p:txBody>
          <a:bodyPr/>
          <a:lstStyle/>
          <a:p>
            <a:pPr>
              <a:spcAft>
                <a:spcPts val="600"/>
              </a:spcAft>
            </a:pPr>
            <a:r>
              <a:rPr lang="en-US" dirty="0"/>
              <a:t>HUD 10-point test</a:t>
            </a:r>
          </a:p>
          <a:p>
            <a:pPr lvl="1">
              <a:spcAft>
                <a:spcPts val="600"/>
              </a:spcAft>
            </a:pPr>
            <a:r>
              <a:rPr lang="en-US" dirty="0"/>
              <a:t>10-point test includes factors regulators weigh to evaluate whether </a:t>
            </a:r>
            <a:r>
              <a:rPr lang="en-US" dirty="0" err="1"/>
              <a:t>AfBA</a:t>
            </a:r>
            <a:r>
              <a:rPr lang="en-US" dirty="0"/>
              <a:t> is a bona fide entity</a:t>
            </a:r>
          </a:p>
          <a:p>
            <a:pPr lvl="3">
              <a:spcAft>
                <a:spcPts val="300"/>
              </a:spcAft>
            </a:pPr>
            <a:r>
              <a:rPr lang="en-US" sz="1400" dirty="0"/>
              <a:t>Capitalization</a:t>
            </a:r>
          </a:p>
          <a:p>
            <a:pPr lvl="3">
              <a:spcAft>
                <a:spcPts val="300"/>
              </a:spcAft>
            </a:pPr>
            <a:r>
              <a:rPr lang="en-US" sz="1400" dirty="0"/>
              <a:t>Dedicated employees</a:t>
            </a:r>
          </a:p>
          <a:p>
            <a:pPr lvl="3">
              <a:spcAft>
                <a:spcPts val="300"/>
              </a:spcAft>
            </a:pPr>
            <a:r>
              <a:rPr lang="en-US" sz="1400" dirty="0"/>
              <a:t>Separate office space</a:t>
            </a:r>
          </a:p>
          <a:p>
            <a:pPr lvl="3">
              <a:spcAft>
                <a:spcPts val="300"/>
              </a:spcAft>
            </a:pPr>
            <a:r>
              <a:rPr lang="en-US" sz="1400" dirty="0"/>
              <a:t>Core services</a:t>
            </a:r>
          </a:p>
          <a:p>
            <a:pPr lvl="3">
              <a:spcAft>
                <a:spcPts val="300"/>
              </a:spcAft>
            </a:pPr>
            <a:r>
              <a:rPr lang="en-US" sz="1400" dirty="0"/>
              <a:t>Management</a:t>
            </a:r>
          </a:p>
          <a:p>
            <a:pPr lvl="3">
              <a:spcAft>
                <a:spcPts val="300"/>
              </a:spcAft>
            </a:pPr>
            <a:r>
              <a:rPr lang="en-US" sz="1400" dirty="0"/>
              <a:t>Contracting out services</a:t>
            </a:r>
          </a:p>
          <a:p>
            <a:pPr lvl="3">
              <a:spcAft>
                <a:spcPts val="300"/>
              </a:spcAft>
            </a:pPr>
            <a:r>
              <a:rPr lang="en-US" sz="1400" dirty="0"/>
              <a:t>Marketing</a:t>
            </a:r>
          </a:p>
          <a:p>
            <a:pPr lvl="3">
              <a:spcAft>
                <a:spcPts val="300"/>
              </a:spcAft>
            </a:pPr>
            <a:r>
              <a:rPr lang="en-US" sz="1400" dirty="0"/>
              <a:t>Exclusivity with owners</a:t>
            </a:r>
          </a:p>
          <a:p>
            <a:endParaRPr lang="en-US"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25</a:t>
            </a:fld>
            <a:endParaRPr lang="en-GB" dirty="0"/>
          </a:p>
        </p:txBody>
      </p:sp>
    </p:spTree>
    <p:extLst>
      <p:ext uri="{BB962C8B-B14F-4D97-AF65-F5344CB8AC3E}">
        <p14:creationId xmlns:p14="http://schemas.microsoft.com/office/powerpoint/2010/main" val="756538430"/>
      </p:ext>
    </p:extLst>
  </p:cSld>
  <p:clrMapOvr>
    <a:masterClrMapping/>
  </p:clrMapOvr>
</p:sld>
</file>

<file path=ppt/slides/slide2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8(c)(4) - Affiliated Business Arrangements (cont’d)</a:t>
            </a:r>
          </a:p>
        </p:txBody>
      </p:sp>
      <p:sp>
        <p:nvSpPr>
          <p:cNvPr id="3" name="Content Placeholder 2"/>
          <p:cNvSpPr>
            <a:spLocks noGrp="1"/>
          </p:cNvSpPr>
          <p:nvPr>
            <p:ph idx="1"/>
          </p:nvPr>
        </p:nvSpPr>
        <p:spPr>
          <a:xfrm>
            <a:off x="914400" y="1272358"/>
            <a:ext cx="7315199" cy="3305385"/>
          </a:xfrm>
        </p:spPr>
        <p:txBody>
          <a:bodyPr/>
          <a:lstStyle/>
          <a:p>
            <a:r>
              <a:rPr lang="en-US" sz="1600" dirty="0"/>
              <a:t>Considerations for compliant </a:t>
            </a:r>
            <a:r>
              <a:rPr lang="en-US" sz="1600" dirty="0" err="1"/>
              <a:t>AfBAs</a:t>
            </a:r>
            <a:endParaRPr lang="en-US" sz="1600" dirty="0"/>
          </a:p>
          <a:p>
            <a:pPr lvl="1"/>
            <a:r>
              <a:rPr lang="en-US" sz="1400" dirty="0"/>
              <a:t>Disclosure in all cases of a referral</a:t>
            </a:r>
          </a:p>
          <a:p>
            <a:pPr lvl="1"/>
            <a:r>
              <a:rPr lang="en-US" sz="1400" dirty="0"/>
              <a:t>Closing cost incentives ok</a:t>
            </a:r>
          </a:p>
          <a:p>
            <a:pPr lvl="1"/>
            <a:r>
              <a:rPr lang="en-US" sz="1400" dirty="0"/>
              <a:t>Distributions strictly according to ownership interest</a:t>
            </a:r>
          </a:p>
          <a:p>
            <a:pPr lvl="1"/>
            <a:r>
              <a:rPr lang="en-US" sz="1400" dirty="0"/>
              <a:t>Invest initial capital sufficient to operate business</a:t>
            </a:r>
          </a:p>
          <a:p>
            <a:pPr lvl="1"/>
            <a:r>
              <a:rPr lang="en-US" sz="1400" dirty="0"/>
              <a:t>Dedicated employees working from </a:t>
            </a:r>
            <a:r>
              <a:rPr lang="en-US" sz="1400" dirty="0" err="1"/>
              <a:t>AfBA’s</a:t>
            </a:r>
            <a:r>
              <a:rPr lang="en-US" sz="1400" dirty="0"/>
              <a:t> office space</a:t>
            </a:r>
          </a:p>
          <a:p>
            <a:pPr lvl="1"/>
            <a:r>
              <a:rPr lang="en-US" sz="1400" dirty="0"/>
              <a:t>Employees perform core services</a:t>
            </a:r>
          </a:p>
          <a:p>
            <a:pPr lvl="1"/>
            <a:r>
              <a:rPr lang="en-US" sz="1400" dirty="0"/>
              <a:t>Adding/removing members</a:t>
            </a:r>
          </a:p>
          <a:p>
            <a:pPr lvl="2"/>
            <a:r>
              <a:rPr lang="en-US" dirty="0"/>
              <a:t>Cannot be based on referrals</a:t>
            </a:r>
          </a:p>
          <a:p>
            <a:pPr lvl="2"/>
            <a:r>
              <a:rPr lang="en-US" dirty="0"/>
              <a:t>How to handle owners with low referral volume</a:t>
            </a:r>
          </a:p>
        </p:txBody>
      </p:sp>
      <p:sp>
        <p:nvSpPr>
          <p:cNvPr id="4" name="Slide Number Placeholder 3"/>
          <p:cNvSpPr>
            <a:spLocks noGrp="1"/>
          </p:cNvSpPr>
          <p:nvPr>
            <p:ph type="sldNum" sz="quarter" idx="12"/>
          </p:nvPr>
        </p:nvSpPr>
        <p:spPr/>
        <p:txBody>
          <a:bodyPr/>
          <a:lstStyle/>
          <a:p>
            <a:fld id="{53E24E9F-7FCB-4E48-8ECE-44B20458F755}" type="slidenum">
              <a:rPr lang="en-GB" smtClean="0"/>
              <a:pPr/>
              <a:t>26</a:t>
            </a:fld>
            <a:endParaRPr lang="en-GB" dirty="0"/>
          </a:p>
        </p:txBody>
      </p:sp>
    </p:spTree>
    <p:extLst>
      <p:ext uri="{BB962C8B-B14F-4D97-AF65-F5344CB8AC3E}">
        <p14:creationId xmlns:p14="http://schemas.microsoft.com/office/powerpoint/2010/main" val="2004781109"/>
      </p:ext>
    </p:extLst>
  </p:cSld>
  <p:clrMapOvr>
    <a:masterClrMapping/>
  </p:clrMapOvr>
</p:sld>
</file>

<file path=ppt/slides/slide2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Questions?</a:t>
            </a:r>
          </a:p>
        </p:txBody>
      </p:sp>
      <p:sp>
        <p:nvSpPr>
          <p:cNvPr id="2" name="Footer Placeholder 1"/>
          <p:cNvSpPr>
            <a:spLocks noGrp="1"/>
          </p:cNvSpPr>
          <p:nvPr>
            <p:ph type="ftr" sz="quarter" idx="11"/>
          </p:nvPr>
        </p:nvSpPr>
        <p:spPr>
          <a:xfrm>
            <a:off x="290513" y="4767900"/>
            <a:ext cx="3081337" cy="155448"/>
          </a:xfrm>
        </p:spPr>
        <p:txBody>
          <a:bodyPr/>
          <a:lstStyle/>
          <a:p>
            <a:endParaRPr lang="en-US" dirty="0"/>
          </a:p>
        </p:txBody>
      </p:sp>
      <p:sp>
        <p:nvSpPr>
          <p:cNvPr id="3" name="Slide Number Placeholder 2"/>
          <p:cNvSpPr>
            <a:spLocks noGrp="1"/>
          </p:cNvSpPr>
          <p:nvPr>
            <p:ph type="sldNum" sz="quarter" idx="12"/>
          </p:nvPr>
        </p:nvSpPr>
        <p:spPr>
          <a:xfrm>
            <a:off x="4104322" y="4767900"/>
            <a:ext cx="914400" cy="155448"/>
          </a:xfrm>
        </p:spPr>
        <p:txBody>
          <a:bodyPr/>
          <a:lstStyle/>
          <a:p>
            <a:fld id="{53E24E9F-7FCB-4E48-8ECE-44B20458F755}" type="slidenum">
              <a:rPr lang="en-US" smtClean="0"/>
              <a:pPr/>
              <a:t>27</a:t>
            </a:fld>
            <a:endParaRPr lang="en-US" dirty="0"/>
          </a:p>
        </p:txBody>
      </p:sp>
    </p:spTree>
    <p:extLst>
      <p:ext uri="{BB962C8B-B14F-4D97-AF65-F5344CB8AC3E}">
        <p14:creationId xmlns:p14="http://schemas.microsoft.com/office/powerpoint/2010/main" val="2623913126"/>
      </p:ext>
    </p:extLst>
  </p:cSld>
  <p:clrMapOvr>
    <a:masterClrMapping/>
  </p:clrMapOvr>
</p:sld>
</file>

<file path=ppt/slides/slide2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name="Disclaimer Slide">
    <p:spTree>
      <p:nvGrpSpPr>
        <p:cNvPr id="1" name=""/>
        <p:cNvGrpSpPr/>
        <p:nvPr/>
      </p:nvGrpSpPr>
      <p:grpSpPr>
        <a:xfrm>
          <a:off x="0" y="0"/>
          <a:ext cx="0" cy="0"/>
          <a:chOff x="0" y="0"/>
          <a:chExt cx="0" cy="0"/>
        </a:xfrm>
      </p:grpSpPr>
      <p:sp>
        <p:nvSpPr>
          <p:cNvPr id="2" name="Mayer Brown Disclaimer Slide Title">
            <a:extLst>
              <a:ext uri="{FF2B5EF4-FFF2-40B4-BE49-F238E27FC236}">
                <a16:creationId xmlns:a16="http://schemas.microsoft.com/office/drawing/2014/main" id="{59FA4726-6FAD-40CC-89C3-8ABAD93D6FC4}"/>
              </a:ext>
            </a:extLst>
          </p:cNvPr>
          <p:cNvSpPr>
            <a:spLocks noGrp="1"/>
          </p:cNvSpPr>
          <p:nvPr>
            <p:ph type="title"/>
          </p:nvPr>
        </p:nvSpPr>
        <p:spPr/>
        <p:txBody>
          <a:bodyPr/>
          <a:lstStyle/>
          <a:p>
            <a:r>
              <a:rPr lang="en-US" dirty="0"/>
              <a:t>Disclaimer</a:t>
            </a:r>
          </a:p>
        </p:txBody>
      </p:sp>
      <p:sp>
        <p:nvSpPr>
          <p:cNvPr id="3" name="Mayer Brown Disclaimer Slide Content">
            <a:extLst>
              <a:ext uri="{FF2B5EF4-FFF2-40B4-BE49-F238E27FC236}">
                <a16:creationId xmlns:a16="http://schemas.microsoft.com/office/drawing/2014/main" id="{D9C9D779-3027-4C74-85B5-3E71906E493D}"/>
              </a:ext>
            </a:extLst>
          </p:cNvPr>
          <p:cNvSpPr>
            <a:spLocks noGrp="1"/>
          </p:cNvSpPr>
          <p:nvPr>
            <p:ph idx="1"/>
          </p:nvPr>
        </p:nvSpPr>
        <p:spPr/>
        <p:txBody>
          <a:bodyPr/>
          <a:lstStyle/>
          <a:p>
            <a:r>
              <a:rPr lang="en-US"/>
              <a:t>These materials are provided by Mayer Brown and reflect information as of the date of presentation.
The contents are intended to provide a general guide to the subject matter only and should not be treated as a substitute for specific advice concerning individual situations.
You may not copy or modify the materials or use them for any purpose without our express prior written permission.</a:t>
            </a:r>
            <a:endParaRPr lang="en-US" dirty="0"/>
          </a:p>
        </p:txBody>
      </p:sp>
      <p:sp>
        <p:nvSpPr>
          <p:cNvPr id="4" name="Slide Number Placeholder 3">
            <a:extLst>
              <a:ext uri="{FF2B5EF4-FFF2-40B4-BE49-F238E27FC236}">
                <a16:creationId xmlns:a16="http://schemas.microsoft.com/office/drawing/2014/main" id="{F0FD3E52-9CBA-4291-8CCC-16997253E90D}"/>
              </a:ext>
            </a:extLst>
          </p:cNvPr>
          <p:cNvSpPr>
            <a:spLocks noGrp="1"/>
          </p:cNvSpPr>
          <p:nvPr>
            <p:ph type="sldNum" sz="quarter" idx="12"/>
          </p:nvPr>
        </p:nvSpPr>
        <p:spPr/>
        <p:txBody>
          <a:bodyPr/>
          <a:lstStyle/>
          <a:p>
            <a:fld id="{53E24E9F-7FCB-4E48-8ECE-44B20458F755}" type="slidenum">
              <a:rPr lang="en-US" smtClean="0"/>
              <a:pPr/>
              <a:t>28</a:t>
            </a:fld>
            <a:endParaRPr lang="en-US" dirty="0"/>
          </a:p>
        </p:txBody>
      </p:sp>
    </p:spTree>
    <p:extLst>
      <p:ext uri="{BB962C8B-B14F-4D97-AF65-F5344CB8AC3E}">
        <p14:creationId xmlns:p14="http://schemas.microsoft.com/office/powerpoint/2010/main" val="3166698963"/>
      </p:ext>
    </p:extLst>
  </p:cSld>
  <p:clrMapOvr>
    <a:masterClrMapping/>
  </p:clrMapOvr>
</p:sld>
</file>

<file path=ppt/slides/slide2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2432881"/>
      </p:ext>
    </p:extLst>
  </p:cSld>
  <p:clrMapOvr>
    <a:masterClrMapping/>
  </p:clrMapOvr>
</p:sld>
</file>

<file path=ppt/slides/slide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8 - Kickbacks and Fee Splits</a:t>
            </a:r>
            <a:endParaRPr lang="en-GB" dirty="0"/>
          </a:p>
        </p:txBody>
      </p:sp>
      <p:sp>
        <p:nvSpPr>
          <p:cNvPr id="3" name="Content Placeholder 2"/>
          <p:cNvSpPr>
            <a:spLocks noGrp="1"/>
          </p:cNvSpPr>
          <p:nvPr>
            <p:ph idx="1"/>
          </p:nvPr>
        </p:nvSpPr>
        <p:spPr/>
        <p:txBody>
          <a:bodyPr/>
          <a:lstStyle/>
          <a:p>
            <a:r>
              <a:rPr lang="en-US" dirty="0"/>
              <a:t>Most important and most controversial statute affecting settlement service industry</a:t>
            </a:r>
          </a:p>
          <a:p>
            <a:r>
              <a:rPr lang="en-US" dirty="0"/>
              <a:t>Statute defies BUSINESS LOGIC</a:t>
            </a:r>
          </a:p>
          <a:p>
            <a:r>
              <a:rPr lang="en-US" dirty="0"/>
              <a:t>Consequences for violating RESPA</a:t>
            </a:r>
          </a:p>
          <a:p>
            <a:pPr lvl="1"/>
            <a:r>
              <a:rPr lang="en-US" dirty="0"/>
              <a:t>Criminal penalties and fines</a:t>
            </a:r>
          </a:p>
          <a:p>
            <a:pPr lvl="1"/>
            <a:r>
              <a:rPr lang="en-US" dirty="0"/>
              <a:t>Treble damages</a:t>
            </a:r>
          </a:p>
          <a:p>
            <a:pPr lvl="1"/>
            <a:r>
              <a:rPr lang="en-US" dirty="0"/>
              <a:t>Loss of license, reputation</a:t>
            </a:r>
          </a:p>
          <a:p>
            <a:endParaRPr lang="en-GB"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3</a:t>
            </a:fld>
            <a:endParaRPr lang="en-GB" dirty="0"/>
          </a:p>
        </p:txBody>
      </p:sp>
    </p:spTree>
    <p:extLst>
      <p:ext uri="{BB962C8B-B14F-4D97-AF65-F5344CB8AC3E}">
        <p14:creationId xmlns:p14="http://schemas.microsoft.com/office/powerpoint/2010/main" val="1383937264"/>
      </p:ext>
    </p:extLst>
  </p:cSld>
  <p:clrMapOvr>
    <a:masterClrMapping/>
  </p:clrMapOvr>
</p:sld>
</file>

<file path=ppt/slides/slide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8(a) – Anti-Kickback Provisions</a:t>
            </a:r>
          </a:p>
        </p:txBody>
      </p:sp>
      <p:sp>
        <p:nvSpPr>
          <p:cNvPr id="3" name="Content Placeholder 2"/>
          <p:cNvSpPr>
            <a:spLocks noGrp="1"/>
          </p:cNvSpPr>
          <p:nvPr>
            <p:ph idx="1"/>
          </p:nvPr>
        </p:nvSpPr>
        <p:spPr/>
        <p:txBody>
          <a:bodyPr/>
          <a:lstStyle/>
          <a:p>
            <a:pPr marL="371475" indent="-371475">
              <a:spcAft>
                <a:spcPct val="50000"/>
              </a:spcAft>
              <a:buFont typeface="Wingdings" charset="0"/>
              <a:buAutoNum type="arabicPeriod"/>
            </a:pPr>
            <a:r>
              <a:rPr lang="en-US" altLang="en-US" dirty="0">
                <a:solidFill>
                  <a:srgbClr val="EB1403"/>
                </a:solidFill>
              </a:rPr>
              <a:t>Idea:</a:t>
            </a:r>
            <a:r>
              <a:rPr lang="en-US" altLang="en-US" dirty="0"/>
              <a:t>  Eliminate </a:t>
            </a:r>
            <a:r>
              <a:rPr lang="en-US" altLang="en-US" u="sng" dirty="0"/>
              <a:t>abusive practices</a:t>
            </a:r>
            <a:r>
              <a:rPr lang="en-US" altLang="en-US" dirty="0"/>
              <a:t> such as payment of </a:t>
            </a:r>
            <a:r>
              <a:rPr lang="en-US" altLang="en-US" u="sng" dirty="0"/>
              <a:t>kickback fees</a:t>
            </a:r>
            <a:r>
              <a:rPr lang="en-US" altLang="en-US" dirty="0"/>
              <a:t> that drive up cost of product to consumers</a:t>
            </a:r>
          </a:p>
          <a:p>
            <a:pPr marL="371475" indent="-371475">
              <a:spcBef>
                <a:spcPts val="900"/>
              </a:spcBef>
              <a:spcAft>
                <a:spcPct val="50000"/>
              </a:spcAft>
              <a:buFont typeface="Wingdings" charset="0"/>
              <a:buAutoNum type="arabicPeriod"/>
            </a:pPr>
            <a:r>
              <a:rPr lang="en-US" altLang="en-US" u="sng" dirty="0"/>
              <a:t>5 Elements of a Section 8(a) kickback</a:t>
            </a:r>
          </a:p>
          <a:p>
            <a:pPr marL="714375" lvl="1" indent="-257175">
              <a:spcAft>
                <a:spcPct val="20000"/>
              </a:spcAft>
              <a:buNone/>
            </a:pPr>
            <a:r>
              <a:rPr lang="en-US" altLang="en-US" dirty="0"/>
              <a:t>	Section 8(a) says it is illegal to </a:t>
            </a:r>
            <a:r>
              <a:rPr lang="en-US" altLang="en-US" u="sng" dirty="0"/>
              <a:t>Give</a:t>
            </a:r>
            <a:r>
              <a:rPr lang="en-US" altLang="en-US" dirty="0"/>
              <a:t> or </a:t>
            </a:r>
            <a:r>
              <a:rPr lang="en-US" altLang="en-US" u="sng" dirty="0"/>
              <a:t>Receive</a:t>
            </a:r>
            <a:r>
              <a:rPr lang="en-US" altLang="en-US" dirty="0"/>
              <a:t> any: (</a:t>
            </a:r>
            <a:r>
              <a:rPr lang="en-US" altLang="en-US" dirty="0" err="1"/>
              <a:t>i</a:t>
            </a:r>
            <a:r>
              <a:rPr lang="en-US" altLang="en-US" dirty="0"/>
              <a:t>) </a:t>
            </a:r>
            <a:r>
              <a:rPr lang="en-US" altLang="en-US" dirty="0">
                <a:solidFill>
                  <a:srgbClr val="EB1403"/>
                </a:solidFill>
              </a:rPr>
              <a:t>thing of value</a:t>
            </a:r>
            <a:r>
              <a:rPr lang="en-US" altLang="en-US" dirty="0"/>
              <a:t> pursuant to (ii) </a:t>
            </a:r>
            <a:r>
              <a:rPr lang="en-US" altLang="en-US" dirty="0">
                <a:solidFill>
                  <a:srgbClr val="EB1403"/>
                </a:solidFill>
              </a:rPr>
              <a:t>an agreement or understanding</a:t>
            </a:r>
            <a:r>
              <a:rPr lang="en-US" altLang="en-US" dirty="0"/>
              <a:t> to (iii) </a:t>
            </a:r>
            <a:r>
              <a:rPr lang="en-US" altLang="en-US" dirty="0">
                <a:solidFill>
                  <a:srgbClr val="EB1403"/>
                </a:solidFill>
              </a:rPr>
              <a:t>refer</a:t>
            </a:r>
            <a:r>
              <a:rPr lang="en-US" altLang="en-US" dirty="0"/>
              <a:t> (iv) </a:t>
            </a:r>
            <a:r>
              <a:rPr lang="en-US" altLang="en-US" dirty="0">
                <a:solidFill>
                  <a:srgbClr val="EB1403"/>
                </a:solidFill>
              </a:rPr>
              <a:t>settlement services</a:t>
            </a:r>
            <a:r>
              <a:rPr lang="en-US" altLang="en-US" dirty="0"/>
              <a:t>, in connection with (v) </a:t>
            </a:r>
            <a:r>
              <a:rPr lang="en-US" altLang="en-US" dirty="0">
                <a:solidFill>
                  <a:srgbClr val="EB1403"/>
                </a:solidFill>
              </a:rPr>
              <a:t>a federally related mortgage loan</a:t>
            </a:r>
          </a:p>
          <a:p>
            <a:pPr marL="0" indent="0">
              <a:buNone/>
            </a:pPr>
            <a:endParaRPr lang="en-GB"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4</a:t>
            </a:fld>
            <a:endParaRPr lang="en-GB" dirty="0"/>
          </a:p>
        </p:txBody>
      </p:sp>
    </p:spTree>
    <p:extLst>
      <p:ext uri="{BB962C8B-B14F-4D97-AF65-F5344CB8AC3E}">
        <p14:creationId xmlns:p14="http://schemas.microsoft.com/office/powerpoint/2010/main" val="520861290"/>
      </p:ext>
    </p:extLst>
  </p:cSld>
  <p:clrMapOvr>
    <a:masterClrMapping/>
  </p:clrMapOvr>
</p:sld>
</file>

<file path=ppt/slides/slide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8(a) – Anti-Kickback Provisions</a:t>
            </a:r>
          </a:p>
        </p:txBody>
      </p:sp>
      <p:sp>
        <p:nvSpPr>
          <p:cNvPr id="3" name="Content Placeholder 2"/>
          <p:cNvSpPr>
            <a:spLocks noGrp="1"/>
          </p:cNvSpPr>
          <p:nvPr>
            <p:ph idx="1"/>
          </p:nvPr>
        </p:nvSpPr>
        <p:spPr/>
        <p:txBody>
          <a:bodyPr/>
          <a:lstStyle/>
          <a:p>
            <a:pPr marL="385763" indent="-385763">
              <a:spcAft>
                <a:spcPts val="450"/>
              </a:spcAft>
              <a:buFont typeface="+mj-lt"/>
              <a:buAutoNum type="romanLcPeriod"/>
            </a:pPr>
            <a:r>
              <a:rPr lang="en-US" altLang="en-US" dirty="0">
                <a:solidFill>
                  <a:srgbClr val="EB1403"/>
                </a:solidFill>
              </a:rPr>
              <a:t>Federally Related Mortgage Loan </a:t>
            </a:r>
            <a:r>
              <a:rPr lang="en-US" altLang="en-US" dirty="0"/>
              <a:t>= Any loan secured by a first or subsequent lien on a 1 – 4 family residential property</a:t>
            </a:r>
          </a:p>
          <a:p>
            <a:pPr marL="385763" indent="-385763">
              <a:spcAft>
                <a:spcPts val="450"/>
              </a:spcAft>
              <a:buFont typeface="+mj-lt"/>
              <a:buAutoNum type="romanLcPeriod"/>
            </a:pPr>
            <a:endParaRPr lang="en-US" sz="1400" dirty="0"/>
          </a:p>
          <a:p>
            <a:pPr lvl="1" eaLnBrk="0" fontAlgn="base" hangingPunct="0"/>
            <a:r>
              <a:rPr lang="en-US" u="sng" dirty="0"/>
              <a:t>Includes</a:t>
            </a:r>
            <a:r>
              <a:rPr lang="en-US" dirty="0"/>
              <a:t>: Refinances, Purchase money mortgages, Second liens, ARMs, Reverse mortgages, Interest only mortgages</a:t>
            </a:r>
          </a:p>
          <a:p>
            <a:pPr lvl="1" eaLnBrk="0" fontAlgn="base" hangingPunct="0"/>
            <a:r>
              <a:rPr lang="en-US" u="sng" dirty="0"/>
              <a:t>Excludes</a:t>
            </a:r>
            <a:r>
              <a:rPr lang="en-US" dirty="0"/>
              <a:t>:  Commercial loans, Construction loans, Temporary financing, Property over 25 acres, Business purpose loans, All cash transactions</a:t>
            </a:r>
          </a:p>
          <a:p>
            <a:endParaRPr lang="en-GB"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5</a:t>
            </a:fld>
            <a:endParaRPr lang="en-GB" dirty="0"/>
          </a:p>
        </p:txBody>
      </p:sp>
    </p:spTree>
    <p:extLst>
      <p:ext uri="{BB962C8B-B14F-4D97-AF65-F5344CB8AC3E}">
        <p14:creationId xmlns:p14="http://schemas.microsoft.com/office/powerpoint/2010/main" val="3224345439"/>
      </p:ext>
    </p:extLst>
  </p:cSld>
  <p:clrMapOvr>
    <a:masterClrMapping/>
  </p:clrMapOvr>
</p:sld>
</file>

<file path=ppt/slides/slide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8(a) – Anti-Kickback Provisions</a:t>
            </a:r>
          </a:p>
        </p:txBody>
      </p:sp>
      <p:sp>
        <p:nvSpPr>
          <p:cNvPr id="3" name="Content Placeholder 2"/>
          <p:cNvSpPr>
            <a:spLocks noGrp="1"/>
          </p:cNvSpPr>
          <p:nvPr>
            <p:ph idx="1"/>
          </p:nvPr>
        </p:nvSpPr>
        <p:spPr/>
        <p:txBody>
          <a:bodyPr/>
          <a:lstStyle/>
          <a:p>
            <a:pPr marL="309563" lvl="1" indent="-309563">
              <a:spcAft>
                <a:spcPts val="600"/>
              </a:spcAft>
              <a:buFont typeface="Wingdings" charset="0"/>
              <a:buAutoNum type="romanLcPeriod" startAt="2"/>
            </a:pPr>
            <a:r>
              <a:rPr lang="en-US" altLang="en-US" sz="1800" dirty="0">
                <a:solidFill>
                  <a:srgbClr val="EB1403"/>
                </a:solidFill>
              </a:rPr>
              <a:t>Settlement Services </a:t>
            </a:r>
            <a:r>
              <a:rPr lang="en-US" altLang="en-US" sz="1800" dirty="0"/>
              <a:t>= Anything done by Title Agents; Attorneys; Real Estate Agents; Mortgage Brokers; Lenders</a:t>
            </a:r>
          </a:p>
          <a:p>
            <a:pPr marL="396875" lvl="2" indent="-249238">
              <a:spcAft>
                <a:spcPts val="600"/>
              </a:spcAft>
              <a:defRPr/>
            </a:pPr>
            <a:r>
              <a:rPr lang="en-US" altLang="en-US" sz="1400" dirty="0"/>
              <a:t>Title searches</a:t>
            </a:r>
          </a:p>
          <a:p>
            <a:pPr marL="396875" lvl="2" indent="-249238">
              <a:spcAft>
                <a:spcPts val="600"/>
              </a:spcAft>
              <a:defRPr/>
            </a:pPr>
            <a:r>
              <a:rPr lang="en-US" altLang="en-US" sz="1400" dirty="0"/>
              <a:t>Credit reports / appraisals</a:t>
            </a:r>
          </a:p>
          <a:p>
            <a:pPr marL="396875" lvl="2" indent="-249238">
              <a:spcAft>
                <a:spcPts val="600"/>
              </a:spcAft>
              <a:defRPr/>
            </a:pPr>
            <a:r>
              <a:rPr lang="en-US" altLang="en-US" sz="1400" dirty="0"/>
              <a:t>Origination of loans</a:t>
            </a:r>
          </a:p>
          <a:p>
            <a:pPr marL="396875" lvl="2" indent="-249238">
              <a:spcAft>
                <a:spcPts val="600"/>
              </a:spcAft>
              <a:defRPr/>
            </a:pPr>
            <a:r>
              <a:rPr lang="en-US" altLang="en-US" sz="1400" dirty="0"/>
              <a:t>Title insurance, etc.</a:t>
            </a:r>
          </a:p>
          <a:p>
            <a:pPr marL="396875" lvl="2" indent="-249238">
              <a:spcAft>
                <a:spcPts val="600"/>
              </a:spcAft>
              <a:defRPr/>
            </a:pPr>
            <a:r>
              <a:rPr lang="en-US" altLang="en-US" sz="1400" dirty="0"/>
              <a:t>Closing services</a:t>
            </a:r>
          </a:p>
          <a:p>
            <a:pPr marL="396875" lvl="2" indent="-249238">
              <a:spcAft>
                <a:spcPts val="600"/>
              </a:spcAft>
              <a:defRPr/>
            </a:pPr>
            <a:r>
              <a:rPr lang="en-US" altLang="en-US" sz="1400" dirty="0"/>
              <a:t>Flood insurance</a:t>
            </a:r>
          </a:p>
          <a:p>
            <a:pPr marL="396875" lvl="2" indent="-249238">
              <a:spcAft>
                <a:spcPts val="600"/>
              </a:spcAft>
              <a:defRPr/>
            </a:pPr>
            <a:r>
              <a:rPr lang="en-US" altLang="en-US" sz="1400" dirty="0"/>
              <a:t>Surveys</a:t>
            </a:r>
          </a:p>
          <a:p>
            <a:pPr marL="396875" lvl="2" indent="-249238">
              <a:spcAft>
                <a:spcPts val="600"/>
              </a:spcAft>
              <a:defRPr/>
            </a:pPr>
            <a:r>
              <a:rPr lang="en-US" altLang="en-US" sz="1400" dirty="0"/>
              <a:t>Pest inspections</a:t>
            </a:r>
          </a:p>
          <a:p>
            <a:pPr marL="396875" lvl="2" indent="-249238">
              <a:spcAft>
                <a:spcPts val="600"/>
              </a:spcAft>
              <a:defRPr/>
            </a:pPr>
            <a:r>
              <a:rPr lang="en-US" altLang="en-US" sz="1400" dirty="0"/>
              <a:t>Home warranties </a:t>
            </a:r>
            <a:endParaRPr lang="en-US" sz="1400" dirty="0"/>
          </a:p>
          <a:p>
            <a:endParaRPr lang="en-GB"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6</a:t>
            </a:fld>
            <a:endParaRPr lang="en-GB" dirty="0"/>
          </a:p>
        </p:txBody>
      </p:sp>
    </p:spTree>
    <p:extLst>
      <p:ext uri="{BB962C8B-B14F-4D97-AF65-F5344CB8AC3E}">
        <p14:creationId xmlns:p14="http://schemas.microsoft.com/office/powerpoint/2010/main" val="783130536"/>
      </p:ext>
    </p:extLst>
  </p:cSld>
  <p:clrMapOvr>
    <a:masterClrMapping/>
  </p:clrMapOvr>
</p:sld>
</file>

<file path=ppt/slides/slide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8(a) – Anti-Kickback Provisions</a:t>
            </a:r>
            <a:endParaRPr lang="en-GB" dirty="0"/>
          </a:p>
        </p:txBody>
      </p:sp>
      <p:sp>
        <p:nvSpPr>
          <p:cNvPr id="3" name="Content Placeholder 2"/>
          <p:cNvSpPr>
            <a:spLocks noGrp="1"/>
          </p:cNvSpPr>
          <p:nvPr>
            <p:ph idx="1"/>
          </p:nvPr>
        </p:nvSpPr>
        <p:spPr/>
        <p:txBody>
          <a:bodyPr/>
          <a:lstStyle/>
          <a:p>
            <a:pPr marL="342900" lvl="1" indent="-342900">
              <a:spcAft>
                <a:spcPts val="1350"/>
              </a:spcAft>
              <a:buFont typeface="Wingdings" charset="0"/>
              <a:buAutoNum type="romanLcPeriod" startAt="3"/>
            </a:pPr>
            <a:r>
              <a:rPr lang="en-US" altLang="en-US" sz="1800" dirty="0">
                <a:solidFill>
                  <a:srgbClr val="EB1403"/>
                </a:solidFill>
              </a:rPr>
              <a:t>Referral </a:t>
            </a:r>
            <a:r>
              <a:rPr lang="en-US" altLang="en-US" sz="1800" dirty="0"/>
              <a:t>= Conduct directed to a person that affirmatively influences the selection of a settlement service provider</a:t>
            </a:r>
          </a:p>
          <a:p>
            <a:pPr marL="342900" lvl="1" indent="-342900">
              <a:spcAft>
                <a:spcPct val="45000"/>
              </a:spcAft>
              <a:buFont typeface="Wingdings" charset="0"/>
              <a:buAutoNum type="romanLcPeriod" startAt="3"/>
            </a:pPr>
            <a:r>
              <a:rPr lang="en-US" altLang="en-US" sz="1800" dirty="0">
                <a:solidFill>
                  <a:srgbClr val="EB1403"/>
                </a:solidFill>
              </a:rPr>
              <a:t>Agreement or Understanding</a:t>
            </a:r>
            <a:r>
              <a:rPr lang="en-US" altLang="en-US" sz="1800" dirty="0"/>
              <a:t> = Need not be in writing or even articulated or verbalized – may include a practice or course of action where the </a:t>
            </a:r>
            <a:r>
              <a:rPr lang="en-US" altLang="en-US" sz="1800" u="sng" dirty="0"/>
              <a:t>receipt of a </a:t>
            </a:r>
            <a:r>
              <a:rPr lang="en-US" altLang="en-US" sz="1800" u="sng" dirty="0">
                <a:solidFill>
                  <a:schemeClr val="hlink"/>
                </a:solidFill>
              </a:rPr>
              <a:t>THING OF VALUE</a:t>
            </a:r>
            <a:r>
              <a:rPr lang="en-US" altLang="en-US" sz="1800" u="sng" dirty="0"/>
              <a:t> is understood</a:t>
            </a:r>
          </a:p>
          <a:p>
            <a:pPr marL="945515" lvl="3" indent="-249238">
              <a:spcAft>
                <a:spcPts val="600"/>
              </a:spcAft>
              <a:defRPr/>
            </a:pPr>
            <a:r>
              <a:rPr lang="en-US" altLang="en-US" sz="1800" dirty="0"/>
              <a:t>Wink, wink</a:t>
            </a:r>
            <a:endParaRPr lang="en-GB" sz="1800"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7</a:t>
            </a:fld>
            <a:endParaRPr lang="en-GB" dirty="0"/>
          </a:p>
        </p:txBody>
      </p:sp>
    </p:spTree>
    <p:extLst>
      <p:ext uri="{BB962C8B-B14F-4D97-AF65-F5344CB8AC3E}">
        <p14:creationId xmlns:p14="http://schemas.microsoft.com/office/powerpoint/2010/main" val="3608942727"/>
      </p:ext>
    </p:extLst>
  </p:cSld>
  <p:clrMapOvr>
    <a:masterClrMapping/>
  </p:clrMapOvr>
</p:sld>
</file>

<file path=ppt/slides/slide8.xml><?xml version="1.0" encoding="utf-8"?>
<p:sld xmlns:p14="http://schemas.microsoft.com/office/powerpoint/2010/main" xmlns:a16="http://schemas.microsoft.com/office/drawing/2014/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8(a) – Anti-Kickback Provisions</a:t>
            </a:r>
          </a:p>
        </p:txBody>
      </p:sp>
      <p:sp>
        <p:nvSpPr>
          <p:cNvPr id="3" name="Content Placeholder 2"/>
          <p:cNvSpPr>
            <a:spLocks noGrp="1"/>
          </p:cNvSpPr>
          <p:nvPr>
            <p:ph idx="1"/>
          </p:nvPr>
        </p:nvSpPr>
        <p:spPr/>
        <p:txBody>
          <a:bodyPr/>
          <a:lstStyle/>
          <a:p>
            <a:pPr marL="400050" indent="-400050">
              <a:buFont typeface="+mj-lt"/>
              <a:buAutoNum type="romanLcPeriod" startAt="5"/>
            </a:pPr>
            <a:r>
              <a:rPr lang="en-US" altLang="en-US" dirty="0">
                <a:solidFill>
                  <a:srgbClr val="EB1403"/>
                </a:solidFill>
              </a:rPr>
              <a:t>Thing of Value </a:t>
            </a:r>
            <a:r>
              <a:rPr lang="en-US" altLang="en-US" dirty="0"/>
              <a:t>= Broadly defined to be virtually anything one receives in consideration for making a referral</a:t>
            </a:r>
            <a:endParaRPr lang="en-US" dirty="0"/>
          </a:p>
          <a:p>
            <a:pPr marL="0" indent="0">
              <a:buNone/>
            </a:pPr>
            <a:endParaRPr lang="en-GB" dirty="0"/>
          </a:p>
        </p:txBody>
      </p:sp>
      <p:sp>
        <p:nvSpPr>
          <p:cNvPr id="4" name="Slide Number Placeholder 3"/>
          <p:cNvSpPr>
            <a:spLocks noGrp="1"/>
          </p:cNvSpPr>
          <p:nvPr>
            <p:ph type="sldNum" sz="quarter" idx="12"/>
          </p:nvPr>
        </p:nvSpPr>
        <p:spPr/>
        <p:txBody>
          <a:bodyPr/>
          <a:lstStyle/>
          <a:p>
            <a:fld id="{53E24E9F-7FCB-4E48-8ECE-44B20458F755}" type="slidenum">
              <a:rPr lang="en-GB" smtClean="0"/>
              <a:pPr/>
              <a:t>8</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09046295"/>
              </p:ext>
            </p:extLst>
          </p:nvPr>
        </p:nvGraphicFramePr>
        <p:xfrm>
          <a:off x="1203489" y="2085746"/>
          <a:ext cx="6912988" cy="1524000"/>
        </p:xfrm>
        <a:graphic>
          <a:graphicData uri="http://schemas.openxmlformats.org/drawingml/2006/table">
            <a:tbl>
              <a:tblPr firstRow="1" bandRow="1">
                <a:tableStyleId>{5C22544A-7EE6-4342-B048-85BDC9FD1C3A}</a:tableStyleId>
              </a:tblPr>
              <a:tblGrid>
                <a:gridCol w="1728247">
                  <a:extLst>
                    <a:ext uri="{9D8B030D-6E8A-4147-A177-3AD203B41FA5}">
                      <a16:colId xmlns:a16="http://schemas.microsoft.com/office/drawing/2014/main" val="2933332983"/>
                    </a:ext>
                  </a:extLst>
                </a:gridCol>
                <a:gridCol w="1728247">
                  <a:extLst>
                    <a:ext uri="{9D8B030D-6E8A-4147-A177-3AD203B41FA5}">
                      <a16:colId xmlns:a16="http://schemas.microsoft.com/office/drawing/2014/main" val="2995712728"/>
                    </a:ext>
                  </a:extLst>
                </a:gridCol>
                <a:gridCol w="1728247">
                  <a:extLst>
                    <a:ext uri="{9D8B030D-6E8A-4147-A177-3AD203B41FA5}">
                      <a16:colId xmlns:a16="http://schemas.microsoft.com/office/drawing/2014/main" val="1734252574"/>
                    </a:ext>
                  </a:extLst>
                </a:gridCol>
                <a:gridCol w="1728247">
                  <a:extLst>
                    <a:ext uri="{9D8B030D-6E8A-4147-A177-3AD203B41FA5}">
                      <a16:colId xmlns:a16="http://schemas.microsoft.com/office/drawing/2014/main" val="3078633716"/>
                    </a:ext>
                  </a:extLst>
                </a:gridCol>
              </a:tblGrid>
              <a:tr h="1213635">
                <a:tc>
                  <a:txBody>
                    <a:bodyPr/>
                    <a:lstStyle/>
                    <a:p>
                      <a:pPr marL="0" marR="0" lvl="0" indent="0" algn="l" defTabSz="914400" rtl="0" eaLnBrk="0" fontAlgn="base" latinLnBrk="0" hangingPunct="0">
                        <a:lnSpc>
                          <a:spcPct val="100000"/>
                        </a:lnSpc>
                        <a:spcBef>
                          <a:spcPct val="0"/>
                        </a:spcBef>
                        <a:spcAft>
                          <a:spcPts val="1200"/>
                        </a:spcAft>
                        <a:buClrTx/>
                        <a:buSzPct val="100000"/>
                        <a:buFontTx/>
                        <a:buChar char="•"/>
                        <a:tabLst/>
                      </a:pPr>
                      <a:r>
                        <a:rPr kumimoji="0" lang="en-US" sz="1600" b="0" i="0" u="none" strike="noStrike" cap="none" normalizeH="0" baseline="0" dirty="0">
                          <a:ln>
                            <a:noFill/>
                          </a:ln>
                          <a:solidFill>
                            <a:schemeClr val="tx1"/>
                          </a:solidFill>
                          <a:effectLst/>
                          <a:latin typeface="Arial" charset="0"/>
                          <a:ea typeface="ヒラギノ角ゴ Pro W3" charset="0"/>
                          <a:cs typeface="ヒラギノ角ゴ Pro W3" charset="0"/>
                        </a:rPr>
                        <a:t>$</a:t>
                      </a:r>
                    </a:p>
                    <a:p>
                      <a:pPr marL="0" marR="0" lvl="0" indent="0" algn="l" defTabSz="914400" rtl="0" eaLnBrk="0" fontAlgn="base" latinLnBrk="0" hangingPunct="0">
                        <a:lnSpc>
                          <a:spcPct val="100000"/>
                        </a:lnSpc>
                        <a:spcBef>
                          <a:spcPct val="0"/>
                        </a:spcBef>
                        <a:spcAft>
                          <a:spcPts val="1200"/>
                        </a:spcAft>
                        <a:buClrTx/>
                        <a:buSzPct val="100000"/>
                        <a:buFontTx/>
                        <a:buChar char="•"/>
                        <a:tabLst/>
                      </a:pPr>
                      <a:r>
                        <a:rPr kumimoji="0" lang="en-US" sz="1600" b="0" i="0" u="none" strike="noStrike" cap="none" normalizeH="0" baseline="0" dirty="0">
                          <a:ln>
                            <a:noFill/>
                          </a:ln>
                          <a:solidFill>
                            <a:schemeClr val="tx1"/>
                          </a:solidFill>
                          <a:effectLst/>
                          <a:latin typeface="Arial" charset="0"/>
                          <a:ea typeface="ヒラギノ角ゴ Pro W3" charset="0"/>
                          <a:cs typeface="ヒラギノ角ゴ Pro W3" charset="0"/>
                        </a:rPr>
                        <a:t>Commissions</a:t>
                      </a:r>
                    </a:p>
                    <a:p>
                      <a:pPr marL="0" marR="0" lvl="0" indent="0" algn="l" defTabSz="914400" rtl="0" eaLnBrk="0" fontAlgn="base" latinLnBrk="0" hangingPunct="0">
                        <a:lnSpc>
                          <a:spcPct val="100000"/>
                        </a:lnSpc>
                        <a:spcBef>
                          <a:spcPct val="0"/>
                        </a:spcBef>
                        <a:spcAft>
                          <a:spcPts val="1200"/>
                        </a:spcAft>
                        <a:buClrTx/>
                        <a:buSzPct val="100000"/>
                        <a:buFontTx/>
                        <a:buChar char="•"/>
                        <a:tabLst/>
                      </a:pPr>
                      <a:r>
                        <a:rPr kumimoji="0" lang="en-US" sz="1600" b="0" i="0" u="none" strike="noStrike" cap="none" normalizeH="0" baseline="0" dirty="0">
                          <a:ln>
                            <a:noFill/>
                          </a:ln>
                          <a:solidFill>
                            <a:schemeClr val="tx1"/>
                          </a:solidFill>
                          <a:effectLst/>
                          <a:latin typeface="Arial" charset="0"/>
                          <a:ea typeface="ヒラギノ角ゴ Pro W3" charset="0"/>
                          <a:cs typeface="ヒラギノ角ゴ Pro W3" charset="0"/>
                        </a:rPr>
                        <a:t> Property</a:t>
                      </a:r>
                    </a:p>
                    <a:p>
                      <a:endParaRPr lang="en-GB" sz="1600" dirty="0"/>
                    </a:p>
                  </a:txBody>
                  <a:tcPr>
                    <a:solidFill>
                      <a:schemeClr val="bg1"/>
                    </a:solidFill>
                  </a:tcPr>
                </a:tc>
                <a:tc>
                  <a:txBody>
                    <a:bodyPr/>
                    <a:lstStyle/>
                    <a:p>
                      <a:pPr marL="107950" marR="0" lvl="0" indent="-107950" algn="l" defTabSz="914400" rtl="0" eaLnBrk="0" fontAlgn="base" latinLnBrk="0" hangingPunct="0">
                        <a:lnSpc>
                          <a:spcPct val="100000"/>
                        </a:lnSpc>
                        <a:spcBef>
                          <a:spcPct val="0"/>
                        </a:spcBef>
                        <a:spcAft>
                          <a:spcPts val="1200"/>
                        </a:spcAft>
                        <a:buClrTx/>
                        <a:buSzPct val="100000"/>
                        <a:buFontTx/>
                        <a:buChar char="•"/>
                        <a:tabLst/>
                      </a:pPr>
                      <a:r>
                        <a:rPr kumimoji="0" lang="en-US" sz="1600" b="0" i="0" u="none" strike="noStrike" cap="none" normalizeH="0" baseline="0" dirty="0">
                          <a:ln>
                            <a:noFill/>
                          </a:ln>
                          <a:solidFill>
                            <a:schemeClr val="tx1"/>
                          </a:solidFill>
                          <a:effectLst/>
                          <a:latin typeface="Arial" charset="0"/>
                          <a:ea typeface="ヒラギノ角ゴ Pro W3" charset="0"/>
                          <a:cs typeface="ヒラギノ角ゴ Pro W3" charset="0"/>
                        </a:rPr>
                        <a:t>Trips</a:t>
                      </a:r>
                    </a:p>
                    <a:p>
                      <a:pPr marL="107950" marR="0" lvl="0" indent="-107950" algn="l" defTabSz="914400" rtl="0" eaLnBrk="0" fontAlgn="base" latinLnBrk="0" hangingPunct="0">
                        <a:lnSpc>
                          <a:spcPct val="100000"/>
                        </a:lnSpc>
                        <a:spcBef>
                          <a:spcPct val="0"/>
                        </a:spcBef>
                        <a:spcAft>
                          <a:spcPts val="1200"/>
                        </a:spcAft>
                        <a:buClrTx/>
                        <a:buSzPct val="100000"/>
                        <a:buFontTx/>
                        <a:buChar char="•"/>
                        <a:tabLst/>
                      </a:pPr>
                      <a:r>
                        <a:rPr kumimoji="0" lang="en-US" sz="1600" b="0" i="0" u="none" strike="noStrike" cap="none" normalizeH="0" baseline="0" dirty="0">
                          <a:ln>
                            <a:noFill/>
                          </a:ln>
                          <a:solidFill>
                            <a:schemeClr val="tx1"/>
                          </a:solidFill>
                          <a:effectLst/>
                          <a:latin typeface="Arial" charset="0"/>
                          <a:ea typeface="ヒラギノ角ゴ Pro W3" charset="0"/>
                          <a:cs typeface="ヒラギノ角ゴ Pro W3" charset="0"/>
                        </a:rPr>
                        <a:t> Discounts</a:t>
                      </a:r>
                    </a:p>
                    <a:p>
                      <a:pPr marL="107950" marR="0" lvl="0" indent="-107950" algn="l" defTabSz="914400" rtl="0" eaLnBrk="0" fontAlgn="base" latinLnBrk="0" hangingPunct="0">
                        <a:lnSpc>
                          <a:spcPct val="100000"/>
                        </a:lnSpc>
                        <a:spcBef>
                          <a:spcPct val="0"/>
                        </a:spcBef>
                        <a:spcAft>
                          <a:spcPts val="1200"/>
                        </a:spcAft>
                        <a:buClrTx/>
                        <a:buSzPct val="100000"/>
                        <a:buFontTx/>
                        <a:buChar char="•"/>
                        <a:tabLst/>
                      </a:pPr>
                      <a:r>
                        <a:rPr kumimoji="0" lang="en-US" sz="1600" b="0" i="0" u="none" strike="noStrike" cap="none" normalizeH="0" baseline="0" dirty="0">
                          <a:ln>
                            <a:noFill/>
                          </a:ln>
                          <a:solidFill>
                            <a:schemeClr val="tx1"/>
                          </a:solidFill>
                          <a:effectLst/>
                          <a:latin typeface="Arial" charset="0"/>
                          <a:ea typeface="ヒラギノ角ゴ Pro W3" charset="0"/>
                          <a:cs typeface="ヒラギノ角ゴ Pro W3" charset="0"/>
                        </a:rPr>
                        <a:t>Low interest loans</a:t>
                      </a:r>
                    </a:p>
                  </a:txBody>
                  <a:tcPr>
                    <a:solidFill>
                      <a:schemeClr val="bg1"/>
                    </a:solidFill>
                  </a:tcPr>
                </a:tc>
                <a:tc>
                  <a:txBody>
                    <a:bodyPr/>
                    <a:lstStyle/>
                    <a:p>
                      <a:pPr marL="0" marR="0" lvl="0" indent="0" algn="l" defTabSz="914400" rtl="0" eaLnBrk="0" fontAlgn="base" latinLnBrk="0" hangingPunct="0">
                        <a:lnSpc>
                          <a:spcPct val="100000"/>
                        </a:lnSpc>
                        <a:spcBef>
                          <a:spcPct val="0"/>
                        </a:spcBef>
                        <a:spcAft>
                          <a:spcPts val="1200"/>
                        </a:spcAft>
                        <a:buClrTx/>
                        <a:buSzPct val="100000"/>
                        <a:buFontTx/>
                        <a:buChar char="•"/>
                        <a:tabLst/>
                      </a:pPr>
                      <a:r>
                        <a:rPr kumimoji="0" lang="en-US" sz="1600" b="0" i="0" u="none" strike="noStrike" cap="none" normalizeH="0" baseline="0" dirty="0">
                          <a:ln>
                            <a:noFill/>
                          </a:ln>
                          <a:solidFill>
                            <a:schemeClr val="tx1"/>
                          </a:solidFill>
                          <a:effectLst/>
                          <a:latin typeface="Arial" charset="0"/>
                          <a:ea typeface="ヒラギノ角ゴ Pro W3" charset="0"/>
                          <a:cs typeface="ヒラギノ角ゴ Pro W3" charset="0"/>
                        </a:rPr>
                        <a:t>Scanners</a:t>
                      </a:r>
                    </a:p>
                    <a:p>
                      <a:pPr marL="0" marR="0" lvl="0" indent="0" algn="l" defTabSz="914400" rtl="0" eaLnBrk="0" fontAlgn="base" latinLnBrk="0" hangingPunct="0">
                        <a:lnSpc>
                          <a:spcPct val="100000"/>
                        </a:lnSpc>
                        <a:spcBef>
                          <a:spcPct val="0"/>
                        </a:spcBef>
                        <a:spcAft>
                          <a:spcPts val="1200"/>
                        </a:spcAft>
                        <a:buClrTx/>
                        <a:buSzPct val="100000"/>
                        <a:buFontTx/>
                        <a:buChar char="•"/>
                        <a:tabLst/>
                      </a:pPr>
                      <a:r>
                        <a:rPr kumimoji="0" lang="en-US" sz="1600" b="0" i="0" u="none" strike="noStrike" cap="none" normalizeH="0" baseline="0" dirty="0">
                          <a:ln>
                            <a:noFill/>
                          </a:ln>
                          <a:solidFill>
                            <a:schemeClr val="tx1"/>
                          </a:solidFill>
                          <a:effectLst/>
                          <a:latin typeface="Arial" charset="0"/>
                          <a:ea typeface="ヒラギノ角ゴ Pro W3" charset="0"/>
                          <a:cs typeface="ヒラギノ角ゴ Pro W3" charset="0"/>
                        </a:rPr>
                        <a:t> Computer</a:t>
                      </a:r>
                    </a:p>
                    <a:p>
                      <a:pPr marL="0" marR="0" lvl="0" indent="0" algn="l" defTabSz="914400" rtl="0" eaLnBrk="0" fontAlgn="base" latinLnBrk="0" hangingPunct="0">
                        <a:lnSpc>
                          <a:spcPct val="100000"/>
                        </a:lnSpc>
                        <a:spcBef>
                          <a:spcPct val="0"/>
                        </a:spcBef>
                        <a:spcAft>
                          <a:spcPts val="1200"/>
                        </a:spcAft>
                        <a:buClrTx/>
                        <a:buSzPct val="100000"/>
                        <a:buFontTx/>
                        <a:buChar char="•"/>
                        <a:tabLst/>
                      </a:pPr>
                      <a:r>
                        <a:rPr kumimoji="0" lang="en-US" sz="1600" b="0" i="0" u="none" strike="noStrike" cap="none" normalizeH="0" baseline="0" dirty="0">
                          <a:ln>
                            <a:noFill/>
                          </a:ln>
                          <a:solidFill>
                            <a:schemeClr val="tx1"/>
                          </a:solidFill>
                          <a:effectLst/>
                          <a:latin typeface="Arial" charset="0"/>
                          <a:ea typeface="ヒラギノ角ゴ Pro W3" charset="0"/>
                          <a:cs typeface="ヒラギノ角ゴ Pro W3" charset="0"/>
                        </a:rPr>
                        <a:t> iPad</a:t>
                      </a:r>
                    </a:p>
                  </a:txBody>
                  <a:tcPr>
                    <a:solidFill>
                      <a:schemeClr val="bg1"/>
                    </a:solidFill>
                  </a:tcPr>
                </a:tc>
                <a:tc>
                  <a:txBody>
                    <a:bodyPr/>
                    <a:lstStyle/>
                    <a:p>
                      <a:pPr marL="0" marR="0" lvl="0" indent="0" algn="l" defTabSz="914400" rtl="0" eaLnBrk="0" fontAlgn="base" latinLnBrk="0" hangingPunct="0">
                        <a:lnSpc>
                          <a:spcPct val="100000"/>
                        </a:lnSpc>
                        <a:spcBef>
                          <a:spcPct val="0"/>
                        </a:spcBef>
                        <a:spcAft>
                          <a:spcPts val="1200"/>
                        </a:spcAft>
                        <a:buClrTx/>
                        <a:buSzPct val="100000"/>
                        <a:buFontTx/>
                        <a:buChar char="•"/>
                        <a:tabLst/>
                      </a:pPr>
                      <a:r>
                        <a:rPr kumimoji="0" lang="en-US" sz="1600" b="0" i="0" u="none" strike="noStrike" cap="none" normalizeH="0" baseline="0" dirty="0">
                          <a:ln>
                            <a:noFill/>
                          </a:ln>
                          <a:solidFill>
                            <a:schemeClr val="tx1"/>
                          </a:solidFill>
                          <a:effectLst/>
                          <a:latin typeface="Arial" charset="0"/>
                          <a:ea typeface="ヒラギノ角ゴ Pro W3" charset="0"/>
                          <a:cs typeface="ヒラギノ角ゴ Pro W3" charset="0"/>
                        </a:rPr>
                        <a:t> Free advertising</a:t>
                      </a:r>
                    </a:p>
                    <a:p>
                      <a:pPr marL="0" marR="0" lvl="0" indent="0" algn="l" defTabSz="914400" rtl="0" eaLnBrk="0" fontAlgn="base" latinLnBrk="0" hangingPunct="0">
                        <a:lnSpc>
                          <a:spcPct val="100000"/>
                        </a:lnSpc>
                        <a:spcBef>
                          <a:spcPct val="0"/>
                        </a:spcBef>
                        <a:spcAft>
                          <a:spcPts val="1200"/>
                        </a:spcAft>
                        <a:buClrTx/>
                        <a:buSzPct val="100000"/>
                        <a:buFontTx/>
                        <a:buChar char="•"/>
                        <a:tabLst/>
                      </a:pPr>
                      <a:r>
                        <a:rPr kumimoji="0" lang="en-US" sz="1600" b="0" i="0" u="none" strike="noStrike" cap="none" normalizeH="0" baseline="0" dirty="0">
                          <a:ln>
                            <a:noFill/>
                          </a:ln>
                          <a:solidFill>
                            <a:schemeClr val="tx1"/>
                          </a:solidFill>
                          <a:effectLst/>
                          <a:latin typeface="Arial" charset="0"/>
                          <a:ea typeface="ヒラギノ角ゴ Pro W3" charset="0"/>
                          <a:cs typeface="ヒラギノ角ゴ Pro W3" charset="0"/>
                        </a:rPr>
                        <a:t> Football tickets</a:t>
                      </a:r>
                    </a:p>
                  </a:txBody>
                  <a:tcPr>
                    <a:solidFill>
                      <a:schemeClr val="bg1"/>
                    </a:solidFill>
                  </a:tcPr>
                </a:tc>
                <a:extLst>
                  <a:ext uri="{0D108BD9-81ED-4DB2-BD59-A6C34878D82A}">
                    <a16:rowId xmlns:a16="http://schemas.microsoft.com/office/drawing/2014/main" val="3667924099"/>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805817948"/>
              </p:ext>
            </p:extLst>
          </p:nvPr>
        </p:nvGraphicFramePr>
        <p:xfrm>
          <a:off x="1203489" y="3732775"/>
          <a:ext cx="6096000" cy="64008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1162536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0" dirty="0">
                          <a:solidFill>
                            <a:schemeClr val="tx1"/>
                          </a:solidFill>
                          <a:latin typeface="Segoe UI" panose="020B0502040204020203" pitchFamily="34" charset="0"/>
                          <a:ea typeface="ヒラギノ角ゴ Pro W3" charset="0"/>
                          <a:cs typeface="Segoe UI" panose="020B0502040204020203" pitchFamily="34" charset="0"/>
                        </a:rPr>
                        <a:t>IMPORTANT:  ALL </a:t>
                      </a:r>
                      <a:r>
                        <a:rPr lang="en-US" altLang="en-US" sz="1800" b="0" u="sng" dirty="0">
                          <a:solidFill>
                            <a:schemeClr val="tx1"/>
                          </a:solidFill>
                          <a:latin typeface="Segoe UI" panose="020B0502040204020203" pitchFamily="34" charset="0"/>
                          <a:ea typeface="ヒラギノ角ゴ Pro W3" charset="0"/>
                          <a:cs typeface="Segoe UI" panose="020B0502040204020203" pitchFamily="34" charset="0"/>
                        </a:rPr>
                        <a:t>5 ELEMENTS</a:t>
                      </a:r>
                      <a:r>
                        <a:rPr lang="en-US" altLang="en-US" sz="1800" b="0" dirty="0">
                          <a:solidFill>
                            <a:schemeClr val="tx1"/>
                          </a:solidFill>
                          <a:latin typeface="Segoe UI" panose="020B0502040204020203" pitchFamily="34" charset="0"/>
                          <a:ea typeface="ヒラギノ角ゴ Pro W3" charset="0"/>
                          <a:cs typeface="Segoe UI" panose="020B0502040204020203" pitchFamily="34" charset="0"/>
                        </a:rPr>
                        <a:t> MUST BE PRESENT.  ANY ONE MISSING: Not a violation of RESPA</a:t>
                      </a:r>
                    </a:p>
                  </a:txBody>
                  <a:tcPr>
                    <a:solidFill>
                      <a:schemeClr val="bg1"/>
                    </a:solidFill>
                  </a:tcPr>
                </a:tc>
                <a:extLst>
                  <a:ext uri="{0D108BD9-81ED-4DB2-BD59-A6C34878D82A}">
                    <a16:rowId xmlns:a16="http://schemas.microsoft.com/office/drawing/2014/main" val="186595656"/>
                  </a:ext>
                </a:extLst>
              </a:tr>
            </a:tbl>
          </a:graphicData>
        </a:graphic>
      </p:graphicFrame>
    </p:spTree>
    <p:extLst>
      <p:ext uri="{BB962C8B-B14F-4D97-AF65-F5344CB8AC3E}">
        <p14:creationId xmlns:p14="http://schemas.microsoft.com/office/powerpoint/2010/main" val="435882878"/>
      </p:ext>
    </p:extLst>
  </p:cSld>
  <p:clrMapOvr>
    <a:masterClrMapping/>
  </p:clrMapOvr>
</p:sld>
</file>

<file path=ppt/slides/slide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8(b) – Splitting of Unearned Fees</a:t>
            </a:r>
            <a:endParaRPr lang="en-GB" dirty="0"/>
          </a:p>
        </p:txBody>
      </p:sp>
      <p:sp>
        <p:nvSpPr>
          <p:cNvPr id="3" name="Content Placeholder 2"/>
          <p:cNvSpPr>
            <a:spLocks noGrp="1"/>
          </p:cNvSpPr>
          <p:nvPr>
            <p:ph idx="1"/>
          </p:nvPr>
        </p:nvSpPr>
        <p:spPr/>
        <p:txBody>
          <a:bodyPr/>
          <a:lstStyle/>
          <a:p>
            <a:pPr>
              <a:spcAft>
                <a:spcPts val="450"/>
              </a:spcAft>
            </a:pPr>
            <a:r>
              <a:rPr lang="en-US" altLang="en-US" dirty="0"/>
              <a:t>No </a:t>
            </a:r>
            <a:r>
              <a:rPr lang="en-US" altLang="en-US" u="sng" dirty="0"/>
              <a:t>person shall give</a:t>
            </a:r>
            <a:r>
              <a:rPr lang="en-US" altLang="en-US" dirty="0"/>
              <a:t> . . . No </a:t>
            </a:r>
            <a:r>
              <a:rPr lang="en-US" altLang="en-US" u="sng" dirty="0"/>
              <a:t>person shall accept</a:t>
            </a:r>
            <a:r>
              <a:rPr lang="en-US" altLang="en-US" dirty="0"/>
              <a:t> a split or percentage in connection with a real estate settlement service </a:t>
            </a:r>
            <a:r>
              <a:rPr lang="en-US" altLang="en-US" dirty="0">
                <a:solidFill>
                  <a:srgbClr val="EB1403"/>
                </a:solidFill>
              </a:rPr>
              <a:t>other than for services rendered</a:t>
            </a:r>
          </a:p>
          <a:p>
            <a:pPr>
              <a:spcAft>
                <a:spcPts val="450"/>
              </a:spcAft>
            </a:pPr>
            <a:endParaRPr lang="en-US" altLang="en-US" dirty="0">
              <a:solidFill>
                <a:srgbClr val="EB1403"/>
              </a:solidFill>
            </a:endParaRPr>
          </a:p>
          <a:p>
            <a:pPr>
              <a:spcAft>
                <a:spcPts val="450"/>
              </a:spcAft>
            </a:pPr>
            <a:endParaRPr lang="en-US" altLang="en-US" dirty="0">
              <a:solidFill>
                <a:srgbClr val="EB1403"/>
              </a:solidFill>
            </a:endParaRPr>
          </a:p>
          <a:p>
            <a:pPr>
              <a:spcAft>
                <a:spcPts val="450"/>
              </a:spcAft>
            </a:pPr>
            <a:r>
              <a:rPr lang="en-US" altLang="en-US" u="sng" dirty="0">
                <a:latin typeface="Arial" charset="0"/>
                <a:ea typeface="ヒラギノ角ゴ Pro W3" charset="0"/>
                <a:cs typeface="ヒラギノ角ゴ Pro W3" charset="0"/>
              </a:rPr>
              <a:t>A referral is not required to violate Section 8(b)</a:t>
            </a:r>
          </a:p>
        </p:txBody>
      </p:sp>
      <p:sp>
        <p:nvSpPr>
          <p:cNvPr id="4" name="Slide Number Placeholder 3"/>
          <p:cNvSpPr>
            <a:spLocks noGrp="1"/>
          </p:cNvSpPr>
          <p:nvPr>
            <p:ph type="sldNum" sz="quarter" idx="12"/>
          </p:nvPr>
        </p:nvSpPr>
        <p:spPr/>
        <p:txBody>
          <a:bodyPr/>
          <a:lstStyle/>
          <a:p>
            <a:fld id="{53E24E9F-7FCB-4E48-8ECE-44B20458F755}" type="slidenum">
              <a:rPr lang="en-GB" smtClean="0"/>
              <a:pPr/>
              <a:t>9</a:t>
            </a:fld>
            <a:endParaRPr lang="en-GB" dirty="0"/>
          </a:p>
        </p:txBody>
      </p:sp>
    </p:spTree>
    <p:extLst>
      <p:ext uri="{BB962C8B-B14F-4D97-AF65-F5344CB8AC3E}">
        <p14:creationId xmlns:p14="http://schemas.microsoft.com/office/powerpoint/2010/main" val="2245210502"/>
      </p:ext>
    </p:extLst>
  </p:cSld>
  <p:clrMapOvr>
    <a:masterClrMapping/>
  </p:clrMapOvr>
</p:sld>
</file>

<file path=ppt/theme/theme1.xml><?xml version="1.0" encoding="utf-8"?>
<a:theme xmlns:thm15="http://schemas.microsoft.com/office/thememl/2012/main" xmlns:a="http://schemas.openxmlformats.org/drawingml/2006/main" name="Mayer Brown">
  <a:themeElements>
    <a:clrScheme name="Mayer Brown">
      <a:dk1>
        <a:srgbClr val="414042"/>
      </a:dk1>
      <a:lt1>
        <a:srgbClr val="FFFFFF"/>
      </a:lt1>
      <a:dk2>
        <a:srgbClr val="00457C"/>
      </a:dk2>
      <a:lt2>
        <a:srgbClr val="C9CAC8"/>
      </a:lt2>
      <a:accent1>
        <a:srgbClr val="F8A800"/>
      </a:accent1>
      <a:accent2>
        <a:srgbClr val="63B1BC"/>
      </a:accent2>
      <a:accent3>
        <a:srgbClr val="C63928"/>
      </a:accent3>
      <a:accent4>
        <a:srgbClr val="7961AA"/>
      </a:accent4>
      <a:accent5>
        <a:srgbClr val="50968F"/>
      </a:accent5>
      <a:accent6>
        <a:srgbClr val="E57200"/>
      </a:accent6>
      <a:hlink>
        <a:srgbClr val="263F6A"/>
      </a:hlink>
      <a:folHlink>
        <a:srgbClr val="00B0F0"/>
      </a:folHlink>
    </a:clrScheme>
    <a:fontScheme name="Mayer Brown">
      <a:majorFont>
        <a:latin typeface="Segoe UI"/>
        <a:ea typeface="Georgia"/>
        <a:cs typeface="Segoe UI"/>
      </a:majorFont>
      <a:minorFont>
        <a:latin typeface="Segoe UI"/>
        <a:ea typeface="Calibri"/>
        <a:cs typeface="Segoe UI"/>
      </a:minorFont>
    </a:fontScheme>
    <a:fmtScheme name="Blue Blo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Brand Palette 1">
      <a:srgbClr val="F0FD36"/>
    </a:custClr>
    <a:custClr name="Brand Palette 2">
      <a:srgbClr val="F48998"/>
    </a:custClr>
    <a:custClr name="Brand Palette 3">
      <a:srgbClr val="3D3935"/>
    </a:custClr>
  </a:custClrLst>
  <a:extLst>
    <a:ext uri="{05A4C25C-085E-4340-85A3-A5531E510DB2}">
      <thm15:themeFamily xmlns:thm15="http://schemas.microsoft.com/office/thememl/2012/main" name="Mayer Brown Widescreen Presentation 16x9.potx" id="{A7B3E8F4-0D3A-4DB8-BDBC-1578B2253897}" vid="{CB0AC0FC-3889-44FF-A1AD-8F5EEA0C82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lastPrinted>1900-01-01T05:00:00.0000000Z</lastPrinted>
  <dcterms:created xsi:type="dcterms:W3CDTF">1900-01-01T05:00:00.0000000Z</dcterms:created>
  <dcterms:modified xsi:type="dcterms:W3CDTF">1900-01-01T05:00:00.0000000Z</dcterms:modified>
</coreProperties>
</file>

<file path=docProps/custom.xml><?xml version="1.0" encoding="utf-8"?>
<op:Properties xmlns:vt="http://schemas.openxmlformats.org/officeDocument/2006/docPropsVTypes" xmlns:op="http://schemas.openxmlformats.org/officeDocument/2006/custom-properties"/>
</file>