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57"/>
  </p:notesMasterIdLst>
  <p:sldIdLst>
    <p:sldId id="256" r:id="rId5"/>
    <p:sldId id="349" r:id="rId6"/>
    <p:sldId id="387" r:id="rId7"/>
    <p:sldId id="366" r:id="rId8"/>
    <p:sldId id="368" r:id="rId9"/>
    <p:sldId id="367" r:id="rId10"/>
    <p:sldId id="360" r:id="rId11"/>
    <p:sldId id="372" r:id="rId12"/>
    <p:sldId id="413" r:id="rId13"/>
    <p:sldId id="373" r:id="rId14"/>
    <p:sldId id="374" r:id="rId15"/>
    <p:sldId id="370" r:id="rId16"/>
    <p:sldId id="371" r:id="rId17"/>
    <p:sldId id="375" r:id="rId18"/>
    <p:sldId id="376" r:id="rId19"/>
    <p:sldId id="289" r:id="rId20"/>
    <p:sldId id="390" r:id="rId21"/>
    <p:sldId id="377" r:id="rId22"/>
    <p:sldId id="384" r:id="rId23"/>
    <p:sldId id="379" r:id="rId24"/>
    <p:sldId id="380" r:id="rId25"/>
    <p:sldId id="381" r:id="rId26"/>
    <p:sldId id="389" r:id="rId27"/>
    <p:sldId id="391" r:id="rId28"/>
    <p:sldId id="392" r:id="rId29"/>
    <p:sldId id="383" r:id="rId30"/>
    <p:sldId id="388" r:id="rId31"/>
    <p:sldId id="357" r:id="rId32"/>
    <p:sldId id="385" r:id="rId33"/>
    <p:sldId id="386" r:id="rId34"/>
    <p:sldId id="393" r:id="rId35"/>
    <p:sldId id="355" r:id="rId36"/>
    <p:sldId id="337" r:id="rId37"/>
    <p:sldId id="394" r:id="rId38"/>
    <p:sldId id="395" r:id="rId39"/>
    <p:sldId id="396" r:id="rId40"/>
    <p:sldId id="398" r:id="rId41"/>
    <p:sldId id="364" r:id="rId42"/>
    <p:sldId id="397" r:id="rId43"/>
    <p:sldId id="400" r:id="rId44"/>
    <p:sldId id="401" r:id="rId45"/>
    <p:sldId id="402" r:id="rId46"/>
    <p:sldId id="403" r:id="rId47"/>
    <p:sldId id="407" r:id="rId48"/>
    <p:sldId id="365" r:id="rId49"/>
    <p:sldId id="406" r:id="rId50"/>
    <p:sldId id="408" r:id="rId51"/>
    <p:sldId id="409" r:id="rId52"/>
    <p:sldId id="410" r:id="rId53"/>
    <p:sldId id="411" r:id="rId54"/>
    <p:sldId id="412" r:id="rId55"/>
    <p:sldId id="354" r:id="rId56"/>
  </p:sldIdLst>
  <p:sldSz cx="18288000" cy="10287000"/>
  <p:notesSz cx="7010400" cy="9296400"/>
  <p:embeddedFontLst>
    <p:embeddedFont>
      <p:font typeface="Montserrat" panose="00000500000000000000" pitchFamily="2"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0920" autoAdjust="0"/>
  </p:normalViewPr>
  <p:slideViewPr>
    <p:cSldViewPr>
      <p:cViewPr varScale="1">
        <p:scale>
          <a:sx n="68" d="100"/>
          <a:sy n="68" d="100"/>
        </p:scale>
        <p:origin x="906"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1.fntdata"/><Relationship Id="rId5" Type="http://schemas.openxmlformats.org/officeDocument/2006/relationships/slide" Target="slides/slide1.xml"/><Relationship Id="rId61" Type="http://schemas.openxmlformats.org/officeDocument/2006/relationships/font" Target="fonts/font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idx="1"/>
          </p:nvPr>
        </p:nvSpPr>
        <p:spPr>
          <a:xfrm>
            <a:off x="3970339" y="1"/>
            <a:ext cx="3038475" cy="466725"/>
          </a:xfrm>
          <a:prstGeom prst="rect">
            <a:avLst/>
          </a:prstGeom>
        </p:spPr>
        <p:txBody>
          <a:bodyPr vert="horz" lIns="91427" tIns="45713" rIns="91427" bIns="45713" rtlCol="0"/>
          <a:lstStyle>
            <a:lvl1pPr algn="r">
              <a:defRPr sz="1200"/>
            </a:lvl1pPr>
          </a:lstStyle>
          <a:p>
            <a:fld id="{8F54B44F-41C8-4035-B809-D9B39CC82A72}" type="datetimeFigureOut">
              <a:rPr lang="en-US" smtClean="0"/>
              <a:t>9/21/2026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27" tIns="45713" rIns="91427" bIns="45713" rtlCol="0" anchor="ctr"/>
          <a:lstStyle/>
          <a:p>
            <a:endParaRPr lang="en-US"/>
          </a:p>
        </p:txBody>
      </p:sp>
      <p:sp>
        <p:nvSpPr>
          <p:cNvPr id="5" name="Notes Placeholder 4"/>
          <p:cNvSpPr>
            <a:spLocks noGrp="1"/>
          </p:cNvSpPr>
          <p:nvPr>
            <p:ph type="body" sz="quarter" idx="3"/>
          </p:nvPr>
        </p:nvSpPr>
        <p:spPr>
          <a:xfrm>
            <a:off x="701676" y="4473575"/>
            <a:ext cx="5607050" cy="3660775"/>
          </a:xfrm>
          <a:prstGeom prst="rect">
            <a:avLst/>
          </a:prstGeom>
        </p:spPr>
        <p:txBody>
          <a:bodyPr vert="horz" lIns="91427" tIns="45713" rIns="91427"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829676"/>
            <a:ext cx="3038475" cy="466725"/>
          </a:xfrm>
          <a:prstGeom prst="rect">
            <a:avLst/>
          </a:prstGeom>
        </p:spPr>
        <p:txBody>
          <a:bodyPr vert="horz" lIns="91427" tIns="45713" rIns="91427" bIns="45713" rtlCol="0" anchor="b"/>
          <a:lstStyle>
            <a:lvl1pPr algn="r">
              <a:defRPr sz="1200"/>
            </a:lvl1pPr>
          </a:lstStyle>
          <a:p>
            <a:fld id="{B0AC4FDE-75D5-4E18-BFAB-A546F826938E}" type="slidenum">
              <a:rPr lang="en-US" smtClean="0"/>
              <a:t>‹#›</a:t>
            </a:fld>
            <a:endParaRPr lang="en-US"/>
          </a:p>
        </p:txBody>
      </p:sp>
    </p:spTree>
    <p:extLst>
      <p:ext uri="{BB962C8B-B14F-4D97-AF65-F5344CB8AC3E}">
        <p14:creationId xmlns:p14="http://schemas.microsoft.com/office/powerpoint/2010/main" val="351293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AC4FDE-75D5-4E18-BFAB-A546F826938E}" type="slidenum">
              <a:rPr lang="en-US" smtClean="0"/>
              <a:t>30</a:t>
            </a:fld>
            <a:endParaRPr lang="en-US"/>
          </a:p>
        </p:txBody>
      </p:sp>
    </p:spTree>
    <p:extLst>
      <p:ext uri="{BB962C8B-B14F-4D97-AF65-F5344CB8AC3E}">
        <p14:creationId xmlns:p14="http://schemas.microsoft.com/office/powerpoint/2010/main" val="1029901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16AF8-B3C2-28E8-F6F9-FE780637C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23DFD-F40F-BE82-0AB8-A75C4741C8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3CD5BF-7FB3-872C-226B-92BEA8BE5B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9D7B1A-1761-08D3-5583-1B5C314017C2}"/>
              </a:ext>
            </a:extLst>
          </p:cNvPr>
          <p:cNvSpPr>
            <a:spLocks noGrp="1"/>
          </p:cNvSpPr>
          <p:nvPr>
            <p:ph type="sldNum" sz="quarter" idx="5"/>
          </p:nvPr>
        </p:nvSpPr>
        <p:spPr/>
        <p:txBody>
          <a:bodyPr/>
          <a:lstStyle/>
          <a:p>
            <a:fld id="{B0AC4FDE-75D5-4E18-BFAB-A546F826938E}" type="slidenum">
              <a:rPr lang="en-US" smtClean="0"/>
              <a:t>31</a:t>
            </a:fld>
            <a:endParaRPr lang="en-US"/>
          </a:p>
        </p:txBody>
      </p:sp>
    </p:spTree>
    <p:extLst>
      <p:ext uri="{BB962C8B-B14F-4D97-AF65-F5344CB8AC3E}">
        <p14:creationId xmlns:p14="http://schemas.microsoft.com/office/powerpoint/2010/main" val="3095139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dirty="0"/>
              <a:t>Alger Hiss </a:t>
            </a:r>
            <a:r>
              <a:rPr lang="en-US" spc="76" dirty="0">
                <a:solidFill>
                  <a:srgbClr val="2C2D31"/>
                </a:solidFill>
                <a:latin typeface="Montserrat"/>
                <a:ea typeface="Montserrat"/>
                <a:cs typeface="Montserrat"/>
                <a:sym typeface="Montserrat"/>
              </a:rPr>
              <a:t>American Assn. for the UN arguing that racial discrimination in the US had an adverse effect on US foreign policy and aided Soviet propaganda.</a:t>
            </a:r>
          </a:p>
          <a:p>
            <a:endParaRPr lang="en-US" dirty="0"/>
          </a:p>
        </p:txBody>
      </p:sp>
      <p:sp>
        <p:nvSpPr>
          <p:cNvPr id="4" name="Slide Number Placeholder 3"/>
          <p:cNvSpPr>
            <a:spLocks noGrp="1"/>
          </p:cNvSpPr>
          <p:nvPr>
            <p:ph type="sldNum" sz="quarter" idx="5"/>
          </p:nvPr>
        </p:nvSpPr>
        <p:spPr/>
        <p:txBody>
          <a:bodyPr/>
          <a:lstStyle/>
          <a:p>
            <a:fld id="{B0AC4FDE-75D5-4E18-BFAB-A546F826938E}" type="slidenum">
              <a:rPr lang="en-US" smtClean="0"/>
              <a:t>38</a:t>
            </a:fld>
            <a:endParaRPr lang="en-US"/>
          </a:p>
        </p:txBody>
      </p:sp>
    </p:spTree>
    <p:extLst>
      <p:ext uri="{BB962C8B-B14F-4D97-AF65-F5344CB8AC3E}">
        <p14:creationId xmlns:p14="http://schemas.microsoft.com/office/powerpoint/2010/main" val="590695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6C709-4055-6234-D6D9-360E5D6A8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A966E-70A3-D074-220B-E68A50050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A7414-04BC-D2BF-0D2E-5F0503BF6E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1BDE65-E6A4-124F-20BC-69A82B9E67CF}"/>
              </a:ext>
            </a:extLst>
          </p:cNvPr>
          <p:cNvSpPr>
            <a:spLocks noGrp="1"/>
          </p:cNvSpPr>
          <p:nvPr>
            <p:ph type="sldNum" sz="quarter" idx="5"/>
          </p:nvPr>
        </p:nvSpPr>
        <p:spPr/>
        <p:txBody>
          <a:bodyPr/>
          <a:lstStyle/>
          <a:p>
            <a:fld id="{B0AC4FDE-75D5-4E18-BFAB-A546F826938E}" type="slidenum">
              <a:rPr lang="en-US" smtClean="0"/>
              <a:t>52</a:t>
            </a:fld>
            <a:endParaRPr lang="en-US"/>
          </a:p>
        </p:txBody>
      </p:sp>
    </p:spTree>
    <p:extLst>
      <p:ext uri="{BB962C8B-B14F-4D97-AF65-F5344CB8AC3E}">
        <p14:creationId xmlns:p14="http://schemas.microsoft.com/office/powerpoint/2010/main" val="4063707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54206" y="-8792559"/>
            <a:ext cx="16753596" cy="17635365"/>
          </a:xfrm>
          <a:custGeom>
            <a:avLst/>
            <a:gdLst/>
            <a:ahLst/>
            <a:cxnLst/>
            <a:rect l="l" t="t" r="r" b="b"/>
            <a:pathLst>
              <a:path w="16753596" h="17635365">
                <a:moveTo>
                  <a:pt x="0" y="0"/>
                </a:moveTo>
                <a:lnTo>
                  <a:pt x="16753596" y="0"/>
                </a:lnTo>
                <a:lnTo>
                  <a:pt x="16753596" y="17635365"/>
                </a:lnTo>
                <a:lnTo>
                  <a:pt x="0" y="1763536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TextBox 5"/>
          <p:cNvSpPr txBox="1"/>
          <p:nvPr/>
        </p:nvSpPr>
        <p:spPr>
          <a:xfrm>
            <a:off x="914400" y="1120120"/>
            <a:ext cx="9220200" cy="3337580"/>
          </a:xfrm>
          <a:prstGeom prst="rect">
            <a:avLst/>
          </a:prstGeom>
        </p:spPr>
        <p:txBody>
          <a:bodyPr wrap="square" lIns="0" tIns="0" rIns="0" bIns="0" rtlCol="0" anchor="t">
            <a:spAutoFit/>
          </a:bodyPr>
          <a:lstStyle/>
          <a:p>
            <a:pPr algn="l">
              <a:lnSpc>
                <a:spcPts val="6395"/>
              </a:lnSpc>
            </a:pPr>
            <a:endParaRPr lang="en-US" sz="6000" spc="-286" dirty="0">
              <a:solidFill>
                <a:srgbClr val="2C2D31"/>
              </a:solidFill>
              <a:latin typeface="Montserrat"/>
              <a:ea typeface="Montserrat"/>
              <a:cs typeface="Montserrat"/>
              <a:sym typeface="Montserrat"/>
            </a:endParaRPr>
          </a:p>
          <a:p>
            <a:pPr algn="l">
              <a:lnSpc>
                <a:spcPts val="6395"/>
              </a:lnSpc>
            </a:pPr>
            <a:endParaRPr lang="en-US" sz="6000" spc="-286" dirty="0">
              <a:solidFill>
                <a:srgbClr val="2C2D31"/>
              </a:solidFill>
              <a:latin typeface="Montserrat"/>
              <a:ea typeface="Montserrat"/>
              <a:cs typeface="Montserrat"/>
              <a:sym typeface="Montserrat"/>
            </a:endParaRPr>
          </a:p>
          <a:p>
            <a:pPr algn="l">
              <a:lnSpc>
                <a:spcPts val="6395"/>
              </a:lnSpc>
            </a:pPr>
            <a:endParaRPr lang="en-US" sz="6000" spc="-286" dirty="0">
              <a:solidFill>
                <a:srgbClr val="2C2D31"/>
              </a:solidFill>
              <a:latin typeface="Montserrat"/>
              <a:ea typeface="Montserrat"/>
              <a:cs typeface="Montserrat"/>
              <a:sym typeface="Montserrat"/>
            </a:endParaRPr>
          </a:p>
          <a:p>
            <a:pPr algn="l">
              <a:lnSpc>
                <a:spcPts val="6395"/>
              </a:lnSpc>
            </a:pPr>
            <a:endParaRPr lang="en-US" sz="8199" spc="-286" dirty="0">
              <a:solidFill>
                <a:srgbClr val="2C2D31"/>
              </a:solidFill>
              <a:latin typeface="Montserrat"/>
              <a:ea typeface="Montserrat"/>
              <a:cs typeface="Montserrat"/>
              <a:sym typeface="Montserrat"/>
            </a:endParaRPr>
          </a:p>
        </p:txBody>
      </p:sp>
      <p:sp>
        <p:nvSpPr>
          <p:cNvPr id="4" name="TextBox 3">
            <a:extLst>
              <a:ext uri="{FF2B5EF4-FFF2-40B4-BE49-F238E27FC236}">
                <a16:creationId xmlns:a16="http://schemas.microsoft.com/office/drawing/2014/main" id="{43AA4DC1-AE90-EE79-F264-DBECFFA27CD9}"/>
              </a:ext>
            </a:extLst>
          </p:cNvPr>
          <p:cNvSpPr txBox="1"/>
          <p:nvPr/>
        </p:nvSpPr>
        <p:spPr>
          <a:xfrm>
            <a:off x="1371600" y="495300"/>
            <a:ext cx="11428228" cy="5632311"/>
          </a:xfrm>
          <a:prstGeom prst="rect">
            <a:avLst/>
          </a:prstGeom>
          <a:noFill/>
        </p:spPr>
        <p:txBody>
          <a:bodyPr wrap="square" rtlCol="0">
            <a:spAutoFit/>
          </a:bodyPr>
          <a:lstStyle/>
          <a:p>
            <a:r>
              <a:rPr lang="en-US" sz="6000" dirty="0">
                <a:latin typeface="Arial" panose="020B0604020202020204" pitchFamily="34" charset="0"/>
                <a:cs typeface="Arial" panose="020B0604020202020204" pitchFamily="34" charset="0"/>
              </a:rPr>
              <a:t>AMERICA @ 250:  LOOKING BACK AT RESTRICTIVE COVENANTS AND THE UNITED STATES SUPREME COURT’S DECISION IN SHELLEY v. KRAEMER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95D6A2D-55C0-CA39-450B-5E1711075C0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311FB20-E834-357E-A71D-E07D44360256}"/>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3D2FAC6E-FEE6-955A-2A80-FE9CB0168158}"/>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99BAE074-00D3-9ED8-B323-B3849089B385}"/>
              </a:ext>
            </a:extLst>
          </p:cNvPr>
          <p:cNvSpPr txBox="1"/>
          <p:nvPr/>
        </p:nvSpPr>
        <p:spPr>
          <a:xfrm>
            <a:off x="1371600" y="2247900"/>
            <a:ext cx="15329898" cy="1226361"/>
          </a:xfrm>
          <a:prstGeom prst="rect">
            <a:avLst/>
          </a:prstGeom>
        </p:spPr>
        <p:txBody>
          <a:bodyPr lIns="0" tIns="0" rIns="0" bIns="0" rtlCol="0" anchor="t">
            <a:spAutoFit/>
          </a:bodyPr>
          <a:lstStyle/>
          <a:p>
            <a:pPr lvl="0" algn="l">
              <a:lnSpc>
                <a:spcPts val="4879"/>
              </a:lnSpc>
            </a:pPr>
            <a:endParaRPr lang="en-US" sz="3999" spc="79" dirty="0">
              <a:solidFill>
                <a:srgbClr val="2C2D31"/>
              </a:solidFill>
              <a:latin typeface="Montserrat"/>
              <a:ea typeface="Montserrat"/>
              <a:cs typeface="Montserrat"/>
              <a:sym typeface="Montserrat"/>
            </a:endParaRPr>
          </a:p>
          <a:p>
            <a:pPr lvl="0" algn="l">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ED070649-509A-1DEB-CB79-BE788D590015}"/>
              </a:ext>
            </a:extLst>
          </p:cNvPr>
          <p:cNvSpPr txBox="1"/>
          <p:nvPr/>
        </p:nvSpPr>
        <p:spPr>
          <a:xfrm>
            <a:off x="1023013" y="73785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Introduction</a:t>
            </a:r>
          </a:p>
        </p:txBody>
      </p:sp>
      <p:sp>
        <p:nvSpPr>
          <p:cNvPr id="7" name="TextBox 4">
            <a:extLst>
              <a:ext uri="{FF2B5EF4-FFF2-40B4-BE49-F238E27FC236}">
                <a16:creationId xmlns:a16="http://schemas.microsoft.com/office/drawing/2014/main" id="{95E29877-4AFD-13DC-5526-9EBAFCA686E5}"/>
              </a:ext>
            </a:extLst>
          </p:cNvPr>
          <p:cNvSpPr txBox="1"/>
          <p:nvPr/>
        </p:nvSpPr>
        <p:spPr>
          <a:xfrm>
            <a:off x="1219200" y="2247900"/>
            <a:ext cx="15329898" cy="5625001"/>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Why </a:t>
            </a:r>
            <a:r>
              <a:rPr lang="en-US" sz="3999" b="1" spc="79" dirty="0">
                <a:solidFill>
                  <a:srgbClr val="2C2D31"/>
                </a:solidFill>
                <a:latin typeface="Montserrat"/>
                <a:ea typeface="Montserrat"/>
                <a:cs typeface="Montserrat"/>
                <a:sym typeface="Montserrat"/>
              </a:rPr>
              <a:t>Shelley v. Kraemer </a:t>
            </a:r>
            <a:r>
              <a:rPr lang="en-US" sz="3999" spc="79" dirty="0">
                <a:solidFill>
                  <a:srgbClr val="2C2D31"/>
                </a:solidFill>
                <a:latin typeface="Montserrat"/>
                <a:ea typeface="Montserrat"/>
                <a:cs typeface="Montserrat"/>
                <a:sym typeface="Montserrat"/>
              </a:rPr>
              <a:t>matters.</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 rare convergence of Constitutional and Real Estate Law.</a:t>
            </a:r>
          </a:p>
          <a:p>
            <a:pPr marL="1485900" lvl="2"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Real estate practitioners rarely confront constitutional questions.</a:t>
            </a:r>
          </a:p>
          <a:p>
            <a:pPr marL="1028700" lvl="1" indent="-571500">
              <a:lnSpc>
                <a:spcPts val="4879"/>
              </a:lnSpc>
              <a:buFont typeface="Arial" panose="020B0604020202020204" pitchFamily="34" charset="0"/>
              <a:buChar char="•"/>
            </a:pPr>
            <a:r>
              <a:rPr lang="en-US" sz="3999" i="1" spc="79" dirty="0">
                <a:solidFill>
                  <a:srgbClr val="2C2D31"/>
                </a:solidFill>
                <a:latin typeface="Montserrat"/>
                <a:ea typeface="Montserrat"/>
                <a:cs typeface="Montserrat"/>
                <a:sym typeface="Montserrat"/>
              </a:rPr>
              <a:t>Shelley</a:t>
            </a:r>
            <a:r>
              <a:rPr lang="en-US" sz="3999" spc="79" dirty="0">
                <a:solidFill>
                  <a:srgbClr val="2C2D31"/>
                </a:solidFill>
                <a:latin typeface="Montserrat"/>
                <a:ea typeface="Montserrat"/>
                <a:cs typeface="Montserrat"/>
                <a:sym typeface="Montserrat"/>
              </a:rPr>
              <a:t> reshaped where, how, and with whom Americans could live.</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It shows the Court's power to drive social change, and how far the country has come.</a:t>
            </a:r>
          </a:p>
        </p:txBody>
      </p:sp>
    </p:spTree>
    <p:extLst>
      <p:ext uri="{BB962C8B-B14F-4D97-AF65-F5344CB8AC3E}">
        <p14:creationId xmlns:p14="http://schemas.microsoft.com/office/powerpoint/2010/main" val="1997404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ADF2136-FA01-D61D-C5F5-C3126DCBDC9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2892FE4-0718-AF4D-2FB0-28B9ECF447AE}"/>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CF2E40D7-21F7-0BB8-3EEE-EECD8DB109D2}"/>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1128C511-CEFD-3E6B-73E9-8CD589B0771F}"/>
              </a:ext>
            </a:extLst>
          </p:cNvPr>
          <p:cNvSpPr txBox="1"/>
          <p:nvPr/>
        </p:nvSpPr>
        <p:spPr>
          <a:xfrm>
            <a:off x="1371600" y="2247900"/>
            <a:ext cx="15329898" cy="1226361"/>
          </a:xfrm>
          <a:prstGeom prst="rect">
            <a:avLst/>
          </a:prstGeom>
        </p:spPr>
        <p:txBody>
          <a:bodyPr lIns="0" tIns="0" rIns="0" bIns="0" rtlCol="0" anchor="t">
            <a:spAutoFit/>
          </a:bodyPr>
          <a:lstStyle/>
          <a:p>
            <a:pPr lvl="0" algn="l">
              <a:lnSpc>
                <a:spcPts val="4879"/>
              </a:lnSpc>
            </a:pPr>
            <a:endParaRPr lang="en-US" sz="3999" spc="79" dirty="0">
              <a:solidFill>
                <a:srgbClr val="2C2D31"/>
              </a:solidFill>
              <a:latin typeface="Montserrat"/>
              <a:ea typeface="Montserrat"/>
              <a:cs typeface="Montserrat"/>
              <a:sym typeface="Montserrat"/>
            </a:endParaRPr>
          </a:p>
          <a:p>
            <a:pPr lvl="0" algn="l">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AE5BDDE3-046E-1349-C46C-12901933C0B7}"/>
              </a:ext>
            </a:extLst>
          </p:cNvPr>
          <p:cNvSpPr txBox="1"/>
          <p:nvPr/>
        </p:nvSpPr>
        <p:spPr>
          <a:xfrm>
            <a:off x="1023013" y="737857"/>
            <a:ext cx="16230600" cy="5685018"/>
          </a:xfrm>
          <a:prstGeom prst="rect">
            <a:avLst/>
          </a:prstGeom>
        </p:spPr>
        <p:txBody>
          <a:bodyPr lIns="0" tIns="0" rIns="0" bIns="0" rtlCol="0" anchor="t">
            <a:spAutoFit/>
          </a:bodyPr>
          <a:lstStyle/>
          <a:p>
            <a:pPr algn="ctr">
              <a:lnSpc>
                <a:spcPts val="8959"/>
              </a:lnSpc>
            </a:pPr>
            <a:r>
              <a:rPr lang="en-US" sz="6399" dirty="0">
                <a:solidFill>
                  <a:srgbClr val="1668A2"/>
                </a:solidFill>
                <a:latin typeface="Montserrat"/>
                <a:ea typeface="Montserrat"/>
                <a:cs typeface="Montserrat"/>
                <a:sym typeface="Montserrat"/>
              </a:rPr>
              <a:t>I.</a:t>
            </a:r>
          </a:p>
          <a:p>
            <a:pPr algn="ctr">
              <a:lnSpc>
                <a:spcPts val="8959"/>
              </a:lnSpc>
            </a:pPr>
            <a:r>
              <a:rPr lang="en-US" sz="6399" dirty="0">
                <a:solidFill>
                  <a:srgbClr val="1668A2"/>
                </a:solidFill>
                <a:latin typeface="Montserrat"/>
                <a:ea typeface="Montserrat"/>
                <a:cs typeface="Montserrat"/>
                <a:sym typeface="Montserrat"/>
              </a:rPr>
              <a:t>Setting the Stage for the Court’s Decision: </a:t>
            </a:r>
          </a:p>
          <a:p>
            <a:pPr algn="ctr">
              <a:lnSpc>
                <a:spcPts val="8959"/>
              </a:lnSpc>
            </a:pPr>
            <a:r>
              <a:rPr lang="en-US" sz="6399" dirty="0">
                <a:solidFill>
                  <a:srgbClr val="1668A2"/>
                </a:solidFill>
                <a:latin typeface="Montserrat"/>
                <a:ea typeface="Montserrat"/>
                <a:cs typeface="Montserrat"/>
                <a:sym typeface="Montserrat"/>
              </a:rPr>
              <a:t>Racial Separation &amp; Housing in America</a:t>
            </a:r>
          </a:p>
          <a:p>
            <a:pPr algn="ctr">
              <a:lnSpc>
                <a:spcPts val="8959"/>
              </a:lnSpc>
            </a:pPr>
            <a:r>
              <a:rPr lang="en-US" sz="6399" dirty="0">
                <a:solidFill>
                  <a:srgbClr val="1668A2"/>
                </a:solidFill>
                <a:latin typeface="Montserrat"/>
                <a:ea typeface="Montserrat"/>
                <a:cs typeface="Montserrat"/>
                <a:sym typeface="Montserrat"/>
              </a:rPr>
              <a:t>1910- 1940</a:t>
            </a:r>
          </a:p>
        </p:txBody>
      </p:sp>
    </p:spTree>
    <p:extLst>
      <p:ext uri="{BB962C8B-B14F-4D97-AF65-F5344CB8AC3E}">
        <p14:creationId xmlns:p14="http://schemas.microsoft.com/office/powerpoint/2010/main" val="1579266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2002ADB-0585-AFE2-BCD2-184988AA476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1B10592-1A79-26AC-52A1-6E5D743916F9}"/>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4CEF376C-3050-DBFE-E5E3-FFD10B6DFFC3}"/>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FBF3545F-F961-480D-1714-E4415027B18D}"/>
              </a:ext>
            </a:extLst>
          </p:cNvPr>
          <p:cNvSpPr txBox="1"/>
          <p:nvPr/>
        </p:nvSpPr>
        <p:spPr>
          <a:xfrm>
            <a:off x="1371600" y="2247900"/>
            <a:ext cx="15329898" cy="1226361"/>
          </a:xfrm>
          <a:prstGeom prst="rect">
            <a:avLst/>
          </a:prstGeom>
        </p:spPr>
        <p:txBody>
          <a:bodyPr lIns="0" tIns="0" rIns="0" bIns="0" rtlCol="0" anchor="t">
            <a:spAutoFit/>
          </a:bodyPr>
          <a:lstStyle/>
          <a:p>
            <a:pPr lvl="0" algn="l">
              <a:lnSpc>
                <a:spcPts val="4879"/>
              </a:lnSpc>
            </a:pPr>
            <a:endParaRPr lang="en-US" sz="3999" spc="79" dirty="0">
              <a:solidFill>
                <a:srgbClr val="2C2D31"/>
              </a:solidFill>
              <a:latin typeface="Montserrat"/>
              <a:ea typeface="Montserrat"/>
              <a:cs typeface="Montserrat"/>
              <a:sym typeface="Montserrat"/>
            </a:endParaRPr>
          </a:p>
          <a:p>
            <a:pPr lvl="0" algn="l">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51FC1960-1F1B-3738-8B1D-6DC350EF82F9}"/>
              </a:ext>
            </a:extLst>
          </p:cNvPr>
          <p:cNvSpPr txBox="1"/>
          <p:nvPr/>
        </p:nvSpPr>
        <p:spPr>
          <a:xfrm>
            <a:off x="1023013" y="737857"/>
            <a:ext cx="16230600" cy="222253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The Changing Demographics of America: 1910 - 1940</a:t>
            </a:r>
          </a:p>
        </p:txBody>
      </p:sp>
      <p:sp>
        <p:nvSpPr>
          <p:cNvPr id="7" name="TextBox 4">
            <a:extLst>
              <a:ext uri="{FF2B5EF4-FFF2-40B4-BE49-F238E27FC236}">
                <a16:creationId xmlns:a16="http://schemas.microsoft.com/office/drawing/2014/main" id="{D53D5FC0-8B92-E441-986F-6DD8E7667745}"/>
              </a:ext>
            </a:extLst>
          </p:cNvPr>
          <p:cNvSpPr txBox="1"/>
          <p:nvPr/>
        </p:nvSpPr>
        <p:spPr>
          <a:xfrm>
            <a:off x="1219200" y="3240090"/>
            <a:ext cx="15329898" cy="6253379"/>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Great Migration</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First Wave (1910–1940): ~1.6 million African Americans moved North, Midwest, and West.</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Second Wave (1940–1970): ~5 million more migrated from the South.</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Together, the waves drove a major demographic shift, sharply increasing Black populations in major cities.</a:t>
            </a:r>
          </a:p>
        </p:txBody>
      </p:sp>
    </p:spTree>
    <p:extLst>
      <p:ext uri="{BB962C8B-B14F-4D97-AF65-F5344CB8AC3E}">
        <p14:creationId xmlns:p14="http://schemas.microsoft.com/office/powerpoint/2010/main" val="1212009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0ADBFB5-DBCC-9A95-7DCE-5AD57108C16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28C3D88-16F3-DAF6-206B-3EF6CA379D83}"/>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DD5913C1-0C2F-5AB9-D195-E5E6D0DB215A}"/>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258EBF56-416D-60E9-1F87-B95259A619B3}"/>
              </a:ext>
            </a:extLst>
          </p:cNvPr>
          <p:cNvSpPr txBox="1"/>
          <p:nvPr/>
        </p:nvSpPr>
        <p:spPr>
          <a:xfrm>
            <a:off x="1371600" y="2247900"/>
            <a:ext cx="15329898" cy="1226361"/>
          </a:xfrm>
          <a:prstGeom prst="rect">
            <a:avLst/>
          </a:prstGeom>
        </p:spPr>
        <p:txBody>
          <a:bodyPr lIns="0" tIns="0" rIns="0" bIns="0" rtlCol="0" anchor="t">
            <a:spAutoFit/>
          </a:bodyPr>
          <a:lstStyle/>
          <a:p>
            <a:pPr lvl="0" algn="l">
              <a:lnSpc>
                <a:spcPts val="4879"/>
              </a:lnSpc>
            </a:pPr>
            <a:endParaRPr lang="en-US" sz="3999" spc="79" dirty="0">
              <a:solidFill>
                <a:srgbClr val="2C2D31"/>
              </a:solidFill>
              <a:latin typeface="Montserrat"/>
              <a:ea typeface="Montserrat"/>
              <a:cs typeface="Montserrat"/>
              <a:sym typeface="Montserrat"/>
            </a:endParaRPr>
          </a:p>
          <a:p>
            <a:pPr lvl="0" algn="l">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18FBAC5C-AE82-1AC3-43B3-C39709D1A248}"/>
              </a:ext>
            </a:extLst>
          </p:cNvPr>
          <p:cNvSpPr txBox="1"/>
          <p:nvPr/>
        </p:nvSpPr>
        <p:spPr>
          <a:xfrm>
            <a:off x="1023013" y="73785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Factors Behind The Great Migration</a:t>
            </a:r>
          </a:p>
        </p:txBody>
      </p:sp>
      <p:sp>
        <p:nvSpPr>
          <p:cNvPr id="7" name="TextBox 4">
            <a:extLst>
              <a:ext uri="{FF2B5EF4-FFF2-40B4-BE49-F238E27FC236}">
                <a16:creationId xmlns:a16="http://schemas.microsoft.com/office/drawing/2014/main" id="{B35959D2-7DEC-9E36-51B6-38797EA9F089}"/>
              </a:ext>
            </a:extLst>
          </p:cNvPr>
          <p:cNvSpPr txBox="1"/>
          <p:nvPr/>
        </p:nvSpPr>
        <p:spPr>
          <a:xfrm>
            <a:off x="1219200" y="2431727"/>
            <a:ext cx="15329898" cy="4996624"/>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Racism and Segregation in the South.</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Economic Hardship.</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Agricultural Problems.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Industrial jobs in the North (War Production).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Higher Wages in the North.</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Greater Social Freedoms than the South.</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Top Destinations:</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New York, Chicago, Philadelphia, Detroit.</a:t>
            </a:r>
          </a:p>
        </p:txBody>
      </p:sp>
    </p:spTree>
    <p:extLst>
      <p:ext uri="{BB962C8B-B14F-4D97-AF65-F5344CB8AC3E}">
        <p14:creationId xmlns:p14="http://schemas.microsoft.com/office/powerpoint/2010/main" val="2642567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E9D31B84-A517-067C-222E-DD7AD2A20C7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B6B8280-686A-EDC6-C7C4-31D2BF2A9004}"/>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54FADEB4-3130-5740-EAE7-BF3E8A46A541}"/>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0BA82A04-F454-4D1F-3EDC-003818131AF5}"/>
              </a:ext>
            </a:extLst>
          </p:cNvPr>
          <p:cNvSpPr txBox="1"/>
          <p:nvPr/>
        </p:nvSpPr>
        <p:spPr>
          <a:xfrm>
            <a:off x="1371600" y="2247900"/>
            <a:ext cx="15329898" cy="1226361"/>
          </a:xfrm>
          <a:prstGeom prst="rect">
            <a:avLst/>
          </a:prstGeom>
        </p:spPr>
        <p:txBody>
          <a:bodyPr lIns="0" tIns="0" rIns="0" bIns="0" rtlCol="0" anchor="t">
            <a:spAutoFit/>
          </a:bodyPr>
          <a:lstStyle/>
          <a:p>
            <a:pPr lvl="0" algn="l">
              <a:lnSpc>
                <a:spcPts val="4879"/>
              </a:lnSpc>
            </a:pPr>
            <a:endParaRPr lang="en-US" sz="3999" spc="79" dirty="0">
              <a:solidFill>
                <a:srgbClr val="2C2D31"/>
              </a:solidFill>
              <a:latin typeface="Montserrat"/>
              <a:ea typeface="Montserrat"/>
              <a:cs typeface="Montserrat"/>
              <a:sym typeface="Montserrat"/>
            </a:endParaRPr>
          </a:p>
          <a:p>
            <a:pPr lvl="0" algn="l">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A887286C-AEC1-8471-A5AA-E46B9DB7B69D}"/>
              </a:ext>
            </a:extLst>
          </p:cNvPr>
          <p:cNvSpPr txBox="1"/>
          <p:nvPr/>
        </p:nvSpPr>
        <p:spPr>
          <a:xfrm>
            <a:off x="1023013" y="737857"/>
            <a:ext cx="16230600" cy="222253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Increase in African American Population in American Cities 1910-40</a:t>
            </a:r>
          </a:p>
        </p:txBody>
      </p:sp>
      <p:sp>
        <p:nvSpPr>
          <p:cNvPr id="7" name="TextBox 4">
            <a:extLst>
              <a:ext uri="{FF2B5EF4-FFF2-40B4-BE49-F238E27FC236}">
                <a16:creationId xmlns:a16="http://schemas.microsoft.com/office/drawing/2014/main" id="{EB28C7C5-D96B-447C-DBAF-60F26DC53197}"/>
              </a:ext>
            </a:extLst>
          </p:cNvPr>
          <p:cNvSpPr txBox="1"/>
          <p:nvPr/>
        </p:nvSpPr>
        <p:spPr>
          <a:xfrm>
            <a:off x="1219200" y="3240090"/>
            <a:ext cx="15329898" cy="1226361"/>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a:p>
            <a:pPr marL="571500" lvl="0" indent="-571500" algn="l">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graphicFrame>
        <p:nvGraphicFramePr>
          <p:cNvPr id="5" name="Table 4">
            <a:extLst>
              <a:ext uri="{FF2B5EF4-FFF2-40B4-BE49-F238E27FC236}">
                <a16:creationId xmlns:a16="http://schemas.microsoft.com/office/drawing/2014/main" id="{1054C4EF-74FF-20E5-737A-0E23686C197D}"/>
              </a:ext>
            </a:extLst>
          </p:cNvPr>
          <p:cNvGraphicFramePr>
            <a:graphicFrameLocks noGrp="1"/>
          </p:cNvGraphicFramePr>
          <p:nvPr>
            <p:extLst>
              <p:ext uri="{D42A27DB-BD31-4B8C-83A1-F6EECF244321}">
                <p14:modId xmlns:p14="http://schemas.microsoft.com/office/powerpoint/2010/main" val="3983648637"/>
              </p:ext>
            </p:extLst>
          </p:nvPr>
        </p:nvGraphicFramePr>
        <p:xfrm>
          <a:off x="1371600" y="3474260"/>
          <a:ext cx="15011400" cy="6036849"/>
        </p:xfrm>
        <a:graphic>
          <a:graphicData uri="http://schemas.openxmlformats.org/drawingml/2006/table">
            <a:tbl>
              <a:tblPr firstRow="1" bandRow="1">
                <a:tableStyleId>{5C22544A-7EE6-4342-B048-85BDC9FD1C3A}</a:tableStyleId>
              </a:tblPr>
              <a:tblGrid>
                <a:gridCol w="3002280">
                  <a:extLst>
                    <a:ext uri="{9D8B030D-6E8A-4147-A177-3AD203B41FA5}">
                      <a16:colId xmlns:a16="http://schemas.microsoft.com/office/drawing/2014/main" val="618072718"/>
                    </a:ext>
                  </a:extLst>
                </a:gridCol>
                <a:gridCol w="3002280">
                  <a:extLst>
                    <a:ext uri="{9D8B030D-6E8A-4147-A177-3AD203B41FA5}">
                      <a16:colId xmlns:a16="http://schemas.microsoft.com/office/drawing/2014/main" val="216570507"/>
                    </a:ext>
                  </a:extLst>
                </a:gridCol>
                <a:gridCol w="3002280">
                  <a:extLst>
                    <a:ext uri="{9D8B030D-6E8A-4147-A177-3AD203B41FA5}">
                      <a16:colId xmlns:a16="http://schemas.microsoft.com/office/drawing/2014/main" val="917659491"/>
                    </a:ext>
                  </a:extLst>
                </a:gridCol>
                <a:gridCol w="3002280">
                  <a:extLst>
                    <a:ext uri="{9D8B030D-6E8A-4147-A177-3AD203B41FA5}">
                      <a16:colId xmlns:a16="http://schemas.microsoft.com/office/drawing/2014/main" val="405886325"/>
                    </a:ext>
                  </a:extLst>
                </a:gridCol>
                <a:gridCol w="3002280">
                  <a:extLst>
                    <a:ext uri="{9D8B030D-6E8A-4147-A177-3AD203B41FA5}">
                      <a16:colId xmlns:a16="http://schemas.microsoft.com/office/drawing/2014/main" val="1008770795"/>
                    </a:ext>
                  </a:extLst>
                </a:gridCol>
              </a:tblGrid>
              <a:tr h="862407">
                <a:tc>
                  <a:txBody>
                    <a:bodyPr/>
                    <a:lstStyle/>
                    <a:p>
                      <a:r>
                        <a:rPr lang="en-US" dirty="0"/>
                        <a:t>CITY</a:t>
                      </a:r>
                    </a:p>
                  </a:txBody>
                  <a:tcPr/>
                </a:tc>
                <a:tc>
                  <a:txBody>
                    <a:bodyPr/>
                    <a:lstStyle/>
                    <a:p>
                      <a:r>
                        <a:rPr lang="en-US" dirty="0"/>
                        <a:t>1910</a:t>
                      </a:r>
                    </a:p>
                  </a:txBody>
                  <a:tcPr/>
                </a:tc>
                <a:tc>
                  <a:txBody>
                    <a:bodyPr/>
                    <a:lstStyle/>
                    <a:p>
                      <a:r>
                        <a:rPr lang="en-US" dirty="0"/>
                        <a:t>1920</a:t>
                      </a:r>
                    </a:p>
                  </a:txBody>
                  <a:tcPr/>
                </a:tc>
                <a:tc>
                  <a:txBody>
                    <a:bodyPr/>
                    <a:lstStyle/>
                    <a:p>
                      <a:r>
                        <a:rPr lang="en-US" dirty="0"/>
                        <a:t>1930</a:t>
                      </a:r>
                    </a:p>
                  </a:txBody>
                  <a:tcPr/>
                </a:tc>
                <a:tc>
                  <a:txBody>
                    <a:bodyPr/>
                    <a:lstStyle/>
                    <a:p>
                      <a:r>
                        <a:rPr lang="en-US" dirty="0"/>
                        <a:t>1940</a:t>
                      </a:r>
                    </a:p>
                  </a:txBody>
                  <a:tcPr/>
                </a:tc>
                <a:extLst>
                  <a:ext uri="{0D108BD9-81ED-4DB2-BD59-A6C34878D82A}">
                    <a16:rowId xmlns:a16="http://schemas.microsoft.com/office/drawing/2014/main" val="3056689627"/>
                  </a:ext>
                </a:extLst>
              </a:tr>
              <a:tr h="862407">
                <a:tc>
                  <a:txBody>
                    <a:bodyPr/>
                    <a:lstStyle/>
                    <a:p>
                      <a:r>
                        <a:rPr lang="en-US" sz="2400" dirty="0">
                          <a:latin typeface="Arial" panose="020B0604020202020204" pitchFamily="34" charset="0"/>
                          <a:cs typeface="Arial" panose="020B0604020202020204" pitchFamily="34" charset="0"/>
                        </a:rPr>
                        <a:t>NEW YORK</a:t>
                      </a:r>
                    </a:p>
                  </a:txBody>
                  <a:tcPr/>
                </a:tc>
                <a:tc>
                  <a:txBody>
                    <a:bodyPr/>
                    <a:lstStyle/>
                    <a:p>
                      <a:r>
                        <a:rPr lang="en-US" sz="2400" dirty="0">
                          <a:latin typeface="Arial" panose="020B0604020202020204" pitchFamily="34" charset="0"/>
                          <a:cs typeface="Arial" panose="020B0604020202020204" pitchFamily="34" charset="0"/>
                        </a:rPr>
                        <a:t>91,709</a:t>
                      </a:r>
                    </a:p>
                  </a:txBody>
                  <a:tcPr/>
                </a:tc>
                <a:tc>
                  <a:txBody>
                    <a:bodyPr/>
                    <a:lstStyle/>
                    <a:p>
                      <a:r>
                        <a:rPr lang="en-US" sz="2400" dirty="0">
                          <a:latin typeface="Arial" panose="020B0604020202020204" pitchFamily="34" charset="0"/>
                          <a:cs typeface="Arial" panose="020B0604020202020204" pitchFamily="34" charset="0"/>
                        </a:rPr>
                        <a:t>152,467</a:t>
                      </a:r>
                    </a:p>
                  </a:txBody>
                  <a:tcPr/>
                </a:tc>
                <a:tc>
                  <a:txBody>
                    <a:bodyPr/>
                    <a:lstStyle/>
                    <a:p>
                      <a:r>
                        <a:rPr lang="en-US" sz="2400" dirty="0">
                          <a:latin typeface="Arial" panose="020B0604020202020204" pitchFamily="34" charset="0"/>
                          <a:cs typeface="Arial" panose="020B0604020202020204" pitchFamily="34" charset="0"/>
                        </a:rPr>
                        <a:t>327,706</a:t>
                      </a:r>
                    </a:p>
                  </a:txBody>
                  <a:tcPr/>
                </a:tc>
                <a:tc>
                  <a:txBody>
                    <a:bodyPr/>
                    <a:lstStyle/>
                    <a:p>
                      <a:r>
                        <a:rPr lang="en-US" sz="2400" dirty="0">
                          <a:latin typeface="Arial" panose="020B0604020202020204" pitchFamily="34" charset="0"/>
                          <a:cs typeface="Arial" panose="020B0604020202020204" pitchFamily="34" charset="0"/>
                        </a:rPr>
                        <a:t>458,444</a:t>
                      </a:r>
                    </a:p>
                    <a:p>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92716761"/>
                  </a:ext>
                </a:extLst>
              </a:tr>
              <a:tr h="862407">
                <a:tc>
                  <a:txBody>
                    <a:bodyPr/>
                    <a:lstStyle/>
                    <a:p>
                      <a:r>
                        <a:rPr lang="en-US" sz="2400" dirty="0">
                          <a:latin typeface="Arial" panose="020B0604020202020204" pitchFamily="34" charset="0"/>
                          <a:cs typeface="Arial" panose="020B0604020202020204" pitchFamily="34" charset="0"/>
                        </a:rPr>
                        <a:t>CHICAGO</a:t>
                      </a:r>
                    </a:p>
                  </a:txBody>
                  <a:tcPr/>
                </a:tc>
                <a:tc>
                  <a:txBody>
                    <a:bodyPr/>
                    <a:lstStyle/>
                    <a:p>
                      <a:r>
                        <a:rPr lang="en-US" sz="2400" dirty="0">
                          <a:latin typeface="Arial" panose="020B0604020202020204" pitchFamily="34" charset="0"/>
                          <a:cs typeface="Arial" panose="020B0604020202020204" pitchFamily="34" charset="0"/>
                        </a:rPr>
                        <a:t>44,103</a:t>
                      </a:r>
                    </a:p>
                  </a:txBody>
                  <a:tcPr/>
                </a:tc>
                <a:tc>
                  <a:txBody>
                    <a:bodyPr/>
                    <a:lstStyle/>
                    <a:p>
                      <a:r>
                        <a:rPr lang="en-US" sz="2400" dirty="0">
                          <a:latin typeface="Arial" panose="020B0604020202020204" pitchFamily="34" charset="0"/>
                          <a:cs typeface="Arial" panose="020B0604020202020204" pitchFamily="34" charset="0"/>
                        </a:rPr>
                        <a:t>109,448</a:t>
                      </a:r>
                    </a:p>
                  </a:txBody>
                  <a:tcPr/>
                </a:tc>
                <a:tc>
                  <a:txBody>
                    <a:bodyPr/>
                    <a:lstStyle/>
                    <a:p>
                      <a:r>
                        <a:rPr lang="en-US" sz="2400" dirty="0">
                          <a:latin typeface="Arial" panose="020B0604020202020204" pitchFamily="34" charset="0"/>
                          <a:cs typeface="Arial" panose="020B0604020202020204" pitchFamily="34" charset="0"/>
                        </a:rPr>
                        <a:t>233,033</a:t>
                      </a:r>
                    </a:p>
                  </a:txBody>
                  <a:tcPr/>
                </a:tc>
                <a:tc>
                  <a:txBody>
                    <a:bodyPr/>
                    <a:lstStyle/>
                    <a:p>
                      <a:r>
                        <a:rPr lang="en-US" sz="2400" dirty="0">
                          <a:latin typeface="Arial" panose="020B0604020202020204" pitchFamily="34" charset="0"/>
                          <a:cs typeface="Arial" panose="020B0604020202020204" pitchFamily="34" charset="0"/>
                        </a:rPr>
                        <a:t>277,131</a:t>
                      </a:r>
                    </a:p>
                  </a:txBody>
                  <a:tcPr/>
                </a:tc>
                <a:extLst>
                  <a:ext uri="{0D108BD9-81ED-4DB2-BD59-A6C34878D82A}">
                    <a16:rowId xmlns:a16="http://schemas.microsoft.com/office/drawing/2014/main" val="3062339859"/>
                  </a:ext>
                </a:extLst>
              </a:tr>
              <a:tr h="862407">
                <a:tc>
                  <a:txBody>
                    <a:bodyPr/>
                    <a:lstStyle/>
                    <a:p>
                      <a:r>
                        <a:rPr lang="en-US" sz="2400" dirty="0">
                          <a:latin typeface="Arial" panose="020B0604020202020204" pitchFamily="34" charset="0"/>
                          <a:cs typeface="Arial" panose="020B0604020202020204" pitchFamily="34" charset="0"/>
                        </a:rPr>
                        <a:t>PHILADELPHIA</a:t>
                      </a:r>
                    </a:p>
                  </a:txBody>
                  <a:tcPr/>
                </a:tc>
                <a:tc>
                  <a:txBody>
                    <a:bodyPr/>
                    <a:lstStyle/>
                    <a:p>
                      <a:r>
                        <a:rPr lang="en-US" sz="2400" dirty="0">
                          <a:latin typeface="Arial" panose="020B0604020202020204" pitchFamily="34" charset="0"/>
                          <a:cs typeface="Arial" panose="020B0604020202020204" pitchFamily="34" charset="0"/>
                        </a:rPr>
                        <a:t>84,459</a:t>
                      </a:r>
                    </a:p>
                  </a:txBody>
                  <a:tcPr/>
                </a:tc>
                <a:tc>
                  <a:txBody>
                    <a:bodyPr/>
                    <a:lstStyle/>
                    <a:p>
                      <a:r>
                        <a:rPr lang="en-US" sz="2400" dirty="0">
                          <a:latin typeface="Arial" panose="020B0604020202020204" pitchFamily="34" charset="0"/>
                          <a:cs typeface="Arial" panose="020B0604020202020204" pitchFamily="34" charset="0"/>
                        </a:rPr>
                        <a:t>134,229</a:t>
                      </a:r>
                    </a:p>
                  </a:txBody>
                  <a:tcPr/>
                </a:tc>
                <a:tc>
                  <a:txBody>
                    <a:bodyPr/>
                    <a:lstStyle/>
                    <a:p>
                      <a:r>
                        <a:rPr lang="en-US" sz="2400" dirty="0">
                          <a:latin typeface="Arial" panose="020B0604020202020204" pitchFamily="34" charset="0"/>
                          <a:cs typeface="Arial" panose="020B0604020202020204" pitchFamily="34" charset="0"/>
                        </a:rPr>
                        <a:t>219,589</a:t>
                      </a:r>
                    </a:p>
                  </a:txBody>
                  <a:tcPr/>
                </a:tc>
                <a:tc>
                  <a:txBody>
                    <a:bodyPr/>
                    <a:lstStyle/>
                    <a:p>
                      <a:r>
                        <a:rPr lang="en-US" sz="2400" dirty="0">
                          <a:latin typeface="Arial" panose="020B0604020202020204" pitchFamily="34" charset="0"/>
                          <a:cs typeface="Arial" panose="020B0604020202020204" pitchFamily="34" charset="0"/>
                        </a:rPr>
                        <a:t>250,880</a:t>
                      </a:r>
                    </a:p>
                  </a:txBody>
                  <a:tcPr/>
                </a:tc>
                <a:extLst>
                  <a:ext uri="{0D108BD9-81ED-4DB2-BD59-A6C34878D82A}">
                    <a16:rowId xmlns:a16="http://schemas.microsoft.com/office/drawing/2014/main" val="3796872306"/>
                  </a:ext>
                </a:extLst>
              </a:tr>
              <a:tr h="862407">
                <a:tc>
                  <a:txBody>
                    <a:bodyPr/>
                    <a:lstStyle/>
                    <a:p>
                      <a:r>
                        <a:rPr lang="en-US" sz="2400" dirty="0">
                          <a:latin typeface="Arial" panose="020B0604020202020204" pitchFamily="34" charset="0"/>
                          <a:cs typeface="Arial" panose="020B0604020202020204" pitchFamily="34" charset="0"/>
                        </a:rPr>
                        <a:t>DETROIT</a:t>
                      </a:r>
                    </a:p>
                  </a:txBody>
                  <a:tcPr/>
                </a:tc>
                <a:tc>
                  <a:txBody>
                    <a:bodyPr/>
                    <a:lstStyle/>
                    <a:p>
                      <a:r>
                        <a:rPr lang="en-US" sz="2400" dirty="0">
                          <a:latin typeface="Arial" panose="020B0604020202020204" pitchFamily="34" charset="0"/>
                          <a:cs typeface="Arial" panose="020B0604020202020204" pitchFamily="34" charset="0"/>
                        </a:rPr>
                        <a:t>5,741</a:t>
                      </a:r>
                    </a:p>
                  </a:txBody>
                  <a:tcPr/>
                </a:tc>
                <a:tc>
                  <a:txBody>
                    <a:bodyPr/>
                    <a:lstStyle/>
                    <a:p>
                      <a:r>
                        <a:rPr lang="en-US" sz="2400" dirty="0">
                          <a:latin typeface="Arial" panose="020B0604020202020204" pitchFamily="34" charset="0"/>
                          <a:cs typeface="Arial" panose="020B0604020202020204" pitchFamily="34" charset="0"/>
                        </a:rPr>
                        <a:t>40,038</a:t>
                      </a:r>
                    </a:p>
                  </a:txBody>
                  <a:tcPr/>
                </a:tc>
                <a:tc>
                  <a:txBody>
                    <a:bodyPr/>
                    <a:lstStyle/>
                    <a:p>
                      <a:r>
                        <a:rPr lang="en-US" sz="2400" dirty="0">
                          <a:latin typeface="Arial" panose="020B0604020202020204" pitchFamily="34" charset="0"/>
                          <a:cs typeface="Arial" panose="020B0604020202020204" pitchFamily="34" charset="0"/>
                        </a:rPr>
                        <a:t>120,066</a:t>
                      </a:r>
                    </a:p>
                  </a:txBody>
                  <a:tcPr/>
                </a:tc>
                <a:tc>
                  <a:txBody>
                    <a:bodyPr/>
                    <a:lstStyle/>
                    <a:p>
                      <a:r>
                        <a:rPr lang="en-US" sz="2400" dirty="0">
                          <a:latin typeface="Arial" panose="020B0604020202020204" pitchFamily="34" charset="0"/>
                          <a:cs typeface="Arial" panose="020B0604020202020204" pitchFamily="34" charset="0"/>
                        </a:rPr>
                        <a:t>149,119</a:t>
                      </a:r>
                    </a:p>
                  </a:txBody>
                  <a:tcPr/>
                </a:tc>
                <a:extLst>
                  <a:ext uri="{0D108BD9-81ED-4DB2-BD59-A6C34878D82A}">
                    <a16:rowId xmlns:a16="http://schemas.microsoft.com/office/drawing/2014/main" val="531122741"/>
                  </a:ext>
                </a:extLst>
              </a:tr>
              <a:tr h="862407">
                <a:tc>
                  <a:txBody>
                    <a:bodyPr/>
                    <a:lstStyle/>
                    <a:p>
                      <a:r>
                        <a:rPr lang="en-US" sz="2400" dirty="0">
                          <a:solidFill>
                            <a:srgbClr val="FF0000"/>
                          </a:solidFill>
                          <a:latin typeface="Arial" panose="020B0604020202020204" pitchFamily="34" charset="0"/>
                          <a:cs typeface="Arial" panose="020B0604020202020204" pitchFamily="34" charset="0"/>
                        </a:rPr>
                        <a:t>BALTIMORE</a:t>
                      </a:r>
                    </a:p>
                  </a:txBody>
                  <a:tcPr/>
                </a:tc>
                <a:tc>
                  <a:txBody>
                    <a:bodyPr/>
                    <a:lstStyle/>
                    <a:p>
                      <a:r>
                        <a:rPr lang="en-US" sz="2400" dirty="0">
                          <a:solidFill>
                            <a:srgbClr val="FF0000"/>
                          </a:solidFill>
                          <a:latin typeface="Arial" panose="020B0604020202020204" pitchFamily="34" charset="0"/>
                          <a:cs typeface="Arial" panose="020B0604020202020204" pitchFamily="34" charset="0"/>
                        </a:rPr>
                        <a:t>85,098</a:t>
                      </a:r>
                    </a:p>
                  </a:txBody>
                  <a:tcPr/>
                </a:tc>
                <a:tc>
                  <a:txBody>
                    <a:bodyPr/>
                    <a:lstStyle/>
                    <a:p>
                      <a:r>
                        <a:rPr lang="en-US" sz="2400" dirty="0">
                          <a:solidFill>
                            <a:srgbClr val="FF0000"/>
                          </a:solidFill>
                          <a:latin typeface="Arial" panose="020B0604020202020204" pitchFamily="34" charset="0"/>
                          <a:cs typeface="Arial" panose="020B0604020202020204" pitchFamily="34" charset="0"/>
                        </a:rPr>
                        <a:t>108,696</a:t>
                      </a:r>
                    </a:p>
                  </a:txBody>
                  <a:tcPr/>
                </a:tc>
                <a:tc>
                  <a:txBody>
                    <a:bodyPr/>
                    <a:lstStyle/>
                    <a:p>
                      <a:r>
                        <a:rPr lang="en-US" sz="2400" dirty="0">
                          <a:solidFill>
                            <a:srgbClr val="FF0000"/>
                          </a:solidFill>
                          <a:latin typeface="Arial" panose="020B0604020202020204" pitchFamily="34" charset="0"/>
                          <a:cs typeface="Arial" panose="020B0604020202020204" pitchFamily="34" charset="0"/>
                        </a:rPr>
                        <a:t>142,750</a:t>
                      </a:r>
                    </a:p>
                  </a:txBody>
                  <a:tcPr/>
                </a:tc>
                <a:tc>
                  <a:txBody>
                    <a:bodyPr/>
                    <a:lstStyle/>
                    <a:p>
                      <a:r>
                        <a:rPr lang="en-US" sz="2400" dirty="0">
                          <a:solidFill>
                            <a:srgbClr val="FF0000"/>
                          </a:solidFill>
                          <a:latin typeface="Arial" panose="020B0604020202020204" pitchFamily="34" charset="0"/>
                          <a:cs typeface="Arial" panose="020B0604020202020204" pitchFamily="34" charset="0"/>
                        </a:rPr>
                        <a:t>166,395</a:t>
                      </a:r>
                    </a:p>
                    <a:p>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76054274"/>
                  </a:ext>
                </a:extLst>
              </a:tr>
              <a:tr h="862407">
                <a:tc>
                  <a:txBody>
                    <a:bodyPr/>
                    <a:lstStyle/>
                    <a:p>
                      <a:r>
                        <a:rPr lang="en-US" sz="2400" dirty="0">
                          <a:solidFill>
                            <a:srgbClr val="FF0000"/>
                          </a:solidFill>
                          <a:latin typeface="Arial" panose="020B0604020202020204" pitchFamily="34" charset="0"/>
                          <a:cs typeface="Arial" panose="020B0604020202020204" pitchFamily="34" charset="0"/>
                        </a:rPr>
                        <a:t>WASHINGTON DC</a:t>
                      </a:r>
                    </a:p>
                  </a:txBody>
                  <a:tcPr/>
                </a:tc>
                <a:tc>
                  <a:txBody>
                    <a:bodyPr/>
                    <a:lstStyle/>
                    <a:p>
                      <a:r>
                        <a:rPr lang="en-US" sz="2400" dirty="0">
                          <a:solidFill>
                            <a:srgbClr val="FF0000"/>
                          </a:solidFill>
                          <a:latin typeface="Arial" panose="020B0604020202020204" pitchFamily="34" charset="0"/>
                          <a:cs typeface="Arial" panose="020B0604020202020204" pitchFamily="34" charset="0"/>
                        </a:rPr>
                        <a:t>94,446</a:t>
                      </a:r>
                    </a:p>
                  </a:txBody>
                  <a:tcPr/>
                </a:tc>
                <a:tc>
                  <a:txBody>
                    <a:bodyPr/>
                    <a:lstStyle/>
                    <a:p>
                      <a:r>
                        <a:rPr lang="en-US" sz="2400" dirty="0">
                          <a:solidFill>
                            <a:srgbClr val="FF0000"/>
                          </a:solidFill>
                          <a:latin typeface="Arial" panose="020B0604020202020204" pitchFamily="34" charset="0"/>
                          <a:cs typeface="Arial" panose="020B0604020202020204" pitchFamily="34" charset="0"/>
                        </a:rPr>
                        <a:t>109,966</a:t>
                      </a:r>
                    </a:p>
                  </a:txBody>
                  <a:tcPr/>
                </a:tc>
                <a:tc>
                  <a:txBody>
                    <a:bodyPr/>
                    <a:lstStyle/>
                    <a:p>
                      <a:r>
                        <a:rPr lang="en-US" sz="2400" dirty="0">
                          <a:solidFill>
                            <a:srgbClr val="FF0000"/>
                          </a:solidFill>
                          <a:latin typeface="Arial" panose="020B0604020202020204" pitchFamily="34" charset="0"/>
                          <a:cs typeface="Arial" panose="020B0604020202020204" pitchFamily="34" charset="0"/>
                        </a:rPr>
                        <a:t>132,068</a:t>
                      </a:r>
                    </a:p>
                  </a:txBody>
                  <a:tcPr/>
                </a:tc>
                <a:tc>
                  <a:txBody>
                    <a:bodyPr/>
                    <a:lstStyle/>
                    <a:p>
                      <a:r>
                        <a:rPr lang="en-US" sz="2400" dirty="0">
                          <a:solidFill>
                            <a:srgbClr val="FF0000"/>
                          </a:solidFill>
                          <a:latin typeface="Arial" panose="020B0604020202020204" pitchFamily="34" charset="0"/>
                          <a:cs typeface="Arial" panose="020B0604020202020204" pitchFamily="34" charset="0"/>
                        </a:rPr>
                        <a:t>187,000</a:t>
                      </a:r>
                    </a:p>
                  </a:txBody>
                  <a:tcPr/>
                </a:tc>
                <a:extLst>
                  <a:ext uri="{0D108BD9-81ED-4DB2-BD59-A6C34878D82A}">
                    <a16:rowId xmlns:a16="http://schemas.microsoft.com/office/drawing/2014/main" val="1486850942"/>
                  </a:ext>
                </a:extLst>
              </a:tr>
            </a:tbl>
          </a:graphicData>
        </a:graphic>
      </p:graphicFrame>
    </p:spTree>
    <p:extLst>
      <p:ext uri="{BB962C8B-B14F-4D97-AF65-F5344CB8AC3E}">
        <p14:creationId xmlns:p14="http://schemas.microsoft.com/office/powerpoint/2010/main" val="1137772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A6AE2D5-72A6-8F86-3B30-A094F9C1848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B653611-60EF-201A-CE2B-1DC16A367FB8}"/>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2BB53EDB-FA50-6E96-31C5-0443A66C5372}"/>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97D080B0-41A4-820E-55B1-AD6786BC6A7B}"/>
              </a:ext>
            </a:extLst>
          </p:cNvPr>
          <p:cNvSpPr txBox="1"/>
          <p:nvPr/>
        </p:nvSpPr>
        <p:spPr>
          <a:xfrm>
            <a:off x="1219200" y="2323866"/>
            <a:ext cx="15329898" cy="6253379"/>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Escaping the South, African Americans still faced discriminatory housing policies nationwide.</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Sub-standard, segregated housing.</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Black and white residents were kept in separate neighborhoods.</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Real estate agents and landlords routinely blocked Black renters from other areas.</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From 1910, state and municipal laws barred housing integration.</a:t>
            </a:r>
          </a:p>
        </p:txBody>
      </p:sp>
      <p:sp>
        <p:nvSpPr>
          <p:cNvPr id="6" name="TextBox 6">
            <a:extLst>
              <a:ext uri="{FF2B5EF4-FFF2-40B4-BE49-F238E27FC236}">
                <a16:creationId xmlns:a16="http://schemas.microsoft.com/office/drawing/2014/main" id="{DE4802FD-D491-989C-7F45-788F175D3A33}"/>
              </a:ext>
            </a:extLst>
          </p:cNvPr>
          <p:cNvSpPr txBox="1"/>
          <p:nvPr/>
        </p:nvSpPr>
        <p:spPr>
          <a:xfrm>
            <a:off x="1023013" y="73785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Arrival in the North:  Housing</a:t>
            </a:r>
          </a:p>
        </p:txBody>
      </p:sp>
    </p:spTree>
    <p:extLst>
      <p:ext uri="{BB962C8B-B14F-4D97-AF65-F5344CB8AC3E}">
        <p14:creationId xmlns:p14="http://schemas.microsoft.com/office/powerpoint/2010/main" val="141800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5179302-283B-528F-D074-E3FD23AEBD2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B5E29CD-C08A-2A96-11E0-99650BBF8B22}"/>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D7B60BE0-0B73-90F8-7205-D52ED37D2060}"/>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02287FBE-A3E2-C9AE-25DC-9D575867D33C}"/>
              </a:ext>
            </a:extLst>
          </p:cNvPr>
          <p:cNvSpPr txBox="1"/>
          <p:nvPr/>
        </p:nvSpPr>
        <p:spPr>
          <a:xfrm>
            <a:off x="1219200" y="2476500"/>
            <a:ext cx="15329898" cy="8138510"/>
          </a:xfrm>
          <a:prstGeom prst="rect">
            <a:avLst/>
          </a:prstGeom>
        </p:spPr>
        <p:txBody>
          <a:bodyPr lIns="0" tIns="0" rIns="0" bIns="0" rtlCol="0" anchor="t">
            <a:spAutoFit/>
          </a:bodyPr>
          <a:lstStyle/>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Baltimore was already largely segregated by the early 20</a:t>
            </a:r>
            <a:r>
              <a:rPr lang="en-US" sz="3999" spc="79" baseline="30000" dirty="0">
                <a:solidFill>
                  <a:srgbClr val="2C2D31"/>
                </a:solidFill>
                <a:latin typeface="Montserrat"/>
                <a:ea typeface="Montserrat"/>
                <a:cs typeface="Montserrat"/>
                <a:sym typeface="Montserrat"/>
              </a:rPr>
              <a:t>th</a:t>
            </a:r>
            <a:r>
              <a:rPr lang="en-US" sz="3999" spc="79" dirty="0">
                <a:solidFill>
                  <a:srgbClr val="2C2D31"/>
                </a:solidFill>
                <a:latin typeface="Montserrat"/>
                <a:ea typeface="Montserrat"/>
                <a:cs typeface="Montserrat"/>
                <a:sym typeface="Montserrat"/>
              </a:rPr>
              <a:t> century.</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Summer 1910: W. Ashbie Hawkins, an African American attorney, bought a home at 1834 McCulloh Street in an all-white neighborhood.</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He rented it to his law partner, George McMechen, also an African American attorney.</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Hawkins’ family was harassed and threatened after moving in.</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White homeowners lobbied officials to stop the “Negro Invasion.”</a:t>
            </a:r>
          </a:p>
          <a:p>
            <a:pPr marL="1028700" lvl="1"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0659A769-3220-EDAA-9E89-FFDF631817B5}"/>
              </a:ext>
            </a:extLst>
          </p:cNvPr>
          <p:cNvSpPr txBox="1"/>
          <p:nvPr/>
        </p:nvSpPr>
        <p:spPr>
          <a:xfrm>
            <a:off x="1023013" y="73785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The Situation in Baltimore</a:t>
            </a:r>
          </a:p>
        </p:txBody>
      </p:sp>
    </p:spTree>
    <p:extLst>
      <p:ext uri="{BB962C8B-B14F-4D97-AF65-F5344CB8AC3E}">
        <p14:creationId xmlns:p14="http://schemas.microsoft.com/office/powerpoint/2010/main" val="234012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E1EA14-7D04-D7C6-2A97-A061B2D2F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645" y="2095500"/>
            <a:ext cx="7428710" cy="7086600"/>
          </a:xfrm>
          <a:prstGeom prst="rect">
            <a:avLst/>
          </a:prstGeom>
        </p:spPr>
      </p:pic>
      <p:sp>
        <p:nvSpPr>
          <p:cNvPr id="4" name="TextBox 3">
            <a:extLst>
              <a:ext uri="{FF2B5EF4-FFF2-40B4-BE49-F238E27FC236}">
                <a16:creationId xmlns:a16="http://schemas.microsoft.com/office/drawing/2014/main" id="{D20BAEEA-5CD6-275C-C4B5-5A64445BBC43}"/>
              </a:ext>
            </a:extLst>
          </p:cNvPr>
          <p:cNvSpPr txBox="1"/>
          <p:nvPr/>
        </p:nvSpPr>
        <p:spPr>
          <a:xfrm>
            <a:off x="1828800" y="723900"/>
            <a:ext cx="10287000" cy="707886"/>
          </a:xfrm>
          <a:prstGeom prst="rect">
            <a:avLst/>
          </a:prstGeom>
          <a:noFill/>
        </p:spPr>
        <p:txBody>
          <a:bodyPr wrap="square" rtlCol="0">
            <a:spAutoFit/>
          </a:bodyPr>
          <a:lstStyle/>
          <a:p>
            <a:r>
              <a:rPr lang="en-US" sz="4000" dirty="0">
                <a:latin typeface="Montserrat" panose="00000500000000000000" pitchFamily="2" charset="0"/>
              </a:rPr>
              <a:t>1834 McCulloh Street, Baltimore</a:t>
            </a:r>
          </a:p>
        </p:txBody>
      </p:sp>
    </p:spTree>
    <p:extLst>
      <p:ext uri="{BB962C8B-B14F-4D97-AF65-F5344CB8AC3E}">
        <p14:creationId xmlns:p14="http://schemas.microsoft.com/office/powerpoint/2010/main" val="454124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4F59C67C-AB51-E65F-870B-B7148F5A468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BC1DE19-DF24-51EE-CAEB-C968271147EA}"/>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B7A42D13-5314-C574-399E-B3DAA1D79AE1}"/>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1193CE68-8FF0-29C0-973C-DAC34147AF0F}"/>
              </a:ext>
            </a:extLst>
          </p:cNvPr>
          <p:cNvSpPr txBox="1"/>
          <p:nvPr/>
        </p:nvSpPr>
        <p:spPr>
          <a:xfrm>
            <a:off x="1295400" y="2978017"/>
            <a:ext cx="15329898" cy="7510133"/>
          </a:xfrm>
          <a:prstGeom prst="rect">
            <a:avLst/>
          </a:prstGeom>
        </p:spPr>
        <p:txBody>
          <a:bodyPr lIns="0" tIns="0" rIns="0" bIns="0" rtlCol="0" anchor="t">
            <a:spAutoFit/>
          </a:bodyPr>
          <a:lstStyle/>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In December 1910, Baltimore enacted the Segregation Ordinance of 1910.</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It made it illegal for African Americans to “take up residence” on majority-white blocks, and vice versa.</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New construction had to be designated for a specific race.</a:t>
            </a:r>
          </a:p>
          <a:p>
            <a:pPr marL="1028700" lvl="1" indent="-571500">
              <a:lnSpc>
                <a:spcPts val="4879"/>
              </a:lnSpc>
              <a:buFont typeface="Arial" panose="020B0604020202020204" pitchFamily="34" charset="0"/>
              <a:buChar char="•"/>
            </a:pPr>
            <a:r>
              <a:rPr lang="en-US" sz="3999" spc="79" dirty="0">
                <a:latin typeface="Montserrat"/>
                <a:ea typeface="Montserrat"/>
                <a:cs typeface="Montserrat"/>
                <a:sym typeface="Montserrat"/>
              </a:rPr>
              <a:t>Stated purpose: preserve public order, stability, and property values.</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Criminal penalties for violating the ordinance.</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first racial zoning law in the United States.</a:t>
            </a:r>
          </a:p>
          <a:p>
            <a:pPr marL="1028700" lvl="1"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B82C5B55-65CE-2A80-2B42-052D7BAD0585}"/>
              </a:ext>
            </a:extLst>
          </p:cNvPr>
          <p:cNvSpPr txBox="1"/>
          <p:nvPr/>
        </p:nvSpPr>
        <p:spPr>
          <a:xfrm>
            <a:off x="1023013" y="737857"/>
            <a:ext cx="16230600" cy="222253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Baltimore Segregation Ordinance of 1910</a:t>
            </a:r>
          </a:p>
        </p:txBody>
      </p:sp>
    </p:spTree>
    <p:extLst>
      <p:ext uri="{BB962C8B-B14F-4D97-AF65-F5344CB8AC3E}">
        <p14:creationId xmlns:p14="http://schemas.microsoft.com/office/powerpoint/2010/main" val="3569633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82450BB-310A-1FAD-3FF5-91469255A44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362C341-CF0F-2069-602F-097148517EE9}"/>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5C264DF1-9FEE-C6CC-74E7-478C93BF8BB5}"/>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E914DE02-A4C0-0B9E-F945-2F0FF116122B}"/>
              </a:ext>
            </a:extLst>
          </p:cNvPr>
          <p:cNvSpPr txBox="1"/>
          <p:nvPr/>
        </p:nvSpPr>
        <p:spPr>
          <a:xfrm>
            <a:off x="1295400" y="2978017"/>
            <a:ext cx="15329898" cy="1226361"/>
          </a:xfrm>
          <a:prstGeom prst="rect">
            <a:avLst/>
          </a:prstGeom>
        </p:spPr>
        <p:txBody>
          <a:bodyPr lIns="0" tIns="0" rIns="0" bIns="0" rtlCol="0" anchor="t">
            <a:spAutoFit/>
          </a:bodyPr>
          <a:lstStyle/>
          <a:p>
            <a:pPr marL="1028700" lvl="1"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a:p>
            <a:pPr marL="1028700" lvl="1"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pic>
        <p:nvPicPr>
          <p:cNvPr id="7" name="Picture 6">
            <a:extLst>
              <a:ext uri="{FF2B5EF4-FFF2-40B4-BE49-F238E27FC236}">
                <a16:creationId xmlns:a16="http://schemas.microsoft.com/office/drawing/2014/main" id="{49DF306A-2755-93EE-E1D6-91233BAFBE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1287" y="1119187"/>
            <a:ext cx="12925425" cy="8048625"/>
          </a:xfrm>
          <a:prstGeom prst="rect">
            <a:avLst/>
          </a:prstGeom>
        </p:spPr>
      </p:pic>
      <p:sp>
        <p:nvSpPr>
          <p:cNvPr id="8" name="TextBox 7">
            <a:extLst>
              <a:ext uri="{FF2B5EF4-FFF2-40B4-BE49-F238E27FC236}">
                <a16:creationId xmlns:a16="http://schemas.microsoft.com/office/drawing/2014/main" id="{25F90E88-B6AA-22B8-48C2-F169944BBFE1}"/>
              </a:ext>
            </a:extLst>
          </p:cNvPr>
          <p:cNvSpPr txBox="1"/>
          <p:nvPr/>
        </p:nvSpPr>
        <p:spPr>
          <a:xfrm>
            <a:off x="1524000" y="328761"/>
            <a:ext cx="5364387" cy="461665"/>
          </a:xfrm>
          <a:prstGeom prst="rect">
            <a:avLst/>
          </a:prstGeom>
          <a:noFill/>
        </p:spPr>
        <p:txBody>
          <a:bodyPr wrap="square" rtlCol="0">
            <a:spAutoFit/>
          </a:bodyPr>
          <a:lstStyle/>
          <a:p>
            <a:r>
              <a:rPr lang="en-US" sz="2400" dirty="0"/>
              <a:t>NEW YORK TIMES, DECEMBER 25, 1910</a:t>
            </a:r>
          </a:p>
        </p:txBody>
      </p:sp>
    </p:spTree>
    <p:extLst>
      <p:ext uri="{BB962C8B-B14F-4D97-AF65-F5344CB8AC3E}">
        <p14:creationId xmlns:p14="http://schemas.microsoft.com/office/powerpoint/2010/main" val="2286224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FFFB90D-3A4C-C1B5-C27E-5B6412053EE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D40A973-E91E-E071-E2AE-732D5F566BD2}"/>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99F975B9-FAAD-8E38-E059-5AD9AC65C7F3}"/>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C3BFA764-829B-7243-8C1A-CBFDCAA71D11}"/>
              </a:ext>
            </a:extLst>
          </p:cNvPr>
          <p:cNvSpPr txBox="1"/>
          <p:nvPr/>
        </p:nvSpPr>
        <p:spPr>
          <a:xfrm>
            <a:off x="1219200" y="3314700"/>
            <a:ext cx="15329898" cy="4368247"/>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Similar ordinances followed in Richmond, Atlanta, Louisville, New Orleans, and other Southern cities.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Promoted by white homeowners’ associations and city officials, ostensibly to stabilize property values and preserve public order.</a:t>
            </a:r>
          </a:p>
        </p:txBody>
      </p:sp>
      <p:sp>
        <p:nvSpPr>
          <p:cNvPr id="6" name="TextBox 6">
            <a:extLst>
              <a:ext uri="{FF2B5EF4-FFF2-40B4-BE49-F238E27FC236}">
                <a16:creationId xmlns:a16="http://schemas.microsoft.com/office/drawing/2014/main" id="{C741274B-9EC1-87F9-3547-FE02D277F5E8}"/>
              </a:ext>
            </a:extLst>
          </p:cNvPr>
          <p:cNvSpPr txBox="1"/>
          <p:nvPr/>
        </p:nvSpPr>
        <p:spPr>
          <a:xfrm>
            <a:off x="1023013" y="737857"/>
            <a:ext cx="16230600" cy="222253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After Baltimore, Zoning Laws to Enforce Segregation Spread</a:t>
            </a:r>
          </a:p>
        </p:txBody>
      </p:sp>
    </p:spTree>
    <p:extLst>
      <p:ext uri="{BB962C8B-B14F-4D97-AF65-F5344CB8AC3E}">
        <p14:creationId xmlns:p14="http://schemas.microsoft.com/office/powerpoint/2010/main" val="1835814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74707A0-DB4D-1785-0A8E-06FE85515C6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19B7CBB-5CF2-0C83-9901-06315C46721E}"/>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C8885C63-C19A-9B9A-EB99-2F454FEFE7BA}"/>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C1AEEF66-9108-007C-C121-68E61658359F}"/>
              </a:ext>
            </a:extLst>
          </p:cNvPr>
          <p:cNvSpPr txBox="1"/>
          <p:nvPr/>
        </p:nvSpPr>
        <p:spPr>
          <a:xfrm>
            <a:off x="1219200" y="3314700"/>
            <a:ext cx="15329898" cy="6253379"/>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Baltimore’s Segregation Ordinances faced numerous legal challenges.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Baltimore City Council enacted 4 different ordinances.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Two of the three failed judicial review; the Council repealed and replaced the other.</a:t>
            </a:r>
          </a:p>
          <a:p>
            <a:pPr marL="571500" lvl="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In 1915, a lawsuit challenged Thomas Jackson’s conviction under the City’s 4</a:t>
            </a:r>
            <a:r>
              <a:rPr lang="en-US" sz="3999" spc="79" baseline="30000" dirty="0">
                <a:solidFill>
                  <a:srgbClr val="2C2D31"/>
                </a:solidFill>
                <a:latin typeface="Montserrat"/>
                <a:ea typeface="Montserrat"/>
                <a:cs typeface="Montserrat"/>
                <a:sym typeface="Montserrat"/>
              </a:rPr>
              <a:t>th</a:t>
            </a:r>
            <a:r>
              <a:rPr lang="en-US" sz="3999" spc="79" dirty="0">
                <a:solidFill>
                  <a:srgbClr val="2C2D31"/>
                </a:solidFill>
                <a:latin typeface="Montserrat"/>
                <a:ea typeface="Montserrat"/>
                <a:cs typeface="Montserrat"/>
                <a:sym typeface="Montserrat"/>
              </a:rPr>
              <a:t> ordinance: </a:t>
            </a:r>
            <a:r>
              <a:rPr lang="en-US" sz="3999" i="1" spc="79" dirty="0">
                <a:solidFill>
                  <a:srgbClr val="2C2D31"/>
                </a:solidFill>
                <a:latin typeface="Montserrat"/>
                <a:ea typeface="Montserrat"/>
                <a:cs typeface="Montserrat"/>
                <a:sym typeface="Montserrat"/>
              </a:rPr>
              <a:t>Jackson v. State</a:t>
            </a:r>
            <a:r>
              <a:rPr lang="en-US" sz="3999" spc="79" dirty="0">
                <a:solidFill>
                  <a:srgbClr val="2C2D31"/>
                </a:solidFill>
                <a:latin typeface="Montserrat"/>
                <a:ea typeface="Montserrat"/>
                <a:cs typeface="Montserrat"/>
                <a:sym typeface="Montserrat"/>
              </a:rPr>
              <a:t>, not decided until 1918 — after the Supreme Court’s ruling in </a:t>
            </a:r>
            <a:r>
              <a:rPr lang="en-US" sz="3999" i="1" spc="79" dirty="0">
                <a:solidFill>
                  <a:srgbClr val="2C2D31"/>
                </a:solidFill>
                <a:latin typeface="Montserrat"/>
                <a:ea typeface="Montserrat"/>
                <a:cs typeface="Montserrat"/>
                <a:sym typeface="Montserrat"/>
              </a:rPr>
              <a:t>Buchanan v. Warley.</a:t>
            </a:r>
          </a:p>
        </p:txBody>
      </p:sp>
      <p:sp>
        <p:nvSpPr>
          <p:cNvPr id="6" name="TextBox 6">
            <a:extLst>
              <a:ext uri="{FF2B5EF4-FFF2-40B4-BE49-F238E27FC236}">
                <a16:creationId xmlns:a16="http://schemas.microsoft.com/office/drawing/2014/main" id="{B3C3DB39-87C3-1589-12E7-E2CE954052DF}"/>
              </a:ext>
            </a:extLst>
          </p:cNvPr>
          <p:cNvSpPr txBox="1"/>
          <p:nvPr/>
        </p:nvSpPr>
        <p:spPr>
          <a:xfrm>
            <a:off x="1023013" y="737857"/>
            <a:ext cx="16230600" cy="222253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Challenges to Baltimore’s Segregation Ordinances</a:t>
            </a:r>
          </a:p>
        </p:txBody>
      </p:sp>
    </p:spTree>
    <p:extLst>
      <p:ext uri="{BB962C8B-B14F-4D97-AF65-F5344CB8AC3E}">
        <p14:creationId xmlns:p14="http://schemas.microsoft.com/office/powerpoint/2010/main" val="3331222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28A4351-4218-0108-4C56-0EC1B5D96EC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DD79A50-7335-B483-8C0A-E633A6B55B31}"/>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85F9DB70-04B8-69AD-5C13-D2AC00AFA6F6}"/>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B70E7FC6-8FEA-1EB9-1413-8AF64237CA4E}"/>
              </a:ext>
            </a:extLst>
          </p:cNvPr>
          <p:cNvSpPr txBox="1"/>
          <p:nvPr/>
        </p:nvSpPr>
        <p:spPr>
          <a:xfrm>
            <a:off x="1295400" y="1806226"/>
            <a:ext cx="15329898" cy="8766887"/>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Louisville adopted a Baltimore-style segregation ordinance.</a:t>
            </a:r>
          </a:p>
          <a:p>
            <a:pPr marL="571500" lvl="0" indent="-571500" algn="l">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It barred Black residents from majority-white blocks, and vice versa.</a:t>
            </a:r>
          </a:p>
          <a:p>
            <a:pPr marL="571500" lvl="0" indent="-571500" algn="l">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William Warley, NAACP Louisville chapter president, contracted to buy a corner lot from white realtor Charles Buchanan — a collaborative test case.</a:t>
            </a:r>
          </a:p>
          <a:p>
            <a:pPr marL="571500" lvl="0" indent="-571500" algn="l">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Warley’s contract excused him from performing unless he could occupy the property as a residence.</a:t>
            </a:r>
          </a:p>
          <a:p>
            <a:pPr marL="571500" lvl="0" indent="-571500" algn="l">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Buchanan sued for specific performance; Warley argued state and city law barred him from performing.</a:t>
            </a:r>
          </a:p>
          <a:p>
            <a:pPr marL="571500" lvl="0" indent="-571500" algn="l">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State courts upheld Louisville’s ordinance and Buchanan lost.</a:t>
            </a:r>
          </a:p>
          <a:p>
            <a:pPr marL="571500" lvl="0" indent="-571500" algn="l">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The twist: a white realtor challenging the ordinance’s constitutionality. Case went to the U.S. Supreme Court.</a:t>
            </a:r>
            <a:endParaRPr lang="en-US" sz="2800" spc="79" dirty="0">
              <a:solidFill>
                <a:srgbClr val="2C2D31"/>
              </a:solidFill>
              <a:latin typeface="Montserrat"/>
              <a:ea typeface="Montserrat"/>
              <a:cs typeface="Montserrat"/>
              <a:sym typeface="Montserrat"/>
            </a:endParaRPr>
          </a:p>
          <a:p>
            <a:pPr marL="571500" lvl="0" indent="-571500" algn="l">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B98134B7-883F-58D8-494E-94C77CA27713}"/>
              </a:ext>
            </a:extLst>
          </p:cNvPr>
          <p:cNvSpPr txBox="1"/>
          <p:nvPr/>
        </p:nvSpPr>
        <p:spPr>
          <a:xfrm>
            <a:off x="1023013" y="571500"/>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Challenge to Louisville Segregation Act</a:t>
            </a:r>
          </a:p>
        </p:txBody>
      </p:sp>
    </p:spTree>
    <p:extLst>
      <p:ext uri="{BB962C8B-B14F-4D97-AF65-F5344CB8AC3E}">
        <p14:creationId xmlns:p14="http://schemas.microsoft.com/office/powerpoint/2010/main" val="3748188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EB18D72-B899-A506-C287-008AC3D3742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0D2A369-4F43-F437-92DE-EFE9185F3DD5}"/>
              </a:ext>
            </a:extLst>
          </p:cNvPr>
          <p:cNvGrpSpPr/>
          <p:nvPr/>
        </p:nvGrpSpPr>
        <p:grpSpPr>
          <a:xfrm>
            <a:off x="-5687" y="0"/>
            <a:ext cx="18288000" cy="10287000"/>
            <a:chOff x="0" y="0"/>
            <a:chExt cx="4373085" cy="2459860"/>
          </a:xfrm>
        </p:grpSpPr>
        <p:sp>
          <p:nvSpPr>
            <p:cNvPr id="3" name="Freeform 3">
              <a:extLst>
                <a:ext uri="{FF2B5EF4-FFF2-40B4-BE49-F238E27FC236}">
                  <a16:creationId xmlns:a16="http://schemas.microsoft.com/office/drawing/2014/main" id="{9BC218DA-B43F-D134-050B-A1F547B374E0}"/>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2659B25D-5B4A-95D6-501B-FB566909632D}"/>
              </a:ext>
            </a:extLst>
          </p:cNvPr>
          <p:cNvSpPr txBox="1"/>
          <p:nvPr/>
        </p:nvSpPr>
        <p:spPr>
          <a:xfrm>
            <a:off x="1295400" y="2291546"/>
            <a:ext cx="15329898" cy="8138510"/>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In a unanimous decision, the Court held Louisville’s ordinance unconstitutional for infringing the right to acquire, enjoy, and dispose of property.</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Court rejected the argument that the ordinance was a legitimate police-power measure to maintain public peace or racial purity.</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Ordinance violated the “fundamental law” of the 14</a:t>
            </a:r>
            <a:r>
              <a:rPr lang="en-US" sz="3999" spc="79" baseline="30000" dirty="0">
                <a:solidFill>
                  <a:srgbClr val="2C2D31"/>
                </a:solidFill>
                <a:latin typeface="Montserrat"/>
                <a:ea typeface="Montserrat"/>
                <a:cs typeface="Montserrat"/>
                <a:sym typeface="Montserrat"/>
              </a:rPr>
              <a:t>th</a:t>
            </a:r>
            <a:r>
              <a:rPr lang="en-US" sz="3999" spc="79" dirty="0">
                <a:solidFill>
                  <a:srgbClr val="2C2D31"/>
                </a:solidFill>
                <a:latin typeface="Montserrat"/>
                <a:ea typeface="Montserrat"/>
                <a:cs typeface="Montserrat"/>
                <a:sym typeface="Montserrat"/>
              </a:rPr>
              <a:t> Amendment “preventing state interference with property rights except by due process of law.”</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Supreme Court held states cannot restrict the right to buy property based solely on color.</a:t>
            </a:r>
          </a:p>
          <a:p>
            <a:pPr marL="571500" lvl="0" indent="-571500" algn="l">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835A0D3A-72F8-12E0-209A-7AAB9AA9FFED}"/>
              </a:ext>
            </a:extLst>
          </p:cNvPr>
          <p:cNvSpPr txBox="1"/>
          <p:nvPr/>
        </p:nvSpPr>
        <p:spPr>
          <a:xfrm>
            <a:off x="1023013" y="737857"/>
            <a:ext cx="16230600" cy="1068369"/>
          </a:xfrm>
          <a:prstGeom prst="rect">
            <a:avLst/>
          </a:prstGeom>
        </p:spPr>
        <p:txBody>
          <a:bodyPr lIns="0" tIns="0" rIns="0" bIns="0" rtlCol="0" anchor="t">
            <a:spAutoFit/>
          </a:bodyPr>
          <a:lstStyle/>
          <a:p>
            <a:pPr algn="l">
              <a:lnSpc>
                <a:spcPts val="8959"/>
              </a:lnSpc>
            </a:pPr>
            <a:r>
              <a:rPr lang="en-US" sz="6399" i="1" dirty="0">
                <a:solidFill>
                  <a:srgbClr val="1668A2"/>
                </a:solidFill>
                <a:latin typeface="Montserrat"/>
                <a:ea typeface="Montserrat"/>
                <a:cs typeface="Montserrat"/>
                <a:sym typeface="Montserrat"/>
              </a:rPr>
              <a:t>Buchanan v. Warley, 245 U.S. 60 (1917)</a:t>
            </a:r>
          </a:p>
        </p:txBody>
      </p:sp>
    </p:spTree>
    <p:extLst>
      <p:ext uri="{BB962C8B-B14F-4D97-AF65-F5344CB8AC3E}">
        <p14:creationId xmlns:p14="http://schemas.microsoft.com/office/powerpoint/2010/main" val="3639503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B3B60A3E-F202-729B-A676-9507C3C8149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97F6948-2BD4-B9E3-9842-360C7A06C583}"/>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4DEC3D69-5D1A-41C8-8D8A-D8B3835DAC9C}"/>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B098EB75-0AE8-7604-1D67-E29A6776D242}"/>
              </a:ext>
            </a:extLst>
          </p:cNvPr>
          <p:cNvSpPr txBox="1"/>
          <p:nvPr/>
        </p:nvSpPr>
        <p:spPr>
          <a:xfrm>
            <a:off x="1721086" y="2250817"/>
            <a:ext cx="15329898" cy="751013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State segregation zoning laws were now unconstitutional and “completely invalidated.”</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After ruling, MD COA held the Baltimore ordinance was unconstitutional in </a:t>
            </a:r>
            <a:r>
              <a:rPr lang="en-US" sz="3999" i="1" spc="79" dirty="0">
                <a:solidFill>
                  <a:srgbClr val="2C2D31"/>
                </a:solidFill>
                <a:latin typeface="Montserrat"/>
                <a:ea typeface="Montserrat"/>
                <a:cs typeface="Montserrat"/>
                <a:sym typeface="Montserrat"/>
              </a:rPr>
              <a:t>Jackson v. State (1918).</a:t>
            </a:r>
            <a:r>
              <a:rPr lang="en-US" sz="3999" spc="79" dirty="0">
                <a:solidFill>
                  <a:srgbClr val="2C2D31"/>
                </a:solidFill>
                <a:latin typeface="Montserrat"/>
                <a:ea typeface="Montserrat"/>
                <a:cs typeface="Montserrat"/>
                <a:sym typeface="Montserrat"/>
              </a:rPr>
              <a:t> “It is thus definitely settled, . . .that the right of the individual citizen to acquire or use property can not be validly restricted, by State or municipality, on the ground of his color.”</a:t>
            </a:r>
          </a:p>
          <a:p>
            <a:pPr marL="571500" indent="-571500">
              <a:lnSpc>
                <a:spcPts val="4879"/>
              </a:lnSpc>
              <a:buFont typeface="Arial" panose="020B0604020202020204" pitchFamily="34" charset="0"/>
              <a:buChar char="•"/>
            </a:pPr>
            <a:r>
              <a:rPr lang="en-US" sz="3999" b="1" spc="79" dirty="0">
                <a:solidFill>
                  <a:srgbClr val="2C2D31"/>
                </a:solidFill>
                <a:latin typeface="Montserrat"/>
                <a:ea typeface="Montserrat"/>
                <a:cs typeface="Montserrat"/>
                <a:sym typeface="Montserrat"/>
              </a:rPr>
              <a:t>BUT, </a:t>
            </a:r>
            <a:r>
              <a:rPr lang="en-US" sz="3999" spc="79" dirty="0">
                <a:solidFill>
                  <a:srgbClr val="2C2D31"/>
                </a:solidFill>
                <a:latin typeface="Montserrat"/>
                <a:ea typeface="Montserrat"/>
                <a:cs typeface="Montserrat"/>
                <a:sym typeface="Montserrat"/>
              </a:rPr>
              <a:t>it applied only to </a:t>
            </a:r>
            <a:r>
              <a:rPr lang="en-US" sz="3999" b="1" spc="79" dirty="0">
                <a:solidFill>
                  <a:srgbClr val="2C2D31"/>
                </a:solidFill>
                <a:latin typeface="Montserrat"/>
                <a:ea typeface="Montserrat"/>
                <a:cs typeface="Montserrat"/>
                <a:sym typeface="Montserrat"/>
              </a:rPr>
              <a:t>state action </a:t>
            </a:r>
            <a:r>
              <a:rPr lang="en-US" sz="3999" spc="79" dirty="0">
                <a:solidFill>
                  <a:srgbClr val="2C2D31"/>
                </a:solidFill>
                <a:latin typeface="Montserrat"/>
                <a:ea typeface="Montserrat"/>
                <a:cs typeface="Montserrat"/>
                <a:sym typeface="Montserrat"/>
              </a:rPr>
              <a:t> — leaving private contracts and restrictive covenants untouched, an important limit on the ruling.</a:t>
            </a:r>
          </a:p>
          <a:p>
            <a:pPr>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FE41D44A-86EC-755E-8BF2-B16B72DF7AFF}"/>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Impact of Buchanan v. Warley</a:t>
            </a:r>
          </a:p>
        </p:txBody>
      </p:sp>
    </p:spTree>
    <p:extLst>
      <p:ext uri="{BB962C8B-B14F-4D97-AF65-F5344CB8AC3E}">
        <p14:creationId xmlns:p14="http://schemas.microsoft.com/office/powerpoint/2010/main" val="1796370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97C7BE0C-35B4-2951-60BA-6F75213594F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C7C2EDC-E208-6F62-48E0-CD086716073F}"/>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9B49891A-AAAA-5ECC-D77A-8D1DC76ACFFE}"/>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CC2E963A-1336-3CAA-571C-47980B3A9430}"/>
              </a:ext>
            </a:extLst>
          </p:cNvPr>
          <p:cNvSpPr txBox="1"/>
          <p:nvPr/>
        </p:nvSpPr>
        <p:spPr>
          <a:xfrm>
            <a:off x="1479051" y="3086100"/>
            <a:ext cx="15329898" cy="751013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After </a:t>
            </a:r>
            <a:r>
              <a:rPr lang="en-US" sz="3999" i="1" spc="79" dirty="0">
                <a:solidFill>
                  <a:srgbClr val="2C2D31"/>
                </a:solidFill>
                <a:latin typeface="Montserrat"/>
                <a:ea typeface="Montserrat"/>
                <a:cs typeface="Montserrat"/>
                <a:sym typeface="Montserrat"/>
              </a:rPr>
              <a:t>Buchanan v. Warley, </a:t>
            </a:r>
            <a:r>
              <a:rPr lang="en-US" sz="3999" spc="79" dirty="0">
                <a:solidFill>
                  <a:srgbClr val="2C2D31"/>
                </a:solidFill>
                <a:latin typeface="Montserrat"/>
                <a:ea typeface="Montserrat"/>
                <a:cs typeface="Montserrat"/>
                <a:sym typeface="Montserrat"/>
              </a:rPr>
              <a:t>racially restrictive covenants became the “primary legal means of enforcing segregation.”</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What is a racially restrictive covenant?</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“Agreements entered into by a group of property owners, sub-division developers, or real estate operators in a given neighborhood, binding them not to sell, lease, rent or otherwise convey their property to specified groups because of race, creed or color for a definite period unless all agree to the transaction.”</a:t>
            </a:r>
          </a:p>
          <a:p>
            <a:pPr lvl="3">
              <a:lnSpc>
                <a:spcPts val="4879"/>
              </a:lnSpc>
            </a:pPr>
            <a:r>
              <a:rPr lang="en-US" sz="3999" i="1" spc="79" dirty="0">
                <a:solidFill>
                  <a:srgbClr val="2C2D31"/>
                </a:solidFill>
                <a:latin typeface="Montserrat"/>
                <a:ea typeface="Montserrat"/>
                <a:cs typeface="Montserrat"/>
                <a:sym typeface="Montserrat"/>
              </a:rPr>
              <a:t>- Seattle Civic Unity Committee (1946)</a:t>
            </a:r>
          </a:p>
          <a:p>
            <a:pPr>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A8AE82C4-6167-5FD5-FCE7-4ED3B2F95CC0}"/>
              </a:ext>
            </a:extLst>
          </p:cNvPr>
          <p:cNvSpPr txBox="1"/>
          <p:nvPr/>
        </p:nvSpPr>
        <p:spPr>
          <a:xfrm>
            <a:off x="1143000" y="675617"/>
            <a:ext cx="16230600" cy="222253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Aftermath:  The Rise of Racially Restrictive Covenants</a:t>
            </a:r>
          </a:p>
        </p:txBody>
      </p:sp>
    </p:spTree>
    <p:extLst>
      <p:ext uri="{BB962C8B-B14F-4D97-AF65-F5344CB8AC3E}">
        <p14:creationId xmlns:p14="http://schemas.microsoft.com/office/powerpoint/2010/main" val="3576777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FAE3CEC-259F-4BD7-4CF5-D98ED6E2BDA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2A8A04C-AFDD-9BB7-1244-80EBE591EF5D}"/>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82CEB5D7-9613-E3FD-A479-4C8F25522D58}"/>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7AEA6B99-58A3-BA67-E7AB-E5BA9F724F08}"/>
              </a:ext>
            </a:extLst>
          </p:cNvPr>
          <p:cNvSpPr txBox="1"/>
          <p:nvPr/>
        </p:nvSpPr>
        <p:spPr>
          <a:xfrm>
            <a:off x="1593351" y="2416760"/>
            <a:ext cx="15329898" cy="6881756"/>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Covenants restricted (a) sale or ownership, (b) use or occupancy, or (c) both, by members of an excluded group.</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Some covenants were limited in duration, others were perpetual.</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Some restrictions were included in deeds; others in recorded covenants running with the land.</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Their purpose: enforce segregation privately, since governments no longer could.</a:t>
            </a:r>
          </a:p>
          <a:p>
            <a:pPr>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15D8B530-9EE1-4BED-65E6-B734BBDE4269}"/>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Racially Restrictive Covenants</a:t>
            </a:r>
          </a:p>
        </p:txBody>
      </p:sp>
    </p:spTree>
    <p:extLst>
      <p:ext uri="{BB962C8B-B14F-4D97-AF65-F5344CB8AC3E}">
        <p14:creationId xmlns:p14="http://schemas.microsoft.com/office/powerpoint/2010/main" val="557864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446DA63-5274-415D-2E2D-DCE41A034BD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B378404-7905-D37F-1968-AF7C17E02A32}"/>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99A04E72-C4C6-F443-C784-E62DED999689}"/>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6E75579D-13E3-B9F5-3392-48FFE714624F}"/>
              </a:ext>
            </a:extLst>
          </p:cNvPr>
          <p:cNvSpPr txBox="1"/>
          <p:nvPr/>
        </p:nvSpPr>
        <p:spPr>
          <a:xfrm>
            <a:off x="1721086" y="2250817"/>
            <a:ext cx="15329898" cy="6881756"/>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Enforced housing segregation.</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This led to increased overcrowding, squalor and home prices in areas where African Americans were forced to live.</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African Americans and other “non-Caucasians” and “colored persons” were shut out of large swaths of residential areas across the country.</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Essentially, the covenants were private zoning laws that could be judicially enforced.</a:t>
            </a:r>
          </a:p>
          <a:p>
            <a:pPr lvl="1">
              <a:lnSpc>
                <a:spcPts val="4879"/>
              </a:lnSpc>
            </a:pPr>
            <a:endParaRPr lang="en-US" sz="3999" spc="79" dirty="0">
              <a:solidFill>
                <a:srgbClr val="2C2D31"/>
              </a:solidFill>
              <a:latin typeface="Montserrat"/>
              <a:ea typeface="Montserrat"/>
              <a:cs typeface="Montserrat"/>
              <a:sym typeface="Montserrat"/>
            </a:endParaRPr>
          </a:p>
          <a:p>
            <a:pPr>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9D9ADF8D-F9AB-1503-4740-05599DDED9E1}"/>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Effect of Restrictive Covenants</a:t>
            </a:r>
          </a:p>
        </p:txBody>
      </p:sp>
    </p:spTree>
    <p:extLst>
      <p:ext uri="{BB962C8B-B14F-4D97-AF65-F5344CB8AC3E}">
        <p14:creationId xmlns:p14="http://schemas.microsoft.com/office/powerpoint/2010/main" val="1347700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9F834940-418B-F114-73BC-8673D38AE01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9575861-B192-D686-13BB-C401A115B377}"/>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B2409E8F-82B6-C728-23CF-D44A0408503A}"/>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4C91B924-31DC-9AAB-B145-AF3A9602E321}"/>
              </a:ext>
            </a:extLst>
          </p:cNvPr>
          <p:cNvSpPr txBox="1"/>
          <p:nvPr/>
        </p:nvSpPr>
        <p:spPr>
          <a:xfrm>
            <a:off x="1721086" y="2250817"/>
            <a:ext cx="15329898" cy="6881756"/>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i="1" spc="79" dirty="0">
                <a:solidFill>
                  <a:srgbClr val="2C2D31"/>
                </a:solidFill>
                <a:latin typeface="Montserrat"/>
                <a:ea typeface="Montserrat"/>
                <a:cs typeface="Montserrat"/>
                <a:sym typeface="Montserrat"/>
              </a:rPr>
              <a:t>Bradley Hills Grove, Block B, Montgomery County (1942)</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above-described property shall never be sold, leased, or conveyed to, or occupied by, any person of the negro race.</a:t>
            </a:r>
          </a:p>
          <a:p>
            <a:pPr marL="571500" indent="-571500">
              <a:lnSpc>
                <a:spcPts val="4879"/>
              </a:lnSpc>
              <a:buFont typeface="Arial" panose="020B0604020202020204" pitchFamily="34" charset="0"/>
              <a:buChar char="•"/>
            </a:pPr>
            <a:r>
              <a:rPr lang="en-US" sz="3999" i="1" spc="79" dirty="0">
                <a:solidFill>
                  <a:srgbClr val="2C2D31"/>
                </a:solidFill>
                <a:latin typeface="Montserrat"/>
                <a:ea typeface="Montserrat"/>
                <a:cs typeface="Montserrat"/>
                <a:sym typeface="Montserrat"/>
              </a:rPr>
              <a:t>Wyngate, Blocks H-M, Montgomery County (1948)</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No persons of any race other than the white race shall use or occupy any building or any lot, except that this covenant shall not prevent occupancy by domestic servants of a different race domiciled with an owner or tenant.</a:t>
            </a:r>
          </a:p>
          <a:p>
            <a:pPr>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3D64F7B0-869B-C85E-AA17-AE69EB59E84D}"/>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5000" dirty="0">
                <a:solidFill>
                  <a:srgbClr val="1668A2"/>
                </a:solidFill>
                <a:latin typeface="Montserrat"/>
                <a:ea typeface="Montserrat"/>
                <a:cs typeface="Montserrat"/>
                <a:sym typeface="Montserrat"/>
              </a:rPr>
              <a:t>Examples of Restrictive Covenants (MD)</a:t>
            </a:r>
          </a:p>
        </p:txBody>
      </p:sp>
    </p:spTree>
    <p:extLst>
      <p:ext uri="{BB962C8B-B14F-4D97-AF65-F5344CB8AC3E}">
        <p14:creationId xmlns:p14="http://schemas.microsoft.com/office/powerpoint/2010/main" val="261722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D376A29-219C-B254-68BF-003E14EEC2B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F348F83-0F19-46FF-2D7F-9234F594B1BD}"/>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50B04A1D-846D-2901-25D5-C3513EA7C336}"/>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739C305F-B3C5-37E1-1070-474EF3AFE29F}"/>
              </a:ext>
            </a:extLst>
          </p:cNvPr>
          <p:cNvSpPr txBox="1"/>
          <p:nvPr/>
        </p:nvSpPr>
        <p:spPr>
          <a:xfrm>
            <a:off x="1721086" y="2250817"/>
            <a:ext cx="15329898" cy="751013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600" i="1" spc="79" dirty="0">
                <a:solidFill>
                  <a:srgbClr val="2C2D31"/>
                </a:solidFill>
                <a:latin typeface="Montserrat"/>
                <a:ea typeface="Montserrat"/>
                <a:cs typeface="Montserrat"/>
                <a:sym typeface="Montserrat"/>
              </a:rPr>
              <a:t>Woodside Park, Section 1, Montgomery County (1923)</a:t>
            </a:r>
          </a:p>
          <a:p>
            <a:pPr marL="1028700" lvl="1" indent="-571500">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For the purposes of sanitation and health, neither the said party of the second part, nor his heirs or assigns, shall or will sell or lease the said land to any one of a race whose death rate is at a higher percentage than the white race. </a:t>
            </a:r>
          </a:p>
          <a:p>
            <a:pPr marL="571500" indent="-571500">
              <a:lnSpc>
                <a:spcPts val="4879"/>
              </a:lnSpc>
              <a:buFont typeface="Arial" panose="020B0604020202020204" pitchFamily="34" charset="0"/>
              <a:buChar char="•"/>
            </a:pPr>
            <a:r>
              <a:rPr lang="en-US" sz="3600" i="1" spc="79" dirty="0" err="1">
                <a:solidFill>
                  <a:srgbClr val="2C2D31"/>
                </a:solidFill>
                <a:latin typeface="Montserrat"/>
                <a:ea typeface="Montserrat"/>
                <a:cs typeface="Montserrat"/>
                <a:sym typeface="Montserrat"/>
              </a:rPr>
              <a:t>Glazenwood</a:t>
            </a:r>
            <a:r>
              <a:rPr lang="en-US" sz="3600" i="1" spc="79" dirty="0">
                <a:solidFill>
                  <a:srgbClr val="2C2D31"/>
                </a:solidFill>
                <a:latin typeface="Montserrat"/>
                <a:ea typeface="Montserrat"/>
                <a:cs typeface="Montserrat"/>
                <a:sym typeface="Montserrat"/>
              </a:rPr>
              <a:t> Manor (Resub.), Prince George’s County</a:t>
            </a:r>
          </a:p>
          <a:p>
            <a:pPr marL="1485900" lvl="2" indent="-571500">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No person of any race other than the Caucasian race shall use or occupy any building on any lot, except that this Covenant shall not prevent occupancy by domestic servants of a different race domiciled with an owner or tenant.</a:t>
            </a:r>
            <a:endParaRPr lang="en-US" sz="3999" spc="79" dirty="0">
              <a:solidFill>
                <a:srgbClr val="2C2D31"/>
              </a:solidFill>
              <a:latin typeface="Montserrat"/>
              <a:ea typeface="Montserrat"/>
              <a:cs typeface="Montserrat"/>
              <a:sym typeface="Montserrat"/>
            </a:endParaRPr>
          </a:p>
          <a:p>
            <a:pPr>
              <a:lnSpc>
                <a:spcPts val="4879"/>
              </a:lnSpc>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F3CB6BFF-74B6-51E6-EE73-A53558F16E28}"/>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Examples of Covenant Language(cont.)</a:t>
            </a:r>
          </a:p>
        </p:txBody>
      </p:sp>
    </p:spTree>
    <p:extLst>
      <p:ext uri="{BB962C8B-B14F-4D97-AF65-F5344CB8AC3E}">
        <p14:creationId xmlns:p14="http://schemas.microsoft.com/office/powerpoint/2010/main" val="752308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94A630E-C1BB-9A16-B066-1C1E89C1B6B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7F5ED38-201E-4B58-0A7E-B0179352B145}"/>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9DEA86A9-117C-2F87-136E-2FC2F8F53AB1}"/>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A9826F36-C61E-446F-7AF7-2123F196F457}"/>
              </a:ext>
            </a:extLst>
          </p:cNvPr>
          <p:cNvSpPr txBox="1"/>
          <p:nvPr/>
        </p:nvSpPr>
        <p:spPr>
          <a:xfrm>
            <a:off x="1721086" y="2250817"/>
            <a:ext cx="15329898" cy="7484806"/>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600" i="1" spc="79" dirty="0">
                <a:solidFill>
                  <a:srgbClr val="2C2D31"/>
                </a:solidFill>
                <a:latin typeface="Montserrat"/>
                <a:ea typeface="Montserrat"/>
                <a:cs typeface="Montserrat"/>
                <a:sym typeface="Montserrat"/>
              </a:rPr>
              <a:t>Locust Hill Estates, Blocks 4-6, Montgomery County (1945)</a:t>
            </a:r>
          </a:p>
          <a:p>
            <a:pPr marL="1028700" lvl="1"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None of the said properties, and no part of any of them, shall, at any time, be used or occupied, by, or sold, demised, transferred, conveyed unto or in trust for, leased, rented, or given to, negroes, or any person or persons in whole or in part of negro blood, extraction, origin or descent, or by or to any person or persons of the Semitic Race, blood, or origin, which racial description shall be deemed to include Armenians, Jews, Hebrews, Persians and Syrians; except that this paragraph shall not be held to exclude partial occupancy of any of said properties by such persons if they are domestic servants of the respective owners or tenants residing thereon.</a:t>
            </a:r>
          </a:p>
        </p:txBody>
      </p:sp>
      <p:sp>
        <p:nvSpPr>
          <p:cNvPr id="6" name="TextBox 6">
            <a:extLst>
              <a:ext uri="{FF2B5EF4-FFF2-40B4-BE49-F238E27FC236}">
                <a16:creationId xmlns:a16="http://schemas.microsoft.com/office/drawing/2014/main" id="{E5C5C915-7160-915A-1AD1-CEF4A9FC0EBC}"/>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Examples of Covenant Language(cont.)</a:t>
            </a:r>
          </a:p>
        </p:txBody>
      </p:sp>
    </p:spTree>
    <p:extLst>
      <p:ext uri="{BB962C8B-B14F-4D97-AF65-F5344CB8AC3E}">
        <p14:creationId xmlns:p14="http://schemas.microsoft.com/office/powerpoint/2010/main" val="2045649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9A4C65F9-BB54-BC08-6776-E859C7A4571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A5FB830-D651-5535-B519-F071BCD73C84}"/>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F7D41C31-3FB0-6311-DFCF-898988B4A847}"/>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FC768A66-DE7A-200E-D214-C29E821D60E5}"/>
              </a:ext>
            </a:extLst>
          </p:cNvPr>
          <p:cNvSpPr txBox="1"/>
          <p:nvPr/>
        </p:nvSpPr>
        <p:spPr>
          <a:xfrm>
            <a:off x="1721086" y="2250817"/>
            <a:ext cx="15329898" cy="7484806"/>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A restrictive covenant signed in 1921 by 30 white DC homeowners barred selling or renting on S Street, N.W. to African Americans, for a 21-year term.</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In 1922, signatory Irene Corrigan sold her property to Helen Curtis, an African American. Corrigan’s neighbor, John Buckley, sued to enforce the Agreement and enjoin the sale.</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DC Courts held Agreement was enforceable.</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Before the Supreme Court, Corrigan and Curtis argued the covenant denied them due process and equal protection under the 5</a:t>
            </a:r>
            <a:r>
              <a:rPr lang="en-US" sz="3200" spc="79" baseline="30000" dirty="0">
                <a:solidFill>
                  <a:srgbClr val="2C2D31"/>
                </a:solidFill>
                <a:latin typeface="Montserrat"/>
                <a:ea typeface="Montserrat"/>
                <a:cs typeface="Montserrat"/>
                <a:sym typeface="Montserrat"/>
              </a:rPr>
              <a:t>th</a:t>
            </a:r>
            <a:r>
              <a:rPr lang="en-US" sz="3200" spc="79" dirty="0">
                <a:solidFill>
                  <a:srgbClr val="2C2D31"/>
                </a:solidFill>
                <a:latin typeface="Montserrat"/>
                <a:ea typeface="Montserrat"/>
                <a:cs typeface="Montserrat"/>
                <a:sym typeface="Montserrat"/>
              </a:rPr>
              <a:t>, 13</a:t>
            </a:r>
            <a:r>
              <a:rPr lang="en-US" sz="3200" spc="79" baseline="30000" dirty="0">
                <a:solidFill>
                  <a:srgbClr val="2C2D31"/>
                </a:solidFill>
                <a:latin typeface="Montserrat"/>
                <a:ea typeface="Montserrat"/>
                <a:cs typeface="Montserrat"/>
                <a:sym typeface="Montserrat"/>
              </a:rPr>
              <a:t>th</a:t>
            </a:r>
            <a:r>
              <a:rPr lang="en-US" sz="3200" spc="79" dirty="0">
                <a:solidFill>
                  <a:srgbClr val="2C2D31"/>
                </a:solidFill>
                <a:latin typeface="Montserrat"/>
                <a:ea typeface="Montserrat"/>
                <a:cs typeface="Montserrat"/>
                <a:sym typeface="Montserrat"/>
              </a:rPr>
              <a:t> and 14</a:t>
            </a:r>
            <a:r>
              <a:rPr lang="en-US" sz="3200" spc="79" baseline="30000" dirty="0">
                <a:solidFill>
                  <a:srgbClr val="2C2D31"/>
                </a:solidFill>
                <a:latin typeface="Montserrat"/>
                <a:ea typeface="Montserrat"/>
                <a:cs typeface="Montserrat"/>
                <a:sym typeface="Montserrat"/>
              </a:rPr>
              <a:t>th</a:t>
            </a:r>
            <a:r>
              <a:rPr lang="en-US" sz="3200" spc="79" dirty="0">
                <a:solidFill>
                  <a:srgbClr val="2C2D31"/>
                </a:solidFill>
                <a:latin typeface="Montserrat"/>
                <a:ea typeface="Montserrat"/>
                <a:cs typeface="Montserrat"/>
                <a:sym typeface="Montserrat"/>
              </a:rPr>
              <a:t> amendments, and violated public policy.</a:t>
            </a:r>
          </a:p>
        </p:txBody>
      </p:sp>
      <p:sp>
        <p:nvSpPr>
          <p:cNvPr id="6" name="TextBox 6">
            <a:extLst>
              <a:ext uri="{FF2B5EF4-FFF2-40B4-BE49-F238E27FC236}">
                <a16:creationId xmlns:a16="http://schemas.microsoft.com/office/drawing/2014/main" id="{00208BC4-47AC-9766-B8B4-0F2F41E2FE45}"/>
              </a:ext>
            </a:extLst>
          </p:cNvPr>
          <p:cNvSpPr txBox="1"/>
          <p:nvPr/>
        </p:nvSpPr>
        <p:spPr>
          <a:xfrm>
            <a:off x="1143000" y="675617"/>
            <a:ext cx="16230600" cy="1019318"/>
          </a:xfrm>
          <a:prstGeom prst="rect">
            <a:avLst/>
          </a:prstGeom>
        </p:spPr>
        <p:txBody>
          <a:bodyPr lIns="0" tIns="0" rIns="0" bIns="0" rtlCol="0" anchor="t">
            <a:spAutoFit/>
          </a:bodyPr>
          <a:lstStyle/>
          <a:p>
            <a:pPr algn="l">
              <a:lnSpc>
                <a:spcPts val="8959"/>
              </a:lnSpc>
            </a:pPr>
            <a:r>
              <a:rPr lang="en-US" sz="4600" dirty="0">
                <a:solidFill>
                  <a:srgbClr val="1668A2"/>
                </a:solidFill>
                <a:latin typeface="Montserrat"/>
                <a:ea typeface="Montserrat"/>
                <a:cs typeface="Montserrat"/>
                <a:sym typeface="Montserrat"/>
              </a:rPr>
              <a:t>Corrigan v. Buckley</a:t>
            </a:r>
            <a:r>
              <a:rPr lang="en-US" sz="4600" i="1" dirty="0">
                <a:solidFill>
                  <a:srgbClr val="1668A2"/>
                </a:solidFill>
                <a:latin typeface="Montserrat"/>
                <a:ea typeface="Montserrat"/>
                <a:cs typeface="Montserrat"/>
                <a:sym typeface="Montserrat"/>
              </a:rPr>
              <a:t>, 271 U.S. 323 (1926)</a:t>
            </a:r>
          </a:p>
        </p:txBody>
      </p:sp>
    </p:spTree>
    <p:extLst>
      <p:ext uri="{BB962C8B-B14F-4D97-AF65-F5344CB8AC3E}">
        <p14:creationId xmlns:p14="http://schemas.microsoft.com/office/powerpoint/2010/main" val="148000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3216EB0-DC7E-8FB4-B572-1ED0E74DE96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90E09F4-9DC1-6BA3-2792-1C7686AB029A}"/>
              </a:ext>
            </a:extLst>
          </p:cNvPr>
          <p:cNvGrpSpPr/>
          <p:nvPr/>
        </p:nvGrpSpPr>
        <p:grpSpPr>
          <a:xfrm>
            <a:off x="-29308" y="0"/>
            <a:ext cx="18288000" cy="10287000"/>
            <a:chOff x="0" y="0"/>
            <a:chExt cx="4373085" cy="2459860"/>
          </a:xfrm>
        </p:grpSpPr>
        <p:sp>
          <p:nvSpPr>
            <p:cNvPr id="3" name="Freeform 3">
              <a:extLst>
                <a:ext uri="{FF2B5EF4-FFF2-40B4-BE49-F238E27FC236}">
                  <a16:creationId xmlns:a16="http://schemas.microsoft.com/office/drawing/2014/main" id="{A46B15D3-9691-B250-CE33-743F5BDE2FB9}"/>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C18916E4-C494-FDA9-6EA0-06A4EF077600}"/>
              </a:ext>
            </a:extLst>
          </p:cNvPr>
          <p:cNvSpPr txBox="1"/>
          <p:nvPr/>
        </p:nvSpPr>
        <p:spPr>
          <a:xfrm>
            <a:off x="1721086" y="2250817"/>
            <a:ext cx="15329898" cy="4342920"/>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The Supreme Court unanimously held the constitutional claims were insubstantial and without merit.</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Because covenants were private agreements with no state action, no constitutional violation occurred.</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Judicial enforcement of private agreements did not, in the Court’s view, amount to state action.</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Case dismissed for lack of jurisdiction.</a:t>
            </a:r>
          </a:p>
        </p:txBody>
      </p:sp>
      <p:sp>
        <p:nvSpPr>
          <p:cNvPr id="6" name="TextBox 6">
            <a:extLst>
              <a:ext uri="{FF2B5EF4-FFF2-40B4-BE49-F238E27FC236}">
                <a16:creationId xmlns:a16="http://schemas.microsoft.com/office/drawing/2014/main" id="{08822544-6EFE-6BCD-193B-BB639586C46B}"/>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Corrigan Court’s Decision</a:t>
            </a:r>
          </a:p>
        </p:txBody>
      </p:sp>
    </p:spTree>
    <p:extLst>
      <p:ext uri="{BB962C8B-B14F-4D97-AF65-F5344CB8AC3E}">
        <p14:creationId xmlns:p14="http://schemas.microsoft.com/office/powerpoint/2010/main" val="2203230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5895DD5-FBC7-34D9-E025-814BC4BE4F0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0A68F05-FD1B-0063-93F8-05ED80D4D8CD}"/>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B41E59CE-5137-5EC5-6565-EE64A3C46FF7}"/>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9C264B33-ED5C-97AF-9DDA-0D7C54765B45}"/>
              </a:ext>
            </a:extLst>
          </p:cNvPr>
          <p:cNvSpPr txBox="1"/>
          <p:nvPr/>
        </p:nvSpPr>
        <p:spPr>
          <a:xfrm>
            <a:off x="1721086" y="2250817"/>
            <a:ext cx="15329898" cy="371454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Courts treated covenants as legal, enforceable private contracts.</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Courts enjoined sales and awarded damages for covenant violations.</a:t>
            </a:r>
          </a:p>
          <a:p>
            <a:pPr marL="571500" indent="-571500">
              <a:lnSpc>
                <a:spcPts val="4879"/>
              </a:lnSpc>
              <a:buFont typeface="Arial" panose="020B0604020202020204" pitchFamily="34" charset="0"/>
              <a:buChar char="•"/>
            </a:pPr>
            <a:r>
              <a:rPr lang="en-US" sz="3200" spc="79" dirty="0">
                <a:solidFill>
                  <a:srgbClr val="2C2D31"/>
                </a:solidFill>
                <a:latin typeface="Montserrat"/>
                <a:ea typeface="Montserrat"/>
                <a:cs typeface="Montserrat"/>
                <a:sym typeface="Montserrat"/>
              </a:rPr>
              <a:t>Continued segregation throughout the country.</a:t>
            </a:r>
          </a:p>
          <a:p>
            <a:pPr marL="571500" indent="-571500">
              <a:lnSpc>
                <a:spcPts val="4879"/>
              </a:lnSpc>
              <a:buFont typeface="Arial" panose="020B0604020202020204" pitchFamily="34" charset="0"/>
              <a:buChar char="•"/>
            </a:pPr>
            <a:endParaRPr lang="en-US" sz="3200"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B80972DE-C1FB-EED9-C579-FC8AABD645EA}"/>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Aftermath of Corrigan Decision</a:t>
            </a:r>
          </a:p>
        </p:txBody>
      </p:sp>
    </p:spTree>
    <p:extLst>
      <p:ext uri="{BB962C8B-B14F-4D97-AF65-F5344CB8AC3E}">
        <p14:creationId xmlns:p14="http://schemas.microsoft.com/office/powerpoint/2010/main" val="1543004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EF70BE2-E6B7-D674-126D-CE125B6F7B8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637E8D9-F7DF-56F2-6B60-BCAE25C5BA2D}"/>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D23EBADD-50E7-C0CE-5E7B-6B7469C324DB}"/>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D0993CC5-1BCB-A8EC-D224-AB1959D6B361}"/>
              </a:ext>
            </a:extLst>
          </p:cNvPr>
          <p:cNvSpPr txBox="1"/>
          <p:nvPr/>
        </p:nvSpPr>
        <p:spPr>
          <a:xfrm>
            <a:off x="1721086" y="2250817"/>
            <a:ext cx="15329898" cy="751013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Following Corrigan, use of covenants expanded nationally.</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Chicago (“home of the most intense covenant activity”). </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Los Angeles (a “veritable wave of </a:t>
            </a:r>
            <a:r>
              <a:rPr lang="en-US" sz="3999" spc="79" dirty="0" err="1">
                <a:solidFill>
                  <a:srgbClr val="2C2D31"/>
                </a:solidFill>
                <a:latin typeface="Montserrat"/>
                <a:ea typeface="Montserrat"/>
                <a:cs typeface="Montserrat"/>
                <a:sym typeface="Montserrat"/>
              </a:rPr>
              <a:t>covenantry</a:t>
            </a:r>
            <a:r>
              <a:rPr lang="en-US" sz="3999" spc="79" dirty="0">
                <a:solidFill>
                  <a:srgbClr val="2C2D31"/>
                </a:solidFill>
                <a:latin typeface="Montserrat"/>
                <a:ea typeface="Montserrat"/>
                <a:cs typeface="Montserrat"/>
                <a:sym typeface="Montserrat"/>
              </a:rPr>
              <a:t>”).</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Queens (NY) and suburbs (“effectively closed to Negro occupancy”).</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Washington, D.C. (most “new building sites and many older areas are now covenanted”).</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Private covenants continued the segregation that had been spreading before Buchanan v. Warley decision.</a:t>
            </a:r>
          </a:p>
        </p:txBody>
      </p:sp>
      <p:sp>
        <p:nvSpPr>
          <p:cNvPr id="6" name="TextBox 6">
            <a:extLst>
              <a:ext uri="{FF2B5EF4-FFF2-40B4-BE49-F238E27FC236}">
                <a16:creationId xmlns:a16="http://schemas.microsoft.com/office/drawing/2014/main" id="{AF2E6B1B-911D-D568-DE0C-1B1E5A268EFF}"/>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Expanded Use of Restrictive Covenants</a:t>
            </a:r>
          </a:p>
        </p:txBody>
      </p:sp>
    </p:spTree>
    <p:extLst>
      <p:ext uri="{BB962C8B-B14F-4D97-AF65-F5344CB8AC3E}">
        <p14:creationId xmlns:p14="http://schemas.microsoft.com/office/powerpoint/2010/main" val="3729451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9E72D37-66D4-D2B1-730B-291EAD75D65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71A6115-3B94-ED8C-5B01-08F17F915CDE}"/>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49E5DEB6-4CB0-1516-CB84-F7FBF8B08B03}"/>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3A6D0E31-521A-6ACF-F529-F2FEFDE666CD}"/>
              </a:ext>
            </a:extLst>
          </p:cNvPr>
          <p:cNvSpPr txBox="1"/>
          <p:nvPr/>
        </p:nvSpPr>
        <p:spPr>
          <a:xfrm>
            <a:off x="1721086" y="2250817"/>
            <a:ext cx="15329898" cy="3727239"/>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Covenants applied to existing homes (e.g., Corrigan) and new developments alike.</a:t>
            </a:r>
          </a:p>
          <a:p>
            <a:pPr marL="571500" indent="-571500">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Racial restrictions were often used as a selling point by developers.</a:t>
            </a:r>
          </a:p>
          <a:p>
            <a:pPr marL="571500" indent="-571500">
              <a:lnSpc>
                <a:spcPts val="4879"/>
              </a:lnSpc>
              <a:buFont typeface="Arial" panose="020B0604020202020204" pitchFamily="34" charset="0"/>
              <a:buChar char="•"/>
            </a:pPr>
            <a:r>
              <a:rPr lang="en-US" sz="3600" spc="79" dirty="0">
                <a:solidFill>
                  <a:srgbClr val="2C2D31"/>
                </a:solidFill>
                <a:latin typeface="Montserrat"/>
                <a:ea typeface="Montserrat"/>
                <a:cs typeface="Montserrat"/>
                <a:sym typeface="Montserrat"/>
              </a:rPr>
              <a:t>Helped drive “white flight” to new suburban developments.</a:t>
            </a:r>
            <a:endParaRPr lang="en-US" sz="3200"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121F5F8E-90A4-243C-CF9D-8139BD549EC5}"/>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Covenants – Existing and New Homes</a:t>
            </a:r>
          </a:p>
        </p:txBody>
      </p:sp>
    </p:spTree>
    <p:extLst>
      <p:ext uri="{BB962C8B-B14F-4D97-AF65-F5344CB8AC3E}">
        <p14:creationId xmlns:p14="http://schemas.microsoft.com/office/powerpoint/2010/main" val="3592815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980AF1E4-7973-2AE7-1F66-3C5C02F55DE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74795A5-80B3-5C61-2EC1-FCC8FBB428C5}"/>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8403210E-A420-A952-3EE5-4A3DD7E5ECD1}"/>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6" name="TextBox 6">
            <a:extLst>
              <a:ext uri="{FF2B5EF4-FFF2-40B4-BE49-F238E27FC236}">
                <a16:creationId xmlns:a16="http://schemas.microsoft.com/office/drawing/2014/main" id="{1D25076C-CE15-35BD-BDB2-7BF744C5B789}"/>
              </a:ext>
            </a:extLst>
          </p:cNvPr>
          <p:cNvSpPr txBox="1"/>
          <p:nvPr/>
        </p:nvSpPr>
        <p:spPr>
          <a:xfrm>
            <a:off x="1143000" y="675617"/>
            <a:ext cx="16230600" cy="799334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Advertisement  </a:t>
            </a:r>
          </a:p>
          <a:p>
            <a:pPr algn="l">
              <a:lnSpc>
                <a:spcPts val="8959"/>
              </a:lnSpc>
            </a:pPr>
            <a:r>
              <a:rPr lang="en-US" sz="6399" dirty="0">
                <a:solidFill>
                  <a:srgbClr val="1668A2"/>
                </a:solidFill>
                <a:latin typeface="Montserrat"/>
                <a:ea typeface="Montserrat"/>
                <a:cs typeface="Montserrat"/>
                <a:sym typeface="Montserrat"/>
              </a:rPr>
              <a:t>For Segregated </a:t>
            </a:r>
          </a:p>
          <a:p>
            <a:pPr algn="l">
              <a:lnSpc>
                <a:spcPts val="8959"/>
              </a:lnSpc>
            </a:pPr>
            <a:r>
              <a:rPr lang="en-US" sz="6399" dirty="0">
                <a:solidFill>
                  <a:srgbClr val="1668A2"/>
                </a:solidFill>
                <a:latin typeface="Montserrat"/>
                <a:ea typeface="Montserrat"/>
                <a:cs typeface="Montserrat"/>
                <a:sym typeface="Montserrat"/>
              </a:rPr>
              <a:t>Real Estate</a:t>
            </a:r>
          </a:p>
          <a:p>
            <a:pPr algn="l">
              <a:lnSpc>
                <a:spcPts val="8959"/>
              </a:lnSpc>
            </a:pPr>
            <a:r>
              <a:rPr lang="en-US" sz="6399" i="1" dirty="0">
                <a:solidFill>
                  <a:srgbClr val="1668A2"/>
                </a:solidFill>
                <a:latin typeface="Montserrat"/>
                <a:ea typeface="Montserrat"/>
                <a:cs typeface="Montserrat"/>
                <a:sym typeface="Montserrat"/>
              </a:rPr>
              <a:t>Vallejo, California</a:t>
            </a:r>
          </a:p>
          <a:p>
            <a:pPr algn="l">
              <a:lnSpc>
                <a:spcPts val="8959"/>
              </a:lnSpc>
            </a:pPr>
            <a:r>
              <a:rPr lang="en-US" sz="6399" i="1" dirty="0">
                <a:solidFill>
                  <a:srgbClr val="1668A2"/>
                </a:solidFill>
                <a:latin typeface="Montserrat"/>
                <a:ea typeface="Montserrat"/>
                <a:cs typeface="Montserrat"/>
                <a:sym typeface="Montserrat"/>
              </a:rPr>
              <a:t>(1930s)</a:t>
            </a:r>
          </a:p>
          <a:p>
            <a:pPr algn="l">
              <a:lnSpc>
                <a:spcPts val="8959"/>
              </a:lnSpc>
            </a:pPr>
            <a:r>
              <a:rPr lang="en-US" sz="6399" i="1" dirty="0">
                <a:solidFill>
                  <a:srgbClr val="1668A2"/>
                </a:solidFill>
                <a:latin typeface="Montserrat"/>
                <a:ea typeface="Montserrat"/>
                <a:cs typeface="Montserrat"/>
                <a:sym typeface="Montserrat"/>
              </a:rPr>
              <a:t>(Restricted </a:t>
            </a:r>
          </a:p>
          <a:p>
            <a:pPr algn="l">
              <a:lnSpc>
                <a:spcPts val="8959"/>
              </a:lnSpc>
            </a:pPr>
            <a:r>
              <a:rPr lang="en-US" sz="6399" i="1" dirty="0">
                <a:solidFill>
                  <a:srgbClr val="1668A2"/>
                </a:solidFill>
                <a:latin typeface="Montserrat"/>
                <a:ea typeface="Montserrat"/>
                <a:cs typeface="Montserrat"/>
                <a:sym typeface="Montserrat"/>
              </a:rPr>
              <a:t>Development)</a:t>
            </a:r>
          </a:p>
        </p:txBody>
      </p:sp>
      <p:pic>
        <p:nvPicPr>
          <p:cNvPr id="8" name="Picture 7">
            <a:extLst>
              <a:ext uri="{FF2B5EF4-FFF2-40B4-BE49-F238E27FC236}">
                <a16:creationId xmlns:a16="http://schemas.microsoft.com/office/drawing/2014/main" id="{5302261F-23CC-487F-B8AB-8AD429D77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0" y="675617"/>
            <a:ext cx="5185184" cy="8648700"/>
          </a:xfrm>
          <a:prstGeom prst="rect">
            <a:avLst/>
          </a:prstGeom>
        </p:spPr>
      </p:pic>
    </p:spTree>
    <p:extLst>
      <p:ext uri="{BB962C8B-B14F-4D97-AF65-F5344CB8AC3E}">
        <p14:creationId xmlns:p14="http://schemas.microsoft.com/office/powerpoint/2010/main" val="35987612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E044EBB6-82A7-A56F-2CD9-04C98A8C436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8349930-09C5-5C00-5D66-886894CA6647}"/>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6C39ABB9-A86A-6FEF-AD99-4F16D3EB3EA4}"/>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6" name="TextBox 6">
            <a:extLst>
              <a:ext uri="{FF2B5EF4-FFF2-40B4-BE49-F238E27FC236}">
                <a16:creationId xmlns:a16="http://schemas.microsoft.com/office/drawing/2014/main" id="{20F0526E-7A3C-4D66-5881-555FEF45F7F9}"/>
              </a:ext>
            </a:extLst>
          </p:cNvPr>
          <p:cNvSpPr txBox="1"/>
          <p:nvPr/>
        </p:nvSpPr>
        <p:spPr>
          <a:xfrm>
            <a:off x="1143000" y="675617"/>
            <a:ext cx="16230600" cy="9147504"/>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Advertisement  </a:t>
            </a:r>
          </a:p>
          <a:p>
            <a:pPr algn="l">
              <a:lnSpc>
                <a:spcPts val="8959"/>
              </a:lnSpc>
            </a:pPr>
            <a:r>
              <a:rPr lang="en-US" sz="6399" dirty="0">
                <a:solidFill>
                  <a:srgbClr val="1668A2"/>
                </a:solidFill>
                <a:latin typeface="Montserrat"/>
                <a:ea typeface="Montserrat"/>
                <a:cs typeface="Montserrat"/>
                <a:sym typeface="Montserrat"/>
              </a:rPr>
              <a:t>For Segregated </a:t>
            </a:r>
          </a:p>
          <a:p>
            <a:pPr algn="l">
              <a:lnSpc>
                <a:spcPts val="8959"/>
              </a:lnSpc>
            </a:pPr>
            <a:r>
              <a:rPr lang="en-US" sz="6399" dirty="0">
                <a:solidFill>
                  <a:srgbClr val="1668A2"/>
                </a:solidFill>
                <a:latin typeface="Montserrat"/>
                <a:ea typeface="Montserrat"/>
                <a:cs typeface="Montserrat"/>
                <a:sym typeface="Montserrat"/>
              </a:rPr>
              <a:t>Real Estate</a:t>
            </a:r>
          </a:p>
          <a:p>
            <a:pPr algn="l">
              <a:lnSpc>
                <a:spcPts val="8959"/>
              </a:lnSpc>
            </a:pPr>
            <a:r>
              <a:rPr lang="en-US" sz="6399" i="1" dirty="0">
                <a:solidFill>
                  <a:srgbClr val="1668A2"/>
                </a:solidFill>
                <a:latin typeface="Montserrat"/>
                <a:ea typeface="Montserrat"/>
                <a:cs typeface="Montserrat"/>
                <a:sym typeface="Montserrat"/>
              </a:rPr>
              <a:t>Washington, D.C.</a:t>
            </a:r>
          </a:p>
          <a:p>
            <a:pPr algn="l">
              <a:lnSpc>
                <a:spcPts val="8959"/>
              </a:lnSpc>
            </a:pPr>
            <a:r>
              <a:rPr lang="en-US" sz="6399" i="1" dirty="0">
                <a:solidFill>
                  <a:srgbClr val="1668A2"/>
                </a:solidFill>
                <a:latin typeface="Montserrat"/>
                <a:ea typeface="Montserrat"/>
                <a:cs typeface="Montserrat"/>
                <a:sym typeface="Montserrat"/>
              </a:rPr>
              <a:t>(Washington Post,</a:t>
            </a:r>
          </a:p>
          <a:p>
            <a:pPr algn="l">
              <a:lnSpc>
                <a:spcPts val="8959"/>
              </a:lnSpc>
            </a:pPr>
            <a:r>
              <a:rPr lang="en-US" sz="6399" i="1" dirty="0">
                <a:solidFill>
                  <a:srgbClr val="1668A2"/>
                </a:solidFill>
                <a:latin typeface="Montserrat"/>
                <a:ea typeface="Montserrat"/>
                <a:cs typeface="Montserrat"/>
                <a:sym typeface="Montserrat"/>
              </a:rPr>
              <a:t>March 19, 1939)</a:t>
            </a:r>
          </a:p>
          <a:p>
            <a:pPr algn="l">
              <a:lnSpc>
                <a:spcPts val="8959"/>
              </a:lnSpc>
            </a:pPr>
            <a:r>
              <a:rPr lang="en-US" sz="6399" i="1" dirty="0">
                <a:solidFill>
                  <a:srgbClr val="1668A2"/>
                </a:solidFill>
                <a:latin typeface="Montserrat"/>
                <a:ea typeface="Montserrat"/>
                <a:cs typeface="Montserrat"/>
                <a:sym typeface="Montserrat"/>
              </a:rPr>
              <a:t>(Restricted </a:t>
            </a:r>
          </a:p>
          <a:p>
            <a:pPr algn="l">
              <a:lnSpc>
                <a:spcPts val="8959"/>
              </a:lnSpc>
            </a:pPr>
            <a:r>
              <a:rPr lang="en-US" sz="6399" i="1" dirty="0">
                <a:solidFill>
                  <a:srgbClr val="1668A2"/>
                </a:solidFill>
                <a:latin typeface="Montserrat"/>
                <a:ea typeface="Montserrat"/>
                <a:cs typeface="Montserrat"/>
                <a:sym typeface="Montserrat"/>
              </a:rPr>
              <a:t>Development)</a:t>
            </a:r>
          </a:p>
        </p:txBody>
      </p:sp>
      <p:pic>
        <p:nvPicPr>
          <p:cNvPr id="5" name="Picture 4">
            <a:extLst>
              <a:ext uri="{FF2B5EF4-FFF2-40B4-BE49-F238E27FC236}">
                <a16:creationId xmlns:a16="http://schemas.microsoft.com/office/drawing/2014/main" id="{AEBB2F9D-F229-C8C3-B5BE-6718FA12FA4C}"/>
              </a:ext>
            </a:extLst>
          </p:cNvPr>
          <p:cNvPicPr>
            <a:picLocks noChangeAspect="1"/>
          </p:cNvPicPr>
          <p:nvPr/>
        </p:nvPicPr>
        <p:blipFill>
          <a:blip r:embed="rId2"/>
          <a:stretch>
            <a:fillRect/>
          </a:stretch>
        </p:blipFill>
        <p:spPr>
          <a:xfrm flipV="1">
            <a:off x="9139237" y="2314573"/>
            <a:ext cx="3509963" cy="3509963"/>
          </a:xfrm>
          <a:prstGeom prst="rect">
            <a:avLst/>
          </a:prstGeom>
        </p:spPr>
      </p:pic>
      <p:pic>
        <p:nvPicPr>
          <p:cNvPr id="9" name="Picture 8">
            <a:extLst>
              <a:ext uri="{FF2B5EF4-FFF2-40B4-BE49-F238E27FC236}">
                <a16:creationId xmlns:a16="http://schemas.microsoft.com/office/drawing/2014/main" id="{A81828E9-5318-5529-43C3-D901F4C835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0" y="1695839"/>
            <a:ext cx="6560345" cy="6629400"/>
          </a:xfrm>
          <a:prstGeom prst="rect">
            <a:avLst/>
          </a:prstGeom>
        </p:spPr>
      </p:pic>
    </p:spTree>
    <p:extLst>
      <p:ext uri="{BB962C8B-B14F-4D97-AF65-F5344CB8AC3E}">
        <p14:creationId xmlns:p14="http://schemas.microsoft.com/office/powerpoint/2010/main" val="69104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5FDCF40-D691-F212-CDF7-DA0B045888B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D510B4A-DCD2-DF1C-FC45-532BC2EAE17A}"/>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3109EC27-9A94-0DDC-35E5-7E746CB03865}"/>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6" name="TextBox 6">
            <a:extLst>
              <a:ext uri="{FF2B5EF4-FFF2-40B4-BE49-F238E27FC236}">
                <a16:creationId xmlns:a16="http://schemas.microsoft.com/office/drawing/2014/main" id="{C9C861F1-B03E-8247-C670-58DE38228BB1}"/>
              </a:ext>
            </a:extLst>
          </p:cNvPr>
          <p:cNvSpPr txBox="1"/>
          <p:nvPr/>
        </p:nvSpPr>
        <p:spPr>
          <a:xfrm>
            <a:off x="1143000" y="675617"/>
            <a:ext cx="16230600" cy="5685018"/>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Entrance Sign to</a:t>
            </a:r>
          </a:p>
          <a:p>
            <a:pPr algn="l">
              <a:lnSpc>
                <a:spcPts val="8959"/>
              </a:lnSpc>
            </a:pPr>
            <a:r>
              <a:rPr lang="en-US" sz="6399" dirty="0">
                <a:solidFill>
                  <a:srgbClr val="1668A2"/>
                </a:solidFill>
                <a:latin typeface="Montserrat"/>
                <a:ea typeface="Montserrat"/>
                <a:cs typeface="Montserrat"/>
                <a:sym typeface="Montserrat"/>
              </a:rPr>
              <a:t>a Racially </a:t>
            </a:r>
          </a:p>
          <a:p>
            <a:pPr algn="l">
              <a:lnSpc>
                <a:spcPts val="8959"/>
              </a:lnSpc>
            </a:pPr>
            <a:r>
              <a:rPr lang="en-US" sz="6399" dirty="0">
                <a:solidFill>
                  <a:srgbClr val="1668A2"/>
                </a:solidFill>
                <a:latin typeface="Montserrat"/>
                <a:ea typeface="Montserrat"/>
                <a:cs typeface="Montserrat"/>
                <a:sym typeface="Montserrat"/>
              </a:rPr>
              <a:t>Restricted </a:t>
            </a:r>
          </a:p>
          <a:p>
            <a:pPr algn="l">
              <a:lnSpc>
                <a:spcPts val="8959"/>
              </a:lnSpc>
            </a:pPr>
            <a:r>
              <a:rPr lang="en-US" sz="6399" dirty="0">
                <a:solidFill>
                  <a:srgbClr val="1668A2"/>
                </a:solidFill>
                <a:latin typeface="Montserrat"/>
                <a:ea typeface="Montserrat"/>
                <a:cs typeface="Montserrat"/>
                <a:sym typeface="Montserrat"/>
              </a:rPr>
              <a:t>Development in</a:t>
            </a:r>
          </a:p>
          <a:p>
            <a:pPr algn="l">
              <a:lnSpc>
                <a:spcPts val="8959"/>
              </a:lnSpc>
            </a:pPr>
            <a:r>
              <a:rPr lang="en-US" sz="6399" dirty="0">
                <a:solidFill>
                  <a:srgbClr val="1668A2"/>
                </a:solidFill>
                <a:latin typeface="Montserrat"/>
                <a:ea typeface="Montserrat"/>
                <a:cs typeface="Montserrat"/>
                <a:sym typeface="Montserrat"/>
              </a:rPr>
              <a:t>Seattle (1940s)</a:t>
            </a:r>
          </a:p>
        </p:txBody>
      </p:sp>
      <p:pic>
        <p:nvPicPr>
          <p:cNvPr id="5" name="Picture 4">
            <a:extLst>
              <a:ext uri="{FF2B5EF4-FFF2-40B4-BE49-F238E27FC236}">
                <a16:creationId xmlns:a16="http://schemas.microsoft.com/office/drawing/2014/main" id="{587F943E-332D-6F2C-FA74-BEFF1CCDAC62}"/>
              </a:ext>
            </a:extLst>
          </p:cNvPr>
          <p:cNvPicPr>
            <a:picLocks noChangeAspect="1"/>
          </p:cNvPicPr>
          <p:nvPr/>
        </p:nvPicPr>
        <p:blipFill>
          <a:blip r:embed="rId3"/>
          <a:stretch>
            <a:fillRect/>
          </a:stretch>
        </p:blipFill>
        <p:spPr>
          <a:xfrm flipV="1">
            <a:off x="9453564" y="1485899"/>
            <a:ext cx="5462586" cy="5462586"/>
          </a:xfrm>
          <a:prstGeom prst="rect">
            <a:avLst/>
          </a:prstGeom>
        </p:spPr>
      </p:pic>
      <p:pic>
        <p:nvPicPr>
          <p:cNvPr id="7" name="Picture 6">
            <a:extLst>
              <a:ext uri="{FF2B5EF4-FFF2-40B4-BE49-F238E27FC236}">
                <a16:creationId xmlns:a16="http://schemas.microsoft.com/office/drawing/2014/main" id="{EBFEAA4F-F8CA-B8B2-EB0F-CA7A8C9B9E40}"/>
              </a:ext>
            </a:extLst>
          </p:cNvPr>
          <p:cNvPicPr>
            <a:picLocks noChangeAspect="1"/>
          </p:cNvPicPr>
          <p:nvPr/>
        </p:nvPicPr>
        <p:blipFill>
          <a:blip r:embed="rId3"/>
          <a:stretch>
            <a:fillRect/>
          </a:stretch>
        </p:blipFill>
        <p:spPr>
          <a:xfrm>
            <a:off x="9139237" y="5138737"/>
            <a:ext cx="9525" cy="9525"/>
          </a:xfrm>
          <a:prstGeom prst="rect">
            <a:avLst/>
          </a:prstGeom>
        </p:spPr>
      </p:pic>
      <p:pic>
        <p:nvPicPr>
          <p:cNvPr id="10" name="Picture 9">
            <a:extLst>
              <a:ext uri="{FF2B5EF4-FFF2-40B4-BE49-F238E27FC236}">
                <a16:creationId xmlns:a16="http://schemas.microsoft.com/office/drawing/2014/main" id="{CCF6280B-262A-64B1-DEDD-F4760BB290B1}"/>
              </a:ext>
            </a:extLst>
          </p:cNvPr>
          <p:cNvPicPr>
            <a:picLocks noChangeAspect="1"/>
          </p:cNvPicPr>
          <p:nvPr/>
        </p:nvPicPr>
        <p:blipFill>
          <a:blip r:embed="rId3"/>
          <a:stretch>
            <a:fillRect/>
          </a:stretch>
        </p:blipFill>
        <p:spPr>
          <a:xfrm>
            <a:off x="9139237" y="5138737"/>
            <a:ext cx="9525" cy="9525"/>
          </a:xfrm>
          <a:prstGeom prst="rect">
            <a:avLst/>
          </a:prstGeom>
        </p:spPr>
      </p:pic>
      <p:pic>
        <p:nvPicPr>
          <p:cNvPr id="14" name="Picture 13">
            <a:extLst>
              <a:ext uri="{FF2B5EF4-FFF2-40B4-BE49-F238E27FC236}">
                <a16:creationId xmlns:a16="http://schemas.microsoft.com/office/drawing/2014/main" id="{9F6A07C7-4AF7-A973-52A0-9B678C7AD654}"/>
              </a:ext>
            </a:extLst>
          </p:cNvPr>
          <p:cNvPicPr>
            <a:picLocks noChangeAspect="1"/>
          </p:cNvPicPr>
          <p:nvPr/>
        </p:nvPicPr>
        <p:blipFill>
          <a:blip r:embed="rId3"/>
          <a:stretch>
            <a:fillRect/>
          </a:stretch>
        </p:blipFill>
        <p:spPr>
          <a:xfrm>
            <a:off x="9139237" y="5138737"/>
            <a:ext cx="9525" cy="9525"/>
          </a:xfrm>
          <a:prstGeom prst="rect">
            <a:avLst/>
          </a:prstGeom>
        </p:spPr>
      </p:pic>
      <p:pic>
        <p:nvPicPr>
          <p:cNvPr id="16" name="Picture 15">
            <a:extLst>
              <a:ext uri="{FF2B5EF4-FFF2-40B4-BE49-F238E27FC236}">
                <a16:creationId xmlns:a16="http://schemas.microsoft.com/office/drawing/2014/main" id="{F5028034-9539-2D32-83F8-3CD473E193F3}"/>
              </a:ext>
            </a:extLst>
          </p:cNvPr>
          <p:cNvPicPr>
            <a:picLocks noChangeAspect="1"/>
          </p:cNvPicPr>
          <p:nvPr/>
        </p:nvPicPr>
        <p:blipFill>
          <a:blip r:embed="rId4"/>
          <a:stretch>
            <a:fillRect/>
          </a:stretch>
        </p:blipFill>
        <p:spPr>
          <a:xfrm>
            <a:off x="9226648" y="1028700"/>
            <a:ext cx="7688122" cy="6677683"/>
          </a:xfrm>
          <a:prstGeom prst="rect">
            <a:avLst/>
          </a:prstGeom>
        </p:spPr>
      </p:pic>
    </p:spTree>
    <p:extLst>
      <p:ext uri="{BB962C8B-B14F-4D97-AF65-F5344CB8AC3E}">
        <p14:creationId xmlns:p14="http://schemas.microsoft.com/office/powerpoint/2010/main" val="1563324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39E7EC5-D979-8DE5-8B5A-91BE2C409EE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06B38B2-0CE8-6C39-D523-A381FA0B9CC1}"/>
              </a:ext>
            </a:extLst>
          </p:cNvPr>
          <p:cNvGrpSpPr/>
          <p:nvPr/>
        </p:nvGrpSpPr>
        <p:grpSpPr>
          <a:xfrm>
            <a:off x="-12510" y="2843"/>
            <a:ext cx="18288000" cy="10287000"/>
            <a:chOff x="0" y="0"/>
            <a:chExt cx="4373085" cy="2459860"/>
          </a:xfrm>
        </p:grpSpPr>
        <p:sp>
          <p:nvSpPr>
            <p:cNvPr id="3" name="Freeform 3">
              <a:extLst>
                <a:ext uri="{FF2B5EF4-FFF2-40B4-BE49-F238E27FC236}">
                  <a16:creationId xmlns:a16="http://schemas.microsoft.com/office/drawing/2014/main" id="{16B35E1C-A755-1DFC-DE78-227394B2FA5E}"/>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6" name="TextBox 6">
            <a:extLst>
              <a:ext uri="{FF2B5EF4-FFF2-40B4-BE49-F238E27FC236}">
                <a16:creationId xmlns:a16="http://schemas.microsoft.com/office/drawing/2014/main" id="{0E5552C5-0739-A764-65AA-8E951E129F8B}"/>
              </a:ext>
            </a:extLst>
          </p:cNvPr>
          <p:cNvSpPr txBox="1"/>
          <p:nvPr/>
        </p:nvSpPr>
        <p:spPr>
          <a:xfrm>
            <a:off x="1143000" y="675617"/>
            <a:ext cx="16230600" cy="2222532"/>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Washington, DC</a:t>
            </a:r>
          </a:p>
          <a:p>
            <a:pPr algn="l">
              <a:lnSpc>
                <a:spcPts val="8959"/>
              </a:lnSpc>
            </a:pPr>
            <a:r>
              <a:rPr lang="en-US" sz="6399" dirty="0">
                <a:solidFill>
                  <a:srgbClr val="1668A2"/>
                </a:solidFill>
                <a:latin typeface="Montserrat"/>
                <a:ea typeface="Montserrat"/>
                <a:cs typeface="Montserrat"/>
                <a:sym typeface="Montserrat"/>
              </a:rPr>
              <a:t>(1940s)</a:t>
            </a:r>
          </a:p>
        </p:txBody>
      </p:sp>
      <p:pic>
        <p:nvPicPr>
          <p:cNvPr id="5" name="Picture 4">
            <a:extLst>
              <a:ext uri="{FF2B5EF4-FFF2-40B4-BE49-F238E27FC236}">
                <a16:creationId xmlns:a16="http://schemas.microsoft.com/office/drawing/2014/main" id="{8675A32B-A241-6F22-AD5A-965E5E83335D}"/>
              </a:ext>
            </a:extLst>
          </p:cNvPr>
          <p:cNvPicPr>
            <a:picLocks noChangeAspect="1"/>
          </p:cNvPicPr>
          <p:nvPr/>
        </p:nvPicPr>
        <p:blipFill>
          <a:blip r:embed="rId3"/>
          <a:stretch>
            <a:fillRect/>
          </a:stretch>
        </p:blipFill>
        <p:spPr>
          <a:xfrm flipV="1">
            <a:off x="9453564" y="1485899"/>
            <a:ext cx="5462586" cy="5462586"/>
          </a:xfrm>
          <a:prstGeom prst="rect">
            <a:avLst/>
          </a:prstGeom>
        </p:spPr>
      </p:pic>
      <p:pic>
        <p:nvPicPr>
          <p:cNvPr id="7" name="Picture 6">
            <a:extLst>
              <a:ext uri="{FF2B5EF4-FFF2-40B4-BE49-F238E27FC236}">
                <a16:creationId xmlns:a16="http://schemas.microsoft.com/office/drawing/2014/main" id="{CC5388FB-E76E-03A4-EB2A-C242D490578E}"/>
              </a:ext>
            </a:extLst>
          </p:cNvPr>
          <p:cNvPicPr>
            <a:picLocks noChangeAspect="1"/>
          </p:cNvPicPr>
          <p:nvPr/>
        </p:nvPicPr>
        <p:blipFill>
          <a:blip r:embed="rId3"/>
          <a:stretch>
            <a:fillRect/>
          </a:stretch>
        </p:blipFill>
        <p:spPr>
          <a:xfrm>
            <a:off x="9139237" y="5138737"/>
            <a:ext cx="9525" cy="9525"/>
          </a:xfrm>
          <a:prstGeom prst="rect">
            <a:avLst/>
          </a:prstGeom>
        </p:spPr>
      </p:pic>
      <p:pic>
        <p:nvPicPr>
          <p:cNvPr id="10" name="Picture 9">
            <a:extLst>
              <a:ext uri="{FF2B5EF4-FFF2-40B4-BE49-F238E27FC236}">
                <a16:creationId xmlns:a16="http://schemas.microsoft.com/office/drawing/2014/main" id="{4C2C805C-E523-6093-1ED3-C4A9A35EDFB5}"/>
              </a:ext>
            </a:extLst>
          </p:cNvPr>
          <p:cNvPicPr>
            <a:picLocks noChangeAspect="1"/>
          </p:cNvPicPr>
          <p:nvPr/>
        </p:nvPicPr>
        <p:blipFill>
          <a:blip r:embed="rId3"/>
          <a:stretch>
            <a:fillRect/>
          </a:stretch>
        </p:blipFill>
        <p:spPr>
          <a:xfrm>
            <a:off x="9139237" y="5138737"/>
            <a:ext cx="9525" cy="9525"/>
          </a:xfrm>
          <a:prstGeom prst="rect">
            <a:avLst/>
          </a:prstGeom>
        </p:spPr>
      </p:pic>
      <p:pic>
        <p:nvPicPr>
          <p:cNvPr id="14" name="Picture 13">
            <a:extLst>
              <a:ext uri="{FF2B5EF4-FFF2-40B4-BE49-F238E27FC236}">
                <a16:creationId xmlns:a16="http://schemas.microsoft.com/office/drawing/2014/main" id="{0593C96A-5294-C571-937F-1C3851331D74}"/>
              </a:ext>
            </a:extLst>
          </p:cNvPr>
          <p:cNvPicPr>
            <a:picLocks noChangeAspect="1"/>
          </p:cNvPicPr>
          <p:nvPr/>
        </p:nvPicPr>
        <p:blipFill>
          <a:blip r:embed="rId3"/>
          <a:stretch>
            <a:fillRect/>
          </a:stretch>
        </p:blipFill>
        <p:spPr>
          <a:xfrm>
            <a:off x="9139237" y="5138737"/>
            <a:ext cx="9525" cy="9525"/>
          </a:xfrm>
          <a:prstGeom prst="rect">
            <a:avLst/>
          </a:prstGeom>
        </p:spPr>
      </p:pic>
      <p:pic>
        <p:nvPicPr>
          <p:cNvPr id="4" name="Picture 3">
            <a:extLst>
              <a:ext uri="{FF2B5EF4-FFF2-40B4-BE49-F238E27FC236}">
                <a16:creationId xmlns:a16="http://schemas.microsoft.com/office/drawing/2014/main" id="{70E68C96-8349-4B91-A0FF-9B6E3EEF3675}"/>
              </a:ext>
            </a:extLst>
          </p:cNvPr>
          <p:cNvPicPr>
            <a:picLocks noChangeAspect="1"/>
          </p:cNvPicPr>
          <p:nvPr/>
        </p:nvPicPr>
        <p:blipFill>
          <a:blip r:embed="rId4"/>
          <a:stretch>
            <a:fillRect/>
          </a:stretch>
        </p:blipFill>
        <p:spPr>
          <a:xfrm>
            <a:off x="8299545" y="342900"/>
            <a:ext cx="9525000" cy="8248650"/>
          </a:xfrm>
          <a:prstGeom prst="rect">
            <a:avLst/>
          </a:prstGeom>
        </p:spPr>
      </p:pic>
    </p:spTree>
    <p:extLst>
      <p:ext uri="{BB962C8B-B14F-4D97-AF65-F5344CB8AC3E}">
        <p14:creationId xmlns:p14="http://schemas.microsoft.com/office/powerpoint/2010/main" val="2300847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1BA6527-4C96-A9C8-31C6-E1B5E7DBD7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E151813-EA64-BAEE-4D42-43A1B9C0471C}"/>
              </a:ext>
            </a:extLst>
          </p:cNvPr>
          <p:cNvGrpSpPr/>
          <p:nvPr/>
        </p:nvGrpSpPr>
        <p:grpSpPr>
          <a:xfrm>
            <a:off x="0" y="-16998"/>
            <a:ext cx="18288000" cy="10287000"/>
            <a:chOff x="0" y="0"/>
            <a:chExt cx="4373085" cy="2459860"/>
          </a:xfrm>
        </p:grpSpPr>
        <p:sp>
          <p:nvSpPr>
            <p:cNvPr id="3" name="Freeform 3">
              <a:extLst>
                <a:ext uri="{FF2B5EF4-FFF2-40B4-BE49-F238E27FC236}">
                  <a16:creationId xmlns:a16="http://schemas.microsoft.com/office/drawing/2014/main" id="{8048AAC3-ED96-DD66-3283-42F301D1EB99}"/>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6" name="TextBox 6">
            <a:extLst>
              <a:ext uri="{FF2B5EF4-FFF2-40B4-BE49-F238E27FC236}">
                <a16:creationId xmlns:a16="http://schemas.microsoft.com/office/drawing/2014/main" id="{F3B919FF-FFD6-27A6-8092-AC545B30257B}"/>
              </a:ext>
            </a:extLst>
          </p:cNvPr>
          <p:cNvSpPr txBox="1"/>
          <p:nvPr/>
        </p:nvSpPr>
        <p:spPr>
          <a:xfrm>
            <a:off x="1143000" y="675617"/>
            <a:ext cx="16230600" cy="2222532"/>
          </a:xfrm>
          <a:prstGeom prst="rect">
            <a:avLst/>
          </a:prstGeom>
        </p:spPr>
        <p:txBody>
          <a:bodyPr lIns="0" tIns="0" rIns="0" bIns="0" rtlCol="0" anchor="t">
            <a:spAutoFit/>
          </a:bodyPr>
          <a:lstStyle/>
          <a:p>
            <a:pPr algn="ctr">
              <a:lnSpc>
                <a:spcPts val="8959"/>
              </a:lnSpc>
            </a:pPr>
            <a:r>
              <a:rPr lang="en-US" sz="6399" dirty="0">
                <a:solidFill>
                  <a:srgbClr val="1668A2"/>
                </a:solidFill>
                <a:latin typeface="Montserrat"/>
                <a:ea typeface="Montserrat"/>
                <a:cs typeface="Montserrat"/>
                <a:sym typeface="Montserrat"/>
              </a:rPr>
              <a:t>II.</a:t>
            </a:r>
          </a:p>
          <a:p>
            <a:pPr algn="ctr">
              <a:lnSpc>
                <a:spcPts val="8959"/>
              </a:lnSpc>
            </a:pPr>
            <a:r>
              <a:rPr lang="en-US" sz="6399" dirty="0">
                <a:solidFill>
                  <a:srgbClr val="1668A2"/>
                </a:solidFill>
                <a:latin typeface="Montserrat"/>
                <a:ea typeface="Montserrat"/>
                <a:cs typeface="Montserrat"/>
                <a:sym typeface="Montserrat"/>
              </a:rPr>
              <a:t>Shelley v. Kraemer</a:t>
            </a:r>
          </a:p>
        </p:txBody>
      </p:sp>
    </p:spTree>
    <p:extLst>
      <p:ext uri="{BB962C8B-B14F-4D97-AF65-F5344CB8AC3E}">
        <p14:creationId xmlns:p14="http://schemas.microsoft.com/office/powerpoint/2010/main" val="1633044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7FCC11C-BA54-0F27-DDF3-40DDC14869B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99864AD-C3BF-1323-B896-84C38852886B}"/>
              </a:ext>
            </a:extLst>
          </p:cNvPr>
          <p:cNvGrpSpPr/>
          <p:nvPr/>
        </p:nvGrpSpPr>
        <p:grpSpPr>
          <a:xfrm>
            <a:off x="0" y="-114300"/>
            <a:ext cx="18288000" cy="10287000"/>
            <a:chOff x="0" y="0"/>
            <a:chExt cx="4373085" cy="2459860"/>
          </a:xfrm>
        </p:grpSpPr>
        <p:sp>
          <p:nvSpPr>
            <p:cNvPr id="3" name="Freeform 3">
              <a:extLst>
                <a:ext uri="{FF2B5EF4-FFF2-40B4-BE49-F238E27FC236}">
                  <a16:creationId xmlns:a16="http://schemas.microsoft.com/office/drawing/2014/main" id="{C7BFE24B-60C2-2B27-1B7E-6DD788588179}"/>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DF53FE2A-B82A-C01B-8FFC-408B5151B27C}"/>
              </a:ext>
            </a:extLst>
          </p:cNvPr>
          <p:cNvSpPr txBox="1"/>
          <p:nvPr/>
        </p:nvSpPr>
        <p:spPr>
          <a:xfrm>
            <a:off x="1479051" y="2842867"/>
            <a:ext cx="15329898" cy="4996624"/>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4000" spc="79" dirty="0">
                <a:solidFill>
                  <a:srgbClr val="2C2D31"/>
                </a:solidFill>
                <a:latin typeface="Montserrat"/>
                <a:ea typeface="Montserrat"/>
                <a:cs typeface="Montserrat"/>
                <a:sym typeface="Montserrat"/>
              </a:rPr>
              <a:t>Shelley v. Kraemer was a consolidated case addressing the constitutionality of racially restrictive covenants.</a:t>
            </a:r>
          </a:p>
          <a:p>
            <a:pPr marL="571500" lvl="0" indent="-571500" algn="l">
              <a:lnSpc>
                <a:spcPts val="4879"/>
              </a:lnSpc>
              <a:buFont typeface="Arial" panose="020B0604020202020204" pitchFamily="34" charset="0"/>
              <a:buChar char="•"/>
            </a:pPr>
            <a:r>
              <a:rPr lang="en-US" sz="4000" spc="79" dirty="0">
                <a:solidFill>
                  <a:srgbClr val="2C2D31"/>
                </a:solidFill>
                <a:latin typeface="Montserrat"/>
                <a:ea typeface="Montserrat"/>
                <a:cs typeface="Montserrat"/>
                <a:sym typeface="Montserrat"/>
              </a:rPr>
              <a:t>The first underlying case, Shelley v. Kraemer, came from the Missouri Supreme Court, which had upheld a covenant in St. Louis.</a:t>
            </a:r>
          </a:p>
          <a:p>
            <a:pPr marL="571500" lvl="0" indent="-571500" algn="l">
              <a:lnSpc>
                <a:spcPts val="4879"/>
              </a:lnSpc>
              <a:buFont typeface="Arial" panose="020B0604020202020204" pitchFamily="34" charset="0"/>
              <a:buChar char="•"/>
            </a:pPr>
            <a:r>
              <a:rPr lang="en-US" sz="4000" spc="79" dirty="0">
                <a:solidFill>
                  <a:srgbClr val="2C2D31"/>
                </a:solidFill>
                <a:latin typeface="Montserrat"/>
                <a:ea typeface="Montserrat"/>
                <a:cs typeface="Montserrat"/>
                <a:sym typeface="Montserrat"/>
              </a:rPr>
              <a:t>The second case, Sipes v. McGhee, came from the Michigan Supreme Court, which had also upheld one.</a:t>
            </a:r>
            <a:endParaRPr lang="en-US" sz="3200" spc="79" dirty="0">
              <a:solidFill>
                <a:srgbClr val="2C2D31"/>
              </a:solidFill>
              <a:latin typeface="Montserrat"/>
              <a:ea typeface="Montserrat"/>
              <a:cs typeface="Montserrat"/>
              <a:sym typeface="Montserrat"/>
            </a:endParaRPr>
          </a:p>
          <a:p>
            <a:pPr marL="571500"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1DDB2788-A7ED-B247-5EFF-A9C665A778CC}"/>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Consolidated Cases</a:t>
            </a:r>
          </a:p>
        </p:txBody>
      </p:sp>
    </p:spTree>
    <p:extLst>
      <p:ext uri="{BB962C8B-B14F-4D97-AF65-F5344CB8AC3E}">
        <p14:creationId xmlns:p14="http://schemas.microsoft.com/office/powerpoint/2010/main" val="36305206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DF83E67A-2377-BBAC-766E-19DF365EEFF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B601694-A860-AD5A-7CC7-CE7C7547B7C2}"/>
              </a:ext>
            </a:extLst>
          </p:cNvPr>
          <p:cNvGrpSpPr/>
          <p:nvPr/>
        </p:nvGrpSpPr>
        <p:grpSpPr>
          <a:xfrm>
            <a:off x="-4763" y="0"/>
            <a:ext cx="18288000" cy="10287000"/>
            <a:chOff x="0" y="0"/>
            <a:chExt cx="4373085" cy="2459860"/>
          </a:xfrm>
        </p:grpSpPr>
        <p:sp>
          <p:nvSpPr>
            <p:cNvPr id="3" name="Freeform 3">
              <a:extLst>
                <a:ext uri="{FF2B5EF4-FFF2-40B4-BE49-F238E27FC236}">
                  <a16:creationId xmlns:a16="http://schemas.microsoft.com/office/drawing/2014/main" id="{A8F4AFA6-F426-5FBB-E750-1598E7B9B133}"/>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6E0EBFFD-7DA1-B22B-3526-D894923068D3}"/>
              </a:ext>
            </a:extLst>
          </p:cNvPr>
          <p:cNvSpPr txBox="1"/>
          <p:nvPr/>
        </p:nvSpPr>
        <p:spPr>
          <a:xfrm>
            <a:off x="1593351" y="2499294"/>
            <a:ext cx="15329898" cy="6881756"/>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J.D. and Ethel Shelley bought a St. Louis house subject to a covenant barring “people of the Negro or Mongolian Race” from occupying it.</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Purchased through a white “straw purchaser.”</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 white neighbor, Louis Kraemer, sued to keep the Shelleys from living there.</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trial court refused to enforce the covenant, in part because not all district owners had signed — 30 of 39 signed; 5 Black property owners had not.</a:t>
            </a:r>
          </a:p>
          <a:p>
            <a:pPr marL="571500"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62EED916-6201-226A-3656-E6EC0AF3C890}"/>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Underlying Facts – Shelley v. Kraemer</a:t>
            </a:r>
          </a:p>
        </p:txBody>
      </p:sp>
    </p:spTree>
    <p:extLst>
      <p:ext uri="{BB962C8B-B14F-4D97-AF65-F5344CB8AC3E}">
        <p14:creationId xmlns:p14="http://schemas.microsoft.com/office/powerpoint/2010/main" val="2462112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28B9826E-230C-D9B0-25E7-E940D9E2059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53C0A37-CB6A-92C7-A359-E3AEE4251A5B}"/>
              </a:ext>
            </a:extLst>
          </p:cNvPr>
          <p:cNvGrpSpPr/>
          <p:nvPr/>
        </p:nvGrpSpPr>
        <p:grpSpPr>
          <a:xfrm>
            <a:off x="16412" y="0"/>
            <a:ext cx="18288000" cy="10287000"/>
            <a:chOff x="0" y="0"/>
            <a:chExt cx="4373085" cy="2459860"/>
          </a:xfrm>
        </p:grpSpPr>
        <p:sp>
          <p:nvSpPr>
            <p:cNvPr id="3" name="Freeform 3">
              <a:extLst>
                <a:ext uri="{FF2B5EF4-FFF2-40B4-BE49-F238E27FC236}">
                  <a16:creationId xmlns:a16="http://schemas.microsoft.com/office/drawing/2014/main" id="{BC0B1965-3C00-EB7B-32D3-EFB47D11A4DC}"/>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B20B2DE8-16C5-FFF1-2571-E7FB9AD032D2}"/>
              </a:ext>
            </a:extLst>
          </p:cNvPr>
          <p:cNvSpPr txBox="1"/>
          <p:nvPr/>
        </p:nvSpPr>
        <p:spPr>
          <a:xfrm>
            <a:off x="1479051" y="2645188"/>
            <a:ext cx="15329898" cy="5625001"/>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Missouri Supreme Court reversed, upholding the covenant. Kraemer v. Shelley, </a:t>
            </a:r>
            <a:r>
              <a:rPr lang="en-US" sz="3999" i="1" spc="79" dirty="0">
                <a:solidFill>
                  <a:srgbClr val="2C2D31"/>
                </a:solidFill>
                <a:latin typeface="Montserrat"/>
                <a:ea typeface="Montserrat"/>
                <a:cs typeface="Montserrat"/>
                <a:sym typeface="Montserrat"/>
              </a:rPr>
              <a:t>355 Mo. 814 (1946).</a:t>
            </a:r>
            <a:endParaRPr lang="en-US" sz="3999" spc="79" dirty="0">
              <a:solidFill>
                <a:srgbClr val="2C2D31"/>
              </a:solidFill>
              <a:latin typeface="Montserrat"/>
              <a:ea typeface="Montserrat"/>
              <a:cs typeface="Montserrat"/>
              <a:sym typeface="Montserrat"/>
            </a:endParaRP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court held not all district residents needed to sign; the covenant bound only those who did.</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Not contrary to public policy; restrictive covenants consistently upheld by courts.</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Citing Corrigan, held covenants did not violate the Constitution: a private agreement, no state action.</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Case appealed to the U.S. Supreme Court.</a:t>
            </a:r>
          </a:p>
        </p:txBody>
      </p:sp>
      <p:sp>
        <p:nvSpPr>
          <p:cNvPr id="6" name="TextBox 6">
            <a:extLst>
              <a:ext uri="{FF2B5EF4-FFF2-40B4-BE49-F238E27FC236}">
                <a16:creationId xmlns:a16="http://schemas.microsoft.com/office/drawing/2014/main" id="{CDFD00D3-9C86-EB26-EA8D-690E26EF782B}"/>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Missouri Supreme Court Decision</a:t>
            </a:r>
          </a:p>
        </p:txBody>
      </p:sp>
    </p:spTree>
    <p:extLst>
      <p:ext uri="{BB962C8B-B14F-4D97-AF65-F5344CB8AC3E}">
        <p14:creationId xmlns:p14="http://schemas.microsoft.com/office/powerpoint/2010/main" val="2054694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5C48F9E5-10D8-3570-9F7E-EF6130EFD09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482B207-E29D-87C2-8E9C-E22C33230EAA}"/>
              </a:ext>
            </a:extLst>
          </p:cNvPr>
          <p:cNvGrpSpPr/>
          <p:nvPr/>
        </p:nvGrpSpPr>
        <p:grpSpPr>
          <a:xfrm>
            <a:off x="-76200" y="0"/>
            <a:ext cx="18288000" cy="10287000"/>
            <a:chOff x="0" y="0"/>
            <a:chExt cx="4373085" cy="2459860"/>
          </a:xfrm>
        </p:grpSpPr>
        <p:sp>
          <p:nvSpPr>
            <p:cNvPr id="3" name="Freeform 3">
              <a:extLst>
                <a:ext uri="{FF2B5EF4-FFF2-40B4-BE49-F238E27FC236}">
                  <a16:creationId xmlns:a16="http://schemas.microsoft.com/office/drawing/2014/main" id="{A712D664-C9FA-DDFF-0063-84EE765B6C30}"/>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0674B6F2-2CC4-8D7F-2D1A-5A793FACD51C}"/>
              </a:ext>
            </a:extLst>
          </p:cNvPr>
          <p:cNvSpPr txBox="1"/>
          <p:nvPr/>
        </p:nvSpPr>
        <p:spPr>
          <a:xfrm>
            <a:off x="1479051" y="2247900"/>
            <a:ext cx="15329898" cy="751013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White plaintiffs sued their African American neighbors to enforce a recorded covenant: “This property shall not be used or occupied by any person or persons except those of the Caucasian race.”</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trial court upheld the covenant: it was properly executed, the defendants were not Caucasian, and it violated neither due process, equal protection, nor public policy.</a:t>
            </a:r>
          </a:p>
          <a:p>
            <a:pPr marL="571500"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037C5B38-4377-4809-E16C-11770B8109B2}"/>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Underlying Facts –Sipes v. McGhee </a:t>
            </a:r>
          </a:p>
        </p:txBody>
      </p:sp>
    </p:spTree>
    <p:extLst>
      <p:ext uri="{BB962C8B-B14F-4D97-AF65-F5344CB8AC3E}">
        <p14:creationId xmlns:p14="http://schemas.microsoft.com/office/powerpoint/2010/main" val="2508827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DBB95DC-B111-5955-B6BA-3CD1E0A4D33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DA6D6DA-9DD0-EC88-4261-31E7FEDA95F2}"/>
              </a:ext>
            </a:extLst>
          </p:cNvPr>
          <p:cNvGrpSpPr/>
          <p:nvPr/>
        </p:nvGrpSpPr>
        <p:grpSpPr>
          <a:xfrm>
            <a:off x="0" y="34471"/>
            <a:ext cx="18288000" cy="10287000"/>
            <a:chOff x="0" y="0"/>
            <a:chExt cx="4373085" cy="2459860"/>
          </a:xfrm>
        </p:grpSpPr>
        <p:sp>
          <p:nvSpPr>
            <p:cNvPr id="3" name="Freeform 3">
              <a:extLst>
                <a:ext uri="{FF2B5EF4-FFF2-40B4-BE49-F238E27FC236}">
                  <a16:creationId xmlns:a16="http://schemas.microsoft.com/office/drawing/2014/main" id="{947912A4-D483-9631-3595-62A164613BC0}"/>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7AA83F3D-D932-2CA2-4DCB-21C76D72BDA7}"/>
              </a:ext>
            </a:extLst>
          </p:cNvPr>
          <p:cNvSpPr txBox="1"/>
          <p:nvPr/>
        </p:nvSpPr>
        <p:spPr>
          <a:xfrm>
            <a:off x="1479051" y="2078390"/>
            <a:ext cx="15329898" cy="751013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Michigan Supreme Court upheld lower court decision.</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No court had invalidated such a covenant on equal protection grounds; the agreement was legally enforceable.</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Without prior legislative action or a federal mandate, setting aside a private contract would be improper.</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court’s role was to follow the law, not decide what was just; determining public rights belongs to the State, not the judiciary — enforcement was not state action.</a:t>
            </a:r>
          </a:p>
        </p:txBody>
      </p:sp>
      <p:sp>
        <p:nvSpPr>
          <p:cNvPr id="6" name="TextBox 6">
            <a:extLst>
              <a:ext uri="{FF2B5EF4-FFF2-40B4-BE49-F238E27FC236}">
                <a16:creationId xmlns:a16="http://schemas.microsoft.com/office/drawing/2014/main" id="{120C00EA-F171-4014-A496-52053122D7E7}"/>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Michigan Supreme Court Decision</a:t>
            </a:r>
          </a:p>
        </p:txBody>
      </p:sp>
    </p:spTree>
    <p:extLst>
      <p:ext uri="{BB962C8B-B14F-4D97-AF65-F5344CB8AC3E}">
        <p14:creationId xmlns:p14="http://schemas.microsoft.com/office/powerpoint/2010/main" val="3545918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3DDF4B45-AA8C-448D-C97C-128FC3A7172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19AEA42-84D8-031F-E9F4-D68A7D4D56D1}"/>
              </a:ext>
            </a:extLst>
          </p:cNvPr>
          <p:cNvGrpSpPr/>
          <p:nvPr/>
        </p:nvGrpSpPr>
        <p:grpSpPr>
          <a:xfrm>
            <a:off x="0" y="-32413"/>
            <a:ext cx="18288000" cy="10287000"/>
            <a:chOff x="0" y="0"/>
            <a:chExt cx="4373085" cy="2459860"/>
          </a:xfrm>
        </p:grpSpPr>
        <p:sp>
          <p:nvSpPr>
            <p:cNvPr id="3" name="Freeform 3">
              <a:extLst>
                <a:ext uri="{FF2B5EF4-FFF2-40B4-BE49-F238E27FC236}">
                  <a16:creationId xmlns:a16="http://schemas.microsoft.com/office/drawing/2014/main" id="{E0F8D9BE-E117-AF8B-45FE-F37CA74C0BA3}"/>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1546BD19-4610-D23F-4ACF-8B2E957AE96C}"/>
              </a:ext>
            </a:extLst>
          </p:cNvPr>
          <p:cNvSpPr txBox="1"/>
          <p:nvPr/>
        </p:nvSpPr>
        <p:spPr>
          <a:xfrm>
            <a:off x="1371600" y="1943100"/>
            <a:ext cx="15329898" cy="7510133"/>
          </a:xfrm>
          <a:prstGeom prst="rect">
            <a:avLst/>
          </a:prstGeom>
        </p:spPr>
        <p:txBody>
          <a:bodyPr lIns="0" tIns="0" rIns="0" bIns="0" rtlCol="0" anchor="t">
            <a:spAutoFit/>
          </a:bodyPr>
          <a:lstStyle/>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Consolidated Cases, Shelley v. Kraemer lead case.</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High profile attorneys involved in the case.</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Thurgood Marshall argued the case for the Shelleys.</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United States filed an Amicus Brief (first time in a civil rights case).</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Alger Hiss helped write an amicus brief arguing U.S. racial discrimination harmed foreign policy and aided the Soviets.</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Chief Justice Fred Vinson presided.</a:t>
            </a:r>
          </a:p>
          <a:p>
            <a:pPr marL="1028700" lvl="1"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3 of 9 Justices recused themselves.</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DC companion cases, with slightly different issues since DC is not a state: Hurd v. Hodge and </a:t>
            </a:r>
            <a:r>
              <a:rPr lang="en-US" sz="3999" spc="79" dirty="0" err="1">
                <a:solidFill>
                  <a:srgbClr val="2C2D31"/>
                </a:solidFill>
                <a:latin typeface="Montserrat"/>
                <a:ea typeface="Montserrat"/>
                <a:cs typeface="Montserrat"/>
                <a:sym typeface="Montserrat"/>
              </a:rPr>
              <a:t>Urciolo</a:t>
            </a:r>
            <a:r>
              <a:rPr lang="en-US" sz="3999" spc="79" dirty="0">
                <a:solidFill>
                  <a:srgbClr val="2C2D31"/>
                </a:solidFill>
                <a:latin typeface="Montserrat"/>
                <a:ea typeface="Montserrat"/>
                <a:cs typeface="Montserrat"/>
                <a:sym typeface="Montserrat"/>
              </a:rPr>
              <a:t> v. Hodge.</a:t>
            </a:r>
          </a:p>
        </p:txBody>
      </p:sp>
      <p:sp>
        <p:nvSpPr>
          <p:cNvPr id="6" name="TextBox 6">
            <a:extLst>
              <a:ext uri="{FF2B5EF4-FFF2-40B4-BE49-F238E27FC236}">
                <a16:creationId xmlns:a16="http://schemas.microsoft.com/office/drawing/2014/main" id="{C24CC793-79A2-2101-A0D3-14456C372971}"/>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Shelley v. Kraemer – U.S. Supreme Ct.</a:t>
            </a:r>
          </a:p>
        </p:txBody>
      </p:sp>
    </p:spTree>
    <p:extLst>
      <p:ext uri="{BB962C8B-B14F-4D97-AF65-F5344CB8AC3E}">
        <p14:creationId xmlns:p14="http://schemas.microsoft.com/office/powerpoint/2010/main" val="179255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6453A559-2AED-42AF-6504-F8191FF7F4F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1656BD6-F799-F46E-C967-898CE7472305}"/>
              </a:ext>
            </a:extLst>
          </p:cNvPr>
          <p:cNvGrpSpPr/>
          <p:nvPr/>
        </p:nvGrpSpPr>
        <p:grpSpPr>
          <a:xfrm>
            <a:off x="0" y="-32413"/>
            <a:ext cx="18288000" cy="10287000"/>
            <a:chOff x="0" y="0"/>
            <a:chExt cx="4373085" cy="2459860"/>
          </a:xfrm>
        </p:grpSpPr>
        <p:sp>
          <p:nvSpPr>
            <p:cNvPr id="3" name="Freeform 3">
              <a:extLst>
                <a:ext uri="{FF2B5EF4-FFF2-40B4-BE49-F238E27FC236}">
                  <a16:creationId xmlns:a16="http://schemas.microsoft.com/office/drawing/2014/main" id="{FD637721-192C-B68F-7EC0-DABBA06139DF}"/>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7AA593E3-AEC7-F0AE-FCC4-C17B903EDD0B}"/>
              </a:ext>
            </a:extLst>
          </p:cNvPr>
          <p:cNvSpPr txBox="1"/>
          <p:nvPr/>
        </p:nvSpPr>
        <p:spPr>
          <a:xfrm>
            <a:off x="1295400" y="2400300"/>
            <a:ext cx="15329898" cy="3111493"/>
          </a:xfrm>
          <a:prstGeom prst="rect">
            <a:avLst/>
          </a:prstGeom>
        </p:spPr>
        <p:txBody>
          <a:bodyPr lIns="0" tIns="0" rIns="0" bIns="0" rtlCol="0" anchor="t">
            <a:spAutoFit/>
          </a:bodyPr>
          <a:lstStyle/>
          <a:p>
            <a:pPr marL="742950" lvl="0" indent="-742950" algn="l">
              <a:lnSpc>
                <a:spcPts val="4879"/>
              </a:lnSpc>
              <a:buFont typeface="+mj-lt"/>
              <a:buAutoNum type="arabicPeriod"/>
            </a:pPr>
            <a:r>
              <a:rPr lang="en-US" sz="3999" spc="79" dirty="0">
                <a:solidFill>
                  <a:srgbClr val="2C2D31"/>
                </a:solidFill>
                <a:latin typeface="Montserrat"/>
                <a:ea typeface="Montserrat"/>
                <a:cs typeface="Montserrat"/>
                <a:sym typeface="Montserrat"/>
              </a:rPr>
              <a:t>Does judicial enforcement of racially restrictive covenants constitute “state action” sufficient to trigger constitutional review under the 14</a:t>
            </a:r>
            <a:r>
              <a:rPr lang="en-US" sz="3999" spc="79" baseline="30000" dirty="0">
                <a:solidFill>
                  <a:srgbClr val="2C2D31"/>
                </a:solidFill>
                <a:latin typeface="Montserrat"/>
                <a:ea typeface="Montserrat"/>
                <a:cs typeface="Montserrat"/>
                <a:sym typeface="Montserrat"/>
              </a:rPr>
              <a:t>th</a:t>
            </a:r>
            <a:r>
              <a:rPr lang="en-US" sz="3999" spc="79" dirty="0">
                <a:solidFill>
                  <a:srgbClr val="2C2D31"/>
                </a:solidFill>
                <a:latin typeface="Montserrat"/>
                <a:ea typeface="Montserrat"/>
                <a:cs typeface="Montserrat"/>
                <a:sym typeface="Montserrat"/>
              </a:rPr>
              <a:t> Amendment?</a:t>
            </a:r>
          </a:p>
          <a:p>
            <a:pPr marL="742950" lvl="0" indent="-742950" algn="l">
              <a:lnSpc>
                <a:spcPts val="4879"/>
              </a:lnSpc>
              <a:buFont typeface="+mj-lt"/>
              <a:buAutoNum type="arabicPeriod"/>
            </a:pPr>
            <a:r>
              <a:rPr lang="en-US" sz="3999" spc="79" dirty="0">
                <a:solidFill>
                  <a:srgbClr val="2C2D31"/>
                </a:solidFill>
                <a:latin typeface="Montserrat"/>
                <a:ea typeface="Montserrat"/>
                <a:cs typeface="Montserrat"/>
                <a:sym typeface="Montserrat"/>
              </a:rPr>
              <a:t>If yes, does judicial enforcement of a racially restrictive covenant violate the Constitution?</a:t>
            </a:r>
          </a:p>
        </p:txBody>
      </p:sp>
      <p:sp>
        <p:nvSpPr>
          <p:cNvPr id="6" name="TextBox 6">
            <a:extLst>
              <a:ext uri="{FF2B5EF4-FFF2-40B4-BE49-F238E27FC236}">
                <a16:creationId xmlns:a16="http://schemas.microsoft.com/office/drawing/2014/main" id="{0014CDD8-8296-234F-5495-DBC0F6D3B601}"/>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Issues before the Supreme Court</a:t>
            </a:r>
          </a:p>
        </p:txBody>
      </p:sp>
    </p:spTree>
    <p:extLst>
      <p:ext uri="{BB962C8B-B14F-4D97-AF65-F5344CB8AC3E}">
        <p14:creationId xmlns:p14="http://schemas.microsoft.com/office/powerpoint/2010/main" val="1869749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52301A3F-49E3-B0C3-7A69-D558F8EC885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FD75D79-5866-F95C-BB7D-EE522B541999}"/>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1A1A7E25-45C2-C1A1-2D89-4F972A8683ED}"/>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4536AA07-9A7D-B4EC-92F5-A06C2E67C7EA}"/>
              </a:ext>
            </a:extLst>
          </p:cNvPr>
          <p:cNvSpPr txBox="1"/>
          <p:nvPr/>
        </p:nvSpPr>
        <p:spPr>
          <a:xfrm>
            <a:off x="1295400" y="2400300"/>
            <a:ext cx="15329898" cy="5625001"/>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Court first recognized the insidious nature of racially restrictive covenants: “[t]he civil rights intended to be protected from discriminatory state action by the Fourteenth Amendment are the rights to acquire, own and dispose of property. . . [p]</a:t>
            </a:r>
            <a:r>
              <a:rPr lang="en-US" sz="3999" spc="79" dirty="0" err="1">
                <a:solidFill>
                  <a:srgbClr val="2C2D31"/>
                </a:solidFill>
                <a:latin typeface="Montserrat"/>
                <a:ea typeface="Montserrat"/>
                <a:cs typeface="Montserrat"/>
                <a:sym typeface="Montserrat"/>
              </a:rPr>
              <a:t>roperty</a:t>
            </a:r>
            <a:r>
              <a:rPr lang="en-US" sz="3999" spc="79" dirty="0">
                <a:solidFill>
                  <a:srgbClr val="2C2D31"/>
                </a:solidFill>
                <a:latin typeface="Montserrat"/>
                <a:ea typeface="Montserrat"/>
                <a:cs typeface="Montserrat"/>
                <a:sym typeface="Montserrat"/>
              </a:rPr>
              <a:t> rights [were] regarded by the framers of that Amendment as an essential pre-condition to the realization of other basic civil rights and liberties which the Amendment was intended to guarantee.”</a:t>
            </a:r>
          </a:p>
        </p:txBody>
      </p:sp>
      <p:sp>
        <p:nvSpPr>
          <p:cNvPr id="6" name="TextBox 6">
            <a:extLst>
              <a:ext uri="{FF2B5EF4-FFF2-40B4-BE49-F238E27FC236}">
                <a16:creationId xmlns:a16="http://schemas.microsoft.com/office/drawing/2014/main" id="{CD288215-70F4-D386-8211-445F4A38CB6E}"/>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Decision by the Supreme Court</a:t>
            </a:r>
          </a:p>
        </p:txBody>
      </p:sp>
    </p:spTree>
    <p:extLst>
      <p:ext uri="{BB962C8B-B14F-4D97-AF65-F5344CB8AC3E}">
        <p14:creationId xmlns:p14="http://schemas.microsoft.com/office/powerpoint/2010/main" val="28427694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F8EC826-F7AF-F3F4-E94B-80DB25C7B48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2F08A70-01F3-15C5-A86E-78D4680C3F7A}"/>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8BC714A6-B54A-75FE-8799-246ADFEA4007}"/>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A9471522-38EE-7B21-FAC8-6552A96CFCCA}"/>
              </a:ext>
            </a:extLst>
          </p:cNvPr>
          <p:cNvSpPr txBox="1"/>
          <p:nvPr/>
        </p:nvSpPr>
        <p:spPr>
          <a:xfrm>
            <a:off x="1295400" y="2400300"/>
            <a:ext cx="15329898" cy="4368247"/>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Court recognized the 14</a:t>
            </a:r>
            <a:r>
              <a:rPr lang="en-US" sz="3999" spc="79" baseline="30000" dirty="0">
                <a:solidFill>
                  <a:srgbClr val="2C2D31"/>
                </a:solidFill>
                <a:latin typeface="Montserrat"/>
                <a:ea typeface="Montserrat"/>
                <a:cs typeface="Montserrat"/>
                <a:sym typeface="Montserrat"/>
              </a:rPr>
              <a:t>th</a:t>
            </a:r>
            <a:r>
              <a:rPr lang="en-US" sz="3999" spc="79" dirty="0">
                <a:solidFill>
                  <a:srgbClr val="2C2D31"/>
                </a:solidFill>
                <a:latin typeface="Montserrat"/>
                <a:ea typeface="Montserrat"/>
                <a:cs typeface="Montserrat"/>
                <a:sym typeface="Montserrat"/>
              </a:rPr>
              <a:t> Amendment requires “state action” and held that “standing alone” restrictive agreements violate no rights under the Fourteenth Amendment.</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Fourteenth Amendment “erects no shield against private conduct, no matter how discriminatory or wrongful.”</a:t>
            </a:r>
          </a:p>
        </p:txBody>
      </p:sp>
      <p:sp>
        <p:nvSpPr>
          <p:cNvPr id="6" name="TextBox 6">
            <a:extLst>
              <a:ext uri="{FF2B5EF4-FFF2-40B4-BE49-F238E27FC236}">
                <a16:creationId xmlns:a16="http://schemas.microsoft.com/office/drawing/2014/main" id="{DD20C035-93B4-2944-EAB4-F69B9114D7F4}"/>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Decision by the Supreme Court (cont.)</a:t>
            </a:r>
          </a:p>
        </p:txBody>
      </p:sp>
    </p:spTree>
    <p:extLst>
      <p:ext uri="{BB962C8B-B14F-4D97-AF65-F5344CB8AC3E}">
        <p14:creationId xmlns:p14="http://schemas.microsoft.com/office/powerpoint/2010/main" val="559875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B216BC00-75F3-7F3F-B652-14B35F1E229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424BE5-6982-78D5-EFEF-B153AE962D76}"/>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E1FBB5BC-6B75-1150-E353-681948E1DFBA}"/>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39E9316E-B82A-3EA3-B6BA-07B4AF49438E}"/>
              </a:ext>
            </a:extLst>
          </p:cNvPr>
          <p:cNvSpPr txBox="1"/>
          <p:nvPr/>
        </p:nvSpPr>
        <p:spPr>
          <a:xfrm>
            <a:off x="1295400" y="2101250"/>
            <a:ext cx="15329898" cy="6253379"/>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Fourteenth Amendment’s protections require “state action” — and in Shelley the Court found it.</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Long-settled law: judicial action “is to be regarded as action of the State” under the Fourteenth Amendment.</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“We have no doubt that there has been state action in these cases in the full and complete sense of the phrase.”</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Without judicial intervention, the petitioners would have been free to occupy their properties without restraint.</a:t>
            </a:r>
          </a:p>
        </p:txBody>
      </p:sp>
      <p:sp>
        <p:nvSpPr>
          <p:cNvPr id="6" name="TextBox 6">
            <a:extLst>
              <a:ext uri="{FF2B5EF4-FFF2-40B4-BE49-F238E27FC236}">
                <a16:creationId xmlns:a16="http://schemas.microsoft.com/office/drawing/2014/main" id="{57732F28-6234-6959-3986-083218C51D7F}"/>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Decision by the Supreme Court (cont.)</a:t>
            </a:r>
          </a:p>
        </p:txBody>
      </p:sp>
    </p:spTree>
    <p:extLst>
      <p:ext uri="{BB962C8B-B14F-4D97-AF65-F5344CB8AC3E}">
        <p14:creationId xmlns:p14="http://schemas.microsoft.com/office/powerpoint/2010/main" val="27367805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DB8547D-6C09-380F-8F5E-A02213305F2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62837D9-8FEC-2507-1B23-B265D0876299}"/>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99D42C96-F926-6A8D-6A45-27C9DB4D34D5}"/>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7C991F93-8822-AEDF-C562-25738334BBE5}"/>
              </a:ext>
            </a:extLst>
          </p:cNvPr>
          <p:cNvSpPr txBox="1"/>
          <p:nvPr/>
        </p:nvSpPr>
        <p:spPr>
          <a:xfrm>
            <a:off x="1295400" y="1959720"/>
            <a:ext cx="15329898" cy="8138510"/>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“State action . . . refers to exertions of state power in all forms.  And when the effect of that action is to deny rights subject to the protection of the Fourteenth Amendment, it is the obligation of this Court to enforce the constitutional commands.”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“The historical context in which the Fourteenth Amendment became a part of the Constitution should not be forgotten. . . [I]t is clear that the matter of primary concern was the establishment of equality in the enjoyment of basic civil and political rights and the preservation of those rights from discriminatory action on the part of the States based on considerations of race or color.”</a:t>
            </a:r>
          </a:p>
        </p:txBody>
      </p:sp>
      <p:sp>
        <p:nvSpPr>
          <p:cNvPr id="6" name="TextBox 6">
            <a:extLst>
              <a:ext uri="{FF2B5EF4-FFF2-40B4-BE49-F238E27FC236}">
                <a16:creationId xmlns:a16="http://schemas.microsoft.com/office/drawing/2014/main" id="{56C153F2-F269-2553-DDEB-57D50BCB6B19}"/>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Decision by the Supreme Court (cont.)</a:t>
            </a:r>
          </a:p>
        </p:txBody>
      </p:sp>
    </p:spTree>
    <p:extLst>
      <p:ext uri="{BB962C8B-B14F-4D97-AF65-F5344CB8AC3E}">
        <p14:creationId xmlns:p14="http://schemas.microsoft.com/office/powerpoint/2010/main" val="41192431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CD4ED4B-DE77-EB8F-4AA1-158064FED75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F5C902F-7F2A-659B-557B-D6172017B141}"/>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C1590D9A-9510-E8C0-BE18-BAB47C6C96CE}"/>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2AD51BCA-E2EE-72B0-012D-40D94BD2FD2A}"/>
              </a:ext>
            </a:extLst>
          </p:cNvPr>
          <p:cNvSpPr txBox="1"/>
          <p:nvPr/>
        </p:nvSpPr>
        <p:spPr>
          <a:xfrm>
            <a:off x="1295400" y="2400300"/>
            <a:ext cx="15329898" cy="2483116"/>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“[I]n granting judicial enforcement of the restrictive agreements in these cases, the States have denied petitioners the equal protection of the laws and . . ., therefore, the action of the state courts cannot stand.”</a:t>
            </a:r>
          </a:p>
        </p:txBody>
      </p:sp>
      <p:sp>
        <p:nvSpPr>
          <p:cNvPr id="6" name="TextBox 6">
            <a:extLst>
              <a:ext uri="{FF2B5EF4-FFF2-40B4-BE49-F238E27FC236}">
                <a16:creationId xmlns:a16="http://schemas.microsoft.com/office/drawing/2014/main" id="{086BCD9F-91D0-BF77-97CB-FFE8CB2AE38B}"/>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Decision by the Supreme Court (cont.)</a:t>
            </a:r>
          </a:p>
        </p:txBody>
      </p:sp>
    </p:spTree>
    <p:extLst>
      <p:ext uri="{BB962C8B-B14F-4D97-AF65-F5344CB8AC3E}">
        <p14:creationId xmlns:p14="http://schemas.microsoft.com/office/powerpoint/2010/main" val="818706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709DFDD3-9C0D-59D4-A39E-7B87DD6DD78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200ABD3-C4F9-3ED3-A6A4-9D92BB91A049}"/>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96F33438-B4BA-507D-FAF1-AFE5451C38AA}"/>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B725C88E-BED2-AE76-88A9-EA156FA69568}"/>
              </a:ext>
            </a:extLst>
          </p:cNvPr>
          <p:cNvSpPr txBox="1"/>
          <p:nvPr/>
        </p:nvSpPr>
        <p:spPr>
          <a:xfrm>
            <a:off x="1295400" y="2253012"/>
            <a:ext cx="15329898" cy="7510133"/>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Appellants framed it as a civil rights case; respondents framed it as a private contract dispute over a common covenant.</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Decision redefined “state action.”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Broadened the reach of the Fourteenth Amendment.</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Expanded on Buchanan v. Warley and closed the loophole Buchanan had created.</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Signaled federal judicial opposition to segregation.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Laid framework for Brown v. Board of Education.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Purely private discrimination remained constitutionally permissible.</a:t>
            </a:r>
          </a:p>
          <a:p>
            <a:pPr marL="571500" indent="-571500">
              <a:lnSpc>
                <a:spcPts val="4879"/>
              </a:lnSpc>
              <a:buFont typeface="Arial" panose="020B0604020202020204" pitchFamily="34" charset="0"/>
              <a:buChar char="•"/>
            </a:pPr>
            <a:endParaRPr lang="en-US" sz="3999" spc="79" dirty="0">
              <a:solidFill>
                <a:srgbClr val="2C2D31"/>
              </a:solidFill>
              <a:latin typeface="Montserrat"/>
              <a:ea typeface="Montserrat"/>
              <a:cs typeface="Montserrat"/>
              <a:sym typeface="Montserrat"/>
            </a:endParaRPr>
          </a:p>
        </p:txBody>
      </p:sp>
      <p:sp>
        <p:nvSpPr>
          <p:cNvPr id="6" name="TextBox 6">
            <a:extLst>
              <a:ext uri="{FF2B5EF4-FFF2-40B4-BE49-F238E27FC236}">
                <a16:creationId xmlns:a16="http://schemas.microsoft.com/office/drawing/2014/main" id="{AF657DEA-714D-72EF-57AD-B3A42ADCCE37}"/>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Analysis of Shelley Decision</a:t>
            </a:r>
          </a:p>
        </p:txBody>
      </p:sp>
    </p:spTree>
    <p:extLst>
      <p:ext uri="{BB962C8B-B14F-4D97-AF65-F5344CB8AC3E}">
        <p14:creationId xmlns:p14="http://schemas.microsoft.com/office/powerpoint/2010/main" val="28194841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F2AABBE1-E318-4CEF-BDD4-D04AE165EE9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79CC2A8-0DB8-47B3-0DE3-322E56B0A1C1}"/>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9DD55A0E-07E6-3D70-23D0-DC4922CA9682}"/>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5D27EDFE-7123-D984-9628-D7E00EB74B5B}"/>
              </a:ext>
            </a:extLst>
          </p:cNvPr>
          <p:cNvSpPr txBox="1"/>
          <p:nvPr/>
        </p:nvSpPr>
        <p:spPr>
          <a:xfrm>
            <a:off x="1295400" y="2415088"/>
            <a:ext cx="15329898" cy="6881756"/>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 restrictive covenant recorded in Anne Arundel County barred transfer to “any negro, Chinaman, Japanese, or person of negro, Chinese or Japanese descent.”</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MD COA ruled covenant unenforceable.</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Shelley v. Kraemer controls. Shelley</a:t>
            </a:r>
            <a:r>
              <a:rPr lang="en-US" sz="3999" i="1" spc="79" dirty="0">
                <a:solidFill>
                  <a:srgbClr val="2C2D31"/>
                </a:solidFill>
                <a:latin typeface="Montserrat"/>
                <a:ea typeface="Montserrat"/>
                <a:cs typeface="Montserrat"/>
                <a:sym typeface="Montserrat"/>
              </a:rPr>
              <a:t> </a:t>
            </a:r>
            <a:r>
              <a:rPr lang="en-US" sz="3999" spc="79" dirty="0">
                <a:solidFill>
                  <a:srgbClr val="2C2D31"/>
                </a:solidFill>
                <a:latin typeface="Montserrat"/>
                <a:ea typeface="Montserrat"/>
                <a:cs typeface="Montserrat"/>
                <a:sym typeface="Montserrat"/>
              </a:rPr>
              <a:t>determines that the equal protection clause of the [Fourteenth] Amendment inhibits judicial enforcement by state courts of restrictive covenants based on race or color.”</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After both decisions, MD courts could no longer enforce racially restrictive covenants.</a:t>
            </a:r>
          </a:p>
        </p:txBody>
      </p:sp>
      <p:sp>
        <p:nvSpPr>
          <p:cNvPr id="6" name="TextBox 6">
            <a:extLst>
              <a:ext uri="{FF2B5EF4-FFF2-40B4-BE49-F238E27FC236}">
                <a16:creationId xmlns:a16="http://schemas.microsoft.com/office/drawing/2014/main" id="{2C35EB26-7FBB-343A-924E-6C44ADBC0D37}"/>
              </a:ext>
            </a:extLst>
          </p:cNvPr>
          <p:cNvSpPr txBox="1"/>
          <p:nvPr/>
        </p:nvSpPr>
        <p:spPr>
          <a:xfrm>
            <a:off x="1143000" y="675617"/>
            <a:ext cx="16230600" cy="1079526"/>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Goetz v. Smith</a:t>
            </a:r>
            <a:r>
              <a:rPr lang="en-US" sz="6399" i="1" dirty="0">
                <a:solidFill>
                  <a:srgbClr val="1668A2"/>
                </a:solidFill>
                <a:latin typeface="Montserrat"/>
                <a:ea typeface="Montserrat"/>
                <a:cs typeface="Montserrat"/>
                <a:sym typeface="Montserrat"/>
              </a:rPr>
              <a:t>, 191 Md. 707 (1948)</a:t>
            </a:r>
          </a:p>
        </p:txBody>
      </p:sp>
    </p:spTree>
    <p:extLst>
      <p:ext uri="{BB962C8B-B14F-4D97-AF65-F5344CB8AC3E}">
        <p14:creationId xmlns:p14="http://schemas.microsoft.com/office/powerpoint/2010/main" val="39828718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896DF79D-3433-F016-BD18-A38CBCD915B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8B7726D-EB5F-5FFF-DBBB-23682A8F7DCE}"/>
              </a:ext>
            </a:extLst>
          </p:cNvPr>
          <p:cNvGrpSpPr/>
          <p:nvPr/>
        </p:nvGrpSpPr>
        <p:grpSpPr>
          <a:xfrm>
            <a:off x="0" y="0"/>
            <a:ext cx="18288000" cy="10287000"/>
            <a:chOff x="0" y="0"/>
            <a:chExt cx="4373085" cy="2459860"/>
          </a:xfrm>
        </p:grpSpPr>
        <p:sp>
          <p:nvSpPr>
            <p:cNvPr id="3" name="Freeform 3">
              <a:extLst>
                <a:ext uri="{FF2B5EF4-FFF2-40B4-BE49-F238E27FC236}">
                  <a16:creationId xmlns:a16="http://schemas.microsoft.com/office/drawing/2014/main" id="{B1E89280-0A82-56BE-2310-943098A8F18D}"/>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a:p>
          </p:txBody>
        </p:sp>
      </p:grpSp>
      <p:sp>
        <p:nvSpPr>
          <p:cNvPr id="4" name="TextBox 4">
            <a:extLst>
              <a:ext uri="{FF2B5EF4-FFF2-40B4-BE49-F238E27FC236}">
                <a16:creationId xmlns:a16="http://schemas.microsoft.com/office/drawing/2014/main" id="{8A8BBDE9-61D9-D6E4-6329-74089D929126}"/>
              </a:ext>
            </a:extLst>
          </p:cNvPr>
          <p:cNvSpPr txBox="1"/>
          <p:nvPr/>
        </p:nvSpPr>
        <p:spPr>
          <a:xfrm>
            <a:off x="1295400" y="2281148"/>
            <a:ext cx="15329898" cy="6881756"/>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Federal law prohibiting housing discrimination.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Addressed housing discrimination that persisted after Shelley v. Kraemer.</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Bars discriminatory sale, rental, terms, advertising, steering, and redlining.</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Applies to sellers, landlords, realtors, lenders, and homeowners’ associations.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Protects individuals based upon race, color, religion, national origin, sex, disability, familial status.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Enforceable through civil lawsuits and other mechanisms.</a:t>
            </a:r>
          </a:p>
        </p:txBody>
      </p:sp>
      <p:sp>
        <p:nvSpPr>
          <p:cNvPr id="6" name="TextBox 6">
            <a:extLst>
              <a:ext uri="{FF2B5EF4-FFF2-40B4-BE49-F238E27FC236}">
                <a16:creationId xmlns:a16="http://schemas.microsoft.com/office/drawing/2014/main" id="{BEB23037-1013-42D3-25CB-F9EE78246ACF}"/>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Fair Housing Act of 1968</a:t>
            </a:r>
          </a:p>
        </p:txBody>
      </p:sp>
    </p:spTree>
    <p:extLst>
      <p:ext uri="{BB962C8B-B14F-4D97-AF65-F5344CB8AC3E}">
        <p14:creationId xmlns:p14="http://schemas.microsoft.com/office/powerpoint/2010/main" val="1664848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9BB172FD-4BD5-0875-86A9-8AC2CA24759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651C3D0-DEC7-C309-D6B3-1B95ECBD873C}"/>
              </a:ext>
            </a:extLst>
          </p:cNvPr>
          <p:cNvGrpSpPr/>
          <p:nvPr/>
        </p:nvGrpSpPr>
        <p:grpSpPr>
          <a:xfrm>
            <a:off x="-19927" y="-1"/>
            <a:ext cx="18288000" cy="10287000"/>
            <a:chOff x="-4765" y="-57723"/>
            <a:chExt cx="4373085" cy="2459860"/>
          </a:xfrm>
        </p:grpSpPr>
        <p:sp>
          <p:nvSpPr>
            <p:cNvPr id="3" name="Freeform 3">
              <a:extLst>
                <a:ext uri="{FF2B5EF4-FFF2-40B4-BE49-F238E27FC236}">
                  <a16:creationId xmlns:a16="http://schemas.microsoft.com/office/drawing/2014/main" id="{220CCDA9-7608-3AA9-044A-1C88BE0F1512}"/>
                </a:ext>
              </a:extLst>
            </p:cNvPr>
            <p:cNvSpPr/>
            <p:nvPr/>
          </p:nvSpPr>
          <p:spPr>
            <a:xfrm>
              <a:off x="-4765" y="-57723"/>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4">
            <a:extLst>
              <a:ext uri="{FF2B5EF4-FFF2-40B4-BE49-F238E27FC236}">
                <a16:creationId xmlns:a16="http://schemas.microsoft.com/office/drawing/2014/main" id="{833146E3-4CBF-7F57-0634-8DE5E46C706D}"/>
              </a:ext>
            </a:extLst>
          </p:cNvPr>
          <p:cNvSpPr txBox="1"/>
          <p:nvPr/>
        </p:nvSpPr>
        <p:spPr>
          <a:xfrm>
            <a:off x="1295400" y="2148490"/>
            <a:ext cx="15329898" cy="8138510"/>
          </a:xfrm>
          <a:prstGeom prst="rect">
            <a:avLst/>
          </a:prstGeom>
        </p:spPr>
        <p:txBody>
          <a:bodyPr lIns="0" tIns="0" rIns="0" bIns="0" rtlCol="0" anchor="t">
            <a:spAutoFit/>
          </a:bodyPr>
          <a:lstStyle/>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One of the Supreme Court’s most important real estate decisions.</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Changed the housing landscape in America.</a:t>
            </a:r>
          </a:p>
          <a:p>
            <a:pPr marL="571500" indent="-571500">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Neutralized a key legal enforcement mechanism of segregation.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Federal rejection of state policies that enabled segregation.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Broadened “state action,” expanding civil rights nationally.</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Paved the way for the Fair Housing Act, which outlawed private discrimination.</a:t>
            </a:r>
          </a:p>
          <a:p>
            <a:pPr marL="571500" lvl="0" indent="-571500" algn="l">
              <a:lnSpc>
                <a:spcPts val="4879"/>
              </a:lnSpc>
              <a:buFont typeface="Arial" panose="020B0604020202020204" pitchFamily="34" charset="0"/>
              <a:buChar char="•"/>
            </a:pPr>
            <a:r>
              <a:rPr lang="en-US" sz="3999" spc="79" dirty="0">
                <a:solidFill>
                  <a:srgbClr val="2C2D31"/>
                </a:solidFill>
                <a:latin typeface="Montserrat"/>
                <a:ea typeface="Montserrat"/>
                <a:cs typeface="Montserrat"/>
                <a:sym typeface="Montserrat"/>
              </a:rPr>
              <a:t>But the work isn’t done — segregation’s legacy continues.</a:t>
            </a:r>
          </a:p>
        </p:txBody>
      </p:sp>
      <p:sp>
        <p:nvSpPr>
          <p:cNvPr id="6" name="TextBox 6">
            <a:extLst>
              <a:ext uri="{FF2B5EF4-FFF2-40B4-BE49-F238E27FC236}">
                <a16:creationId xmlns:a16="http://schemas.microsoft.com/office/drawing/2014/main" id="{41D8F5F6-2160-3A1D-331D-A1C0D9291291}"/>
              </a:ext>
            </a:extLst>
          </p:cNvPr>
          <p:cNvSpPr txBox="1"/>
          <p:nvPr/>
        </p:nvSpPr>
        <p:spPr>
          <a:xfrm>
            <a:off x="1143000" y="675617"/>
            <a:ext cx="16230600" cy="1068369"/>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Legacy of Shelley v. Kraemer</a:t>
            </a:r>
          </a:p>
        </p:txBody>
      </p:sp>
    </p:spTree>
    <p:extLst>
      <p:ext uri="{BB962C8B-B14F-4D97-AF65-F5344CB8AC3E}">
        <p14:creationId xmlns:p14="http://schemas.microsoft.com/office/powerpoint/2010/main" val="31548785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EF086900-8D5F-9864-FAB6-7D1497BC045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B88EE95-0D72-FA6E-5172-1A2974F29926}"/>
              </a:ext>
            </a:extLst>
          </p:cNvPr>
          <p:cNvGrpSpPr/>
          <p:nvPr/>
        </p:nvGrpSpPr>
        <p:grpSpPr>
          <a:xfrm>
            <a:off x="-19927" y="-1"/>
            <a:ext cx="18288000" cy="10287000"/>
            <a:chOff x="-4765" y="-57723"/>
            <a:chExt cx="4373085" cy="2459860"/>
          </a:xfrm>
        </p:grpSpPr>
        <p:sp>
          <p:nvSpPr>
            <p:cNvPr id="3" name="Freeform 3">
              <a:extLst>
                <a:ext uri="{FF2B5EF4-FFF2-40B4-BE49-F238E27FC236}">
                  <a16:creationId xmlns:a16="http://schemas.microsoft.com/office/drawing/2014/main" id="{F00F268E-D164-113D-6A96-8D130254229C}"/>
                </a:ext>
              </a:extLst>
            </p:cNvPr>
            <p:cNvSpPr/>
            <p:nvPr/>
          </p:nvSpPr>
          <p:spPr>
            <a:xfrm>
              <a:off x="-4765" y="-57723"/>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6" name="TextBox 6">
            <a:extLst>
              <a:ext uri="{FF2B5EF4-FFF2-40B4-BE49-F238E27FC236}">
                <a16:creationId xmlns:a16="http://schemas.microsoft.com/office/drawing/2014/main" id="{4EB00BAC-B517-7B54-3616-CF779C479F1A}"/>
              </a:ext>
            </a:extLst>
          </p:cNvPr>
          <p:cNvSpPr txBox="1"/>
          <p:nvPr/>
        </p:nvSpPr>
        <p:spPr>
          <a:xfrm>
            <a:off x="1143000" y="675617"/>
            <a:ext cx="16230600" cy="1079526"/>
          </a:xfrm>
          <a:prstGeom prst="rect">
            <a:avLst/>
          </a:prstGeom>
        </p:spPr>
        <p:txBody>
          <a:bodyPr lIns="0" tIns="0" rIns="0" bIns="0" rtlCol="0" anchor="t">
            <a:spAutoFit/>
          </a:bodyPr>
          <a:lstStyle/>
          <a:p>
            <a:pPr algn="l">
              <a:lnSpc>
                <a:spcPts val="8959"/>
              </a:lnSpc>
            </a:pPr>
            <a:r>
              <a:rPr lang="en-US" sz="6399" dirty="0">
                <a:solidFill>
                  <a:srgbClr val="1668A2"/>
                </a:solidFill>
                <a:latin typeface="Montserrat"/>
                <a:ea typeface="Montserrat"/>
                <a:cs typeface="Montserrat"/>
                <a:sym typeface="Montserrat"/>
              </a:rPr>
              <a:t>Restrictive Covenants:  A Settled Issue?</a:t>
            </a:r>
          </a:p>
        </p:txBody>
      </p:sp>
    </p:spTree>
    <p:extLst>
      <p:ext uri="{BB962C8B-B14F-4D97-AF65-F5344CB8AC3E}">
        <p14:creationId xmlns:p14="http://schemas.microsoft.com/office/powerpoint/2010/main" val="2942428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AE1B32EB-699C-CA66-E87F-A3033946834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145E5C8-049C-70C2-8B1A-8A3C26A87B92}"/>
              </a:ext>
            </a:extLst>
          </p:cNvPr>
          <p:cNvGrpSpPr/>
          <p:nvPr/>
        </p:nvGrpSpPr>
        <p:grpSpPr>
          <a:xfrm>
            <a:off x="-19927" y="-1"/>
            <a:ext cx="18288000" cy="10287000"/>
            <a:chOff x="-4765" y="-57723"/>
            <a:chExt cx="4373085" cy="2459860"/>
          </a:xfrm>
        </p:grpSpPr>
        <p:sp>
          <p:nvSpPr>
            <p:cNvPr id="3" name="Freeform 3">
              <a:extLst>
                <a:ext uri="{FF2B5EF4-FFF2-40B4-BE49-F238E27FC236}">
                  <a16:creationId xmlns:a16="http://schemas.microsoft.com/office/drawing/2014/main" id="{BDFE261D-1555-E1BE-3611-6DAE4C2C7DD5}"/>
                </a:ext>
              </a:extLst>
            </p:cNvPr>
            <p:cNvSpPr/>
            <p:nvPr/>
          </p:nvSpPr>
          <p:spPr>
            <a:xfrm>
              <a:off x="-4765" y="-57723"/>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pic>
        <p:nvPicPr>
          <p:cNvPr id="5" name="Picture 4">
            <a:extLst>
              <a:ext uri="{FF2B5EF4-FFF2-40B4-BE49-F238E27FC236}">
                <a16:creationId xmlns:a16="http://schemas.microsoft.com/office/drawing/2014/main" id="{A34CDCD4-BF24-3411-388D-6EA778BF8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628650"/>
            <a:ext cx="18211800" cy="9029700"/>
          </a:xfrm>
          <a:prstGeom prst="rect">
            <a:avLst/>
          </a:prstGeom>
        </p:spPr>
      </p:pic>
    </p:spTree>
    <p:extLst>
      <p:ext uri="{BB962C8B-B14F-4D97-AF65-F5344CB8AC3E}">
        <p14:creationId xmlns:p14="http://schemas.microsoft.com/office/powerpoint/2010/main" val="4074324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CA566307-DEA4-35F2-5B50-F28D483A123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A406CAA-32AA-BC96-1E58-4221C2AF7E92}"/>
              </a:ext>
            </a:extLst>
          </p:cNvPr>
          <p:cNvGrpSpPr/>
          <p:nvPr/>
        </p:nvGrpSpPr>
        <p:grpSpPr>
          <a:xfrm>
            <a:off x="-9378" y="0"/>
            <a:ext cx="18288000" cy="10287000"/>
            <a:chOff x="-4765" y="-57723"/>
            <a:chExt cx="4373085" cy="2459860"/>
          </a:xfrm>
        </p:grpSpPr>
        <p:sp>
          <p:nvSpPr>
            <p:cNvPr id="3" name="Freeform 3">
              <a:extLst>
                <a:ext uri="{FF2B5EF4-FFF2-40B4-BE49-F238E27FC236}">
                  <a16:creationId xmlns:a16="http://schemas.microsoft.com/office/drawing/2014/main" id="{D0E5185A-C4ED-DB2E-8732-C19745797DB0}"/>
                </a:ext>
              </a:extLst>
            </p:cNvPr>
            <p:cNvSpPr/>
            <p:nvPr/>
          </p:nvSpPr>
          <p:spPr>
            <a:xfrm>
              <a:off x="-4765" y="-57723"/>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6" name="TextBox 6">
            <a:extLst>
              <a:ext uri="{FF2B5EF4-FFF2-40B4-BE49-F238E27FC236}">
                <a16:creationId xmlns:a16="http://schemas.microsoft.com/office/drawing/2014/main" id="{C6EF5982-001E-DD41-75A3-6AC3F836221A}"/>
              </a:ext>
            </a:extLst>
          </p:cNvPr>
          <p:cNvSpPr txBox="1"/>
          <p:nvPr/>
        </p:nvSpPr>
        <p:spPr>
          <a:xfrm>
            <a:off x="1143000" y="675617"/>
            <a:ext cx="16230600" cy="1055738"/>
          </a:xfrm>
          <a:prstGeom prst="rect">
            <a:avLst/>
          </a:prstGeom>
        </p:spPr>
        <p:txBody>
          <a:bodyPr lIns="0" tIns="0" rIns="0" bIns="0" rtlCol="0" anchor="t">
            <a:spAutoFit/>
          </a:bodyPr>
          <a:lstStyle/>
          <a:p>
            <a:pPr algn="l">
              <a:lnSpc>
                <a:spcPts val="8959"/>
              </a:lnSpc>
            </a:pPr>
            <a:r>
              <a:rPr lang="en-US" sz="6000" dirty="0">
                <a:solidFill>
                  <a:srgbClr val="1668A2"/>
                </a:solidFill>
                <a:latin typeface="Montserrat"/>
                <a:ea typeface="Montserrat"/>
                <a:cs typeface="Montserrat"/>
                <a:sym typeface="Montserrat"/>
              </a:rPr>
              <a:t>Return to the Land, Ravenden, Arkansas</a:t>
            </a:r>
          </a:p>
        </p:txBody>
      </p:sp>
      <p:sp>
        <p:nvSpPr>
          <p:cNvPr id="4" name="TextBox 3">
            <a:extLst>
              <a:ext uri="{FF2B5EF4-FFF2-40B4-BE49-F238E27FC236}">
                <a16:creationId xmlns:a16="http://schemas.microsoft.com/office/drawing/2014/main" id="{B428ACEF-C583-21E6-71B5-7232F5AB7FF9}"/>
              </a:ext>
            </a:extLst>
          </p:cNvPr>
          <p:cNvSpPr txBox="1"/>
          <p:nvPr/>
        </p:nvSpPr>
        <p:spPr>
          <a:xfrm>
            <a:off x="1295400" y="2131192"/>
            <a:ext cx="15240000" cy="7140416"/>
          </a:xfrm>
          <a:prstGeom prst="rect">
            <a:avLst/>
          </a:prstGeom>
          <a:noFill/>
        </p:spPr>
        <p:txBody>
          <a:bodyPr wrap="square" rtlCol="0">
            <a:spAutoFit/>
          </a:bodyPr>
          <a:lstStyle/>
          <a:p>
            <a:pPr marL="571500" indent="-571500">
              <a:buFont typeface="Arial" panose="020B0604020202020204" pitchFamily="34" charset="0"/>
              <a:buChar char="•"/>
            </a:pPr>
            <a:r>
              <a:rPr lang="en-US" sz="4000" dirty="0">
                <a:latin typeface="Montserrat" panose="00000500000000000000" pitchFamily="2" charset="0"/>
              </a:rPr>
              <a:t>A community founded by white nationalists, intended for whites only: “Jews, Black people, homosexuals and anyone with heritage that isn’t white and European are banned.” (NYT, 5/20/2026.)</a:t>
            </a:r>
          </a:p>
          <a:p>
            <a:pPr marL="571500" indent="-571500">
              <a:buFont typeface="Arial" panose="020B0604020202020204" pitchFamily="34" charset="0"/>
              <a:buChar char="•"/>
            </a:pPr>
            <a:r>
              <a:rPr lang="en-US" sz="4000" dirty="0">
                <a:latin typeface="Montserrat" panose="00000500000000000000" pitchFamily="2" charset="0"/>
              </a:rPr>
              <a:t>The property is owned by an LLC; members get three acres to build on for a $6,600 membership interest.</a:t>
            </a:r>
          </a:p>
          <a:p>
            <a:pPr marL="571500" indent="-571500">
              <a:buFont typeface="Arial" panose="020B0604020202020204" pitchFamily="34" charset="0"/>
              <a:buChar char="•"/>
            </a:pPr>
            <a:r>
              <a:rPr lang="en-US" sz="4000" dirty="0">
                <a:latin typeface="Montserrat" panose="00000500000000000000" pitchFamily="2" charset="0"/>
              </a:rPr>
              <a:t>A white realtor with a Black husband and biracial children was denied membership and sued in Arkansas Federal Court, alleging FHA and Civil Rights Act violations.</a:t>
            </a:r>
          </a:p>
          <a:p>
            <a:pPr marL="571500" indent="-571500">
              <a:buFont typeface="Arial" panose="020B0604020202020204" pitchFamily="34" charset="0"/>
              <a:buChar char="•"/>
            </a:pPr>
            <a:r>
              <a:rPr lang="en-US" sz="4000" dirty="0">
                <a:latin typeface="Montserrat" panose="00000500000000000000" pitchFamily="2" charset="0"/>
              </a:rPr>
              <a:t>Walker v. Return to Land, 3:26CV151-DPM, E.D. Arkansas.</a:t>
            </a:r>
          </a:p>
          <a:p>
            <a:endParaRPr lang="en-US" dirty="0"/>
          </a:p>
        </p:txBody>
      </p:sp>
    </p:spTree>
    <p:extLst>
      <p:ext uri="{BB962C8B-B14F-4D97-AF65-F5344CB8AC3E}">
        <p14:creationId xmlns:p14="http://schemas.microsoft.com/office/powerpoint/2010/main" val="9667256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8625B-569E-A558-6008-73B7F4CD506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5F1E666-7973-79FD-ABE4-9B1D58FB8A70}"/>
              </a:ext>
            </a:extLst>
          </p:cNvPr>
          <p:cNvGrpSpPr/>
          <p:nvPr/>
        </p:nvGrpSpPr>
        <p:grpSpPr>
          <a:xfrm>
            <a:off x="0" y="-29894"/>
            <a:ext cx="18288000" cy="10287000"/>
            <a:chOff x="0" y="0"/>
            <a:chExt cx="4373085" cy="2459860"/>
          </a:xfrm>
        </p:grpSpPr>
        <p:sp>
          <p:nvSpPr>
            <p:cNvPr id="3" name="Freeform 3">
              <a:extLst>
                <a:ext uri="{FF2B5EF4-FFF2-40B4-BE49-F238E27FC236}">
                  <a16:creationId xmlns:a16="http://schemas.microsoft.com/office/drawing/2014/main" id="{A153DF9A-483E-E12B-8F1F-FD4ECF814821}"/>
                </a:ext>
              </a:extLst>
            </p:cNvPr>
            <p:cNvSpPr/>
            <p:nvPr/>
          </p:nvSpPr>
          <p:spPr>
            <a:xfrm>
              <a:off x="0" y="0"/>
              <a:ext cx="4373085" cy="2459860"/>
            </a:xfrm>
            <a:custGeom>
              <a:avLst/>
              <a:gdLst/>
              <a:ahLst/>
              <a:cxnLst/>
              <a:rect l="l" t="t" r="r" b="b"/>
              <a:pathLst>
                <a:path w="4373085" h="2459860">
                  <a:moveTo>
                    <a:pt x="0" y="0"/>
                  </a:moveTo>
                  <a:lnTo>
                    <a:pt x="4373085" y="0"/>
                  </a:lnTo>
                  <a:lnTo>
                    <a:pt x="4373085" y="2459860"/>
                  </a:lnTo>
                  <a:lnTo>
                    <a:pt x="0" y="2459860"/>
                  </a:lnTo>
                  <a:close/>
                </a:path>
              </a:pathLst>
            </a:custGeom>
            <a:solidFill>
              <a:srgbClr val="FFFFFF"/>
            </a:solidFill>
          </p:spPr>
          <p:txBody>
            <a:bodyPr/>
            <a:lstStyle/>
            <a:p>
              <a:endParaRPr lang="en-US" dirty="0"/>
            </a:p>
          </p:txBody>
        </p:sp>
      </p:grpSp>
      <p:sp>
        <p:nvSpPr>
          <p:cNvPr id="4" name="TextBox 3">
            <a:extLst>
              <a:ext uri="{FF2B5EF4-FFF2-40B4-BE49-F238E27FC236}">
                <a16:creationId xmlns:a16="http://schemas.microsoft.com/office/drawing/2014/main" id="{CC8D35EA-79F1-5AF8-8778-06DE74C5CA27}"/>
              </a:ext>
            </a:extLst>
          </p:cNvPr>
          <p:cNvSpPr txBox="1"/>
          <p:nvPr/>
        </p:nvSpPr>
        <p:spPr>
          <a:xfrm>
            <a:off x="11582400" y="6362700"/>
            <a:ext cx="5441854" cy="3477875"/>
          </a:xfrm>
          <a:prstGeom prst="rect">
            <a:avLst/>
          </a:prstGeom>
          <a:noFill/>
        </p:spPr>
        <p:txBody>
          <a:bodyPr wrap="square" rtlCol="0">
            <a:spAutoFit/>
          </a:bodyPr>
          <a:lstStyle/>
          <a:p>
            <a:r>
              <a:rPr lang="en-US" sz="3200" dirty="0">
                <a:solidFill>
                  <a:schemeClr val="accent1">
                    <a:lumMod val="75000"/>
                  </a:schemeClr>
                </a:solidFill>
              </a:rPr>
              <a:t>Bruce L. Stern, Esq.</a:t>
            </a:r>
          </a:p>
          <a:p>
            <a:r>
              <a:rPr lang="en-US" sz="3200" dirty="0">
                <a:solidFill>
                  <a:schemeClr val="accent1">
                    <a:lumMod val="75000"/>
                  </a:schemeClr>
                </a:solidFill>
              </a:rPr>
              <a:t>9801 Washingtonian Boulevard</a:t>
            </a:r>
          </a:p>
          <a:p>
            <a:r>
              <a:rPr lang="en-US" sz="3200" dirty="0">
                <a:solidFill>
                  <a:schemeClr val="accent1">
                    <a:lumMod val="75000"/>
                  </a:schemeClr>
                </a:solidFill>
              </a:rPr>
              <a:t>Suite 600</a:t>
            </a:r>
          </a:p>
          <a:p>
            <a:r>
              <a:rPr lang="en-US" sz="3200" dirty="0">
                <a:solidFill>
                  <a:schemeClr val="accent1">
                    <a:lumMod val="75000"/>
                  </a:schemeClr>
                </a:solidFill>
              </a:rPr>
              <a:t>Gaithersburg, Maryland 20878</a:t>
            </a:r>
          </a:p>
          <a:p>
            <a:r>
              <a:rPr lang="en-US" sz="3200" dirty="0">
                <a:solidFill>
                  <a:schemeClr val="accent1">
                    <a:lumMod val="75000"/>
                  </a:schemeClr>
                </a:solidFill>
              </a:rPr>
              <a:t>(301) 664-4803</a:t>
            </a:r>
          </a:p>
          <a:p>
            <a:r>
              <a:rPr lang="en-US" sz="3200" dirty="0">
                <a:solidFill>
                  <a:schemeClr val="accent1">
                    <a:lumMod val="75000"/>
                  </a:schemeClr>
                </a:solidFill>
              </a:rPr>
              <a:t>bruce@cardinaltitlegroup.com</a:t>
            </a:r>
          </a:p>
          <a:p>
            <a:endParaRPr lang="en-US" sz="2800" dirty="0"/>
          </a:p>
        </p:txBody>
      </p:sp>
    </p:spTree>
    <p:extLst>
      <p:ext uri="{BB962C8B-B14F-4D97-AF65-F5344CB8AC3E}">
        <p14:creationId xmlns:p14="http://schemas.microsoft.com/office/powerpoint/2010/main" val="277414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061D183D7B7843941984C0D833C527" ma:contentTypeVersion="11" ma:contentTypeDescription="Create a new document." ma:contentTypeScope="" ma:versionID="84d4139180d93cbdaab097a634aee406">
  <xsd:schema xmlns:xsd="http://www.w3.org/2001/XMLSchema" xmlns:xs="http://www.w3.org/2001/XMLSchema" xmlns:p="http://schemas.microsoft.com/office/2006/metadata/properties" xmlns:ns3="5c5375a7-5b7a-4fc6-8d10-5c943c502623" targetNamespace="http://schemas.microsoft.com/office/2006/metadata/properties" ma:root="true" ma:fieldsID="651d1c6bbdb8be4d8ceaca3fa5b887a3" ns3:_="">
    <xsd:import namespace="5c5375a7-5b7a-4fc6-8d10-5c943c50262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_activity"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5375a7-5b7a-4fc6-8d10-5c943c5026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2" nillable="true" ma:displayName="_activity" ma:hidden="true" ma:internalName="_activity">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SystemTags" ma:index="15" nillable="true" ma:displayName="MediaServiceSystemTags" ma:hidden="true" ma:internalName="MediaServiceSystemTag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5c5375a7-5b7a-4fc6-8d10-5c943c50262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69BDF9-C6A0-4BCD-B30E-5F55E0BB24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5375a7-5b7a-4fc6-8d10-5c943c502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79760B-CF88-4AF4-8C1F-0DB313E0694C}">
  <ds:schemaRefs>
    <ds:schemaRef ds:uri="http://www.w3.org/XML/1998/namespace"/>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5c5375a7-5b7a-4fc6-8d10-5c943c502623"/>
    <ds:schemaRef ds:uri="http://schemas.microsoft.com/office/2006/metadata/properties"/>
  </ds:schemaRefs>
</ds:datastoreItem>
</file>

<file path=customXml/itemProps3.xml><?xml version="1.0" encoding="utf-8"?>
<ds:datastoreItem xmlns:ds="http://schemas.openxmlformats.org/officeDocument/2006/customXml" ds:itemID="{7CC37F31-D0BF-4304-82DC-6B544149B9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20906</TotalTime>
  <Words>3397</Words>
  <Application>Microsoft Office PowerPoint</Application>
  <PresentationFormat>Custom</PresentationFormat>
  <Paragraphs>281</Paragraphs>
  <Slides>52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Montserrat</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Estates Maryland</dc:title>
  <dc:creator>Bruce Stern</dc:creator>
  <cp:lastModifiedBy>Bruce Stern</cp:lastModifiedBy>
  <cp:revision>17</cp:revision>
  <cp:lastPrinted>2026-09-03T15:51:11Z</cp:lastPrinted>
  <dcterms:created xsi:type="dcterms:W3CDTF">2006-08-16T00:00:00Z</dcterms:created>
  <dcterms:modified xsi:type="dcterms:W3CDTF">2026-09-23T10:24:20Z</dcterms:modified>
  <dc:identifier>DAGIaK6VkJY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0x010100DB061D183D7B7843941984C0D833C527</vt:lpwstr>
  </property>
</Properties>
</file>