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7" r:id="rId5"/>
    <p:sldId id="311" r:id="rId6"/>
    <p:sldId id="312" r:id="rId7"/>
    <p:sldId id="314" r:id="rId8"/>
    <p:sldId id="313" r:id="rId9"/>
    <p:sldId id="315" r:id="rId10"/>
    <p:sldId id="321" r:id="rId11"/>
    <p:sldId id="322" r:id="rId12"/>
    <p:sldId id="317" r:id="rId13"/>
    <p:sldId id="325" r:id="rId14"/>
    <p:sldId id="318" r:id="rId15"/>
    <p:sldId id="323" r:id="rId16"/>
    <p:sldId id="310" r:id="rId17"/>
    <p:sldId id="319" r:id="rId18"/>
    <p:sldId id="301" r:id="rId19"/>
    <p:sldId id="324" r:id="rId20"/>
    <p:sldId id="320"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AD0888-8194-68F8-8EC2-3EADA38A7E30}" name="Suzanne Singer" initials="SS" userId="S::suzanne.singer@notarycam.com::5b6b4a40-1dd1-4f82-aed2-2418a98f63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18E"/>
    <a:srgbClr val="204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3"/>
    <p:restoredTop sz="85629"/>
  </p:normalViewPr>
  <p:slideViewPr>
    <p:cSldViewPr snapToGrid="0">
      <p:cViewPr varScale="1">
        <p:scale>
          <a:sx n="70" d="100"/>
          <a:sy n="70" d="100"/>
        </p:scale>
        <p:origin x="11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FCEDF-9F5C-684C-AA68-71BAC0EEE875}"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0F62A-AB96-5B4A-83D4-DABEA2D35EC6}" type="slidenum">
              <a:rPr lang="en-US" smtClean="0"/>
              <a:t>‹#›</a:t>
            </a:fld>
            <a:endParaRPr lang="en-US"/>
          </a:p>
        </p:txBody>
      </p:sp>
    </p:spTree>
    <p:extLst>
      <p:ext uri="{BB962C8B-B14F-4D97-AF65-F5344CB8AC3E}">
        <p14:creationId xmlns:p14="http://schemas.microsoft.com/office/powerpoint/2010/main" val="185125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 states in total, California being the most recent</a:t>
            </a:r>
          </a:p>
          <a:p>
            <a:endParaRPr lang="en-US" dirty="0"/>
          </a:p>
          <a:p>
            <a:r>
              <a:rPr lang="en-US" dirty="0"/>
              <a:t>Phase 1 of CA bill recognizes RON transactions performed by out-of-state notaries</a:t>
            </a:r>
          </a:p>
          <a:p>
            <a:r>
              <a:rPr lang="en-US" dirty="0"/>
              <a:t>Additional phases will allow CA-commissioned notaries to perform RON transactions and approve RON tech vendors for use by CA notaries</a:t>
            </a:r>
          </a:p>
          <a:p>
            <a:endParaRPr lang="en-US" dirty="0"/>
          </a:p>
          <a:p>
            <a:r>
              <a:rPr lang="en-US" dirty="0"/>
              <a:t>Vermont has been operating under temporary legislation but is now working to make that legislation permanent</a:t>
            </a:r>
          </a:p>
        </p:txBody>
      </p:sp>
      <p:sp>
        <p:nvSpPr>
          <p:cNvPr id="4" name="Slide Number Placeholder 3"/>
          <p:cNvSpPr>
            <a:spLocks noGrp="1"/>
          </p:cNvSpPr>
          <p:nvPr>
            <p:ph type="sldNum" sz="quarter" idx="5"/>
          </p:nvPr>
        </p:nvSpPr>
        <p:spPr/>
        <p:txBody>
          <a:bodyPr/>
          <a:lstStyle/>
          <a:p>
            <a:fld id="{B8B0F62A-AB96-5B4A-83D4-DABEA2D35EC6}" type="slidenum">
              <a:rPr lang="en-US" smtClean="0"/>
              <a:t>3</a:t>
            </a:fld>
            <a:endParaRPr lang="en-US"/>
          </a:p>
        </p:txBody>
      </p:sp>
    </p:spTree>
    <p:extLst>
      <p:ext uri="{BB962C8B-B14F-4D97-AF65-F5344CB8AC3E}">
        <p14:creationId xmlns:p14="http://schemas.microsoft.com/office/powerpoint/2010/main" val="233522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 eClosing – All parties appear in person at the closing table, but some documents are signed electronically, while others are wet signed. Collateral, notarized and witnessed loan documents are typically among those that are wet signed. For documents that are electronically signed, generally one electronic signature is applied across all documents. Hybrid eClosings are the most popular and most widely used type of eClosing. </a:t>
            </a:r>
          </a:p>
          <a:p>
            <a:endParaRPr lang="en-US" dirty="0"/>
          </a:p>
          <a:p>
            <a:r>
              <a:rPr lang="en-US" dirty="0"/>
              <a:t>Full eClosing – All parties appear in person either at the settlement agent’s office or in the presence of a mobile notary, and all documents are both signed and notarized electronically. Very few closings are full eClosings because a large percentage of lenders are not ready to have the note electronically signed. </a:t>
            </a:r>
          </a:p>
          <a:p>
            <a:endParaRPr lang="en-US" dirty="0"/>
          </a:p>
          <a:p>
            <a:r>
              <a:rPr lang="en-US" dirty="0"/>
              <a:t>This is the most highly regulated type of eClosing, and special certifications are required to electronically notarize documents. Remote online eClosings are very popular and useful for the seller side of the transaction since, in most cases, there are no loan documents involved for the seller.</a:t>
            </a:r>
          </a:p>
        </p:txBody>
      </p:sp>
      <p:sp>
        <p:nvSpPr>
          <p:cNvPr id="4" name="Slide Number Placeholder 3"/>
          <p:cNvSpPr>
            <a:spLocks noGrp="1"/>
          </p:cNvSpPr>
          <p:nvPr>
            <p:ph type="sldNum" sz="quarter" idx="5"/>
          </p:nvPr>
        </p:nvSpPr>
        <p:spPr/>
        <p:txBody>
          <a:bodyPr/>
          <a:lstStyle/>
          <a:p>
            <a:fld id="{B8B0F62A-AB96-5B4A-83D4-DABEA2D35EC6}" type="slidenum">
              <a:rPr lang="en-US" smtClean="0"/>
              <a:t>9</a:t>
            </a:fld>
            <a:endParaRPr lang="en-US"/>
          </a:p>
        </p:txBody>
      </p:sp>
    </p:spTree>
    <p:extLst>
      <p:ext uri="{BB962C8B-B14F-4D97-AF65-F5344CB8AC3E}">
        <p14:creationId xmlns:p14="http://schemas.microsoft.com/office/powerpoint/2010/main" val="185612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B0F62A-AB96-5B4A-83D4-DABEA2D35EC6}" type="slidenum">
              <a:rPr lang="en-US" smtClean="0"/>
              <a:t>10</a:t>
            </a:fld>
            <a:endParaRPr lang="en-US"/>
          </a:p>
        </p:txBody>
      </p:sp>
    </p:spTree>
    <p:extLst>
      <p:ext uri="{BB962C8B-B14F-4D97-AF65-F5344CB8AC3E}">
        <p14:creationId xmlns:p14="http://schemas.microsoft.com/office/powerpoint/2010/main" val="116751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RIN popularized during COVID -- 7 states now have permanent RIN legislation</a:t>
            </a:r>
          </a:p>
          <a:p>
            <a:endParaRPr lang="en-US" dirty="0"/>
          </a:p>
          <a:p>
            <a:r>
              <a:rPr lang="en-US" dirty="0"/>
              <a:t>Some states allow paper documents to be signed and notarized using RON</a:t>
            </a:r>
          </a:p>
        </p:txBody>
      </p:sp>
      <p:sp>
        <p:nvSpPr>
          <p:cNvPr id="4" name="Slide Number Placeholder 3"/>
          <p:cNvSpPr>
            <a:spLocks noGrp="1"/>
          </p:cNvSpPr>
          <p:nvPr>
            <p:ph type="sldNum" sz="quarter" idx="5"/>
          </p:nvPr>
        </p:nvSpPr>
        <p:spPr/>
        <p:txBody>
          <a:bodyPr/>
          <a:lstStyle/>
          <a:p>
            <a:fld id="{B8B0F62A-AB96-5B4A-83D4-DABEA2D35EC6}" type="slidenum">
              <a:rPr lang="en-US" smtClean="0"/>
              <a:t>11</a:t>
            </a:fld>
            <a:endParaRPr lang="en-US"/>
          </a:p>
        </p:txBody>
      </p:sp>
    </p:spTree>
    <p:extLst>
      <p:ext uri="{BB962C8B-B14F-4D97-AF65-F5344CB8AC3E}">
        <p14:creationId xmlns:p14="http://schemas.microsoft.com/office/powerpoint/2010/main" val="364055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B0F62A-AB96-5B4A-83D4-DABEA2D35EC6}" type="slidenum">
              <a:rPr lang="en-US" smtClean="0"/>
              <a:t>16</a:t>
            </a:fld>
            <a:endParaRPr lang="en-US"/>
          </a:p>
        </p:txBody>
      </p:sp>
    </p:spTree>
    <p:extLst>
      <p:ext uri="{BB962C8B-B14F-4D97-AF65-F5344CB8AC3E}">
        <p14:creationId xmlns:p14="http://schemas.microsoft.com/office/powerpoint/2010/main" val="116592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B0F62A-AB96-5B4A-83D4-DABEA2D35EC6}" type="slidenum">
              <a:rPr lang="en-US" smtClean="0"/>
              <a:t>17</a:t>
            </a:fld>
            <a:endParaRPr lang="en-US"/>
          </a:p>
        </p:txBody>
      </p:sp>
    </p:spTree>
    <p:extLst>
      <p:ext uri="{BB962C8B-B14F-4D97-AF65-F5344CB8AC3E}">
        <p14:creationId xmlns:p14="http://schemas.microsoft.com/office/powerpoint/2010/main" val="232836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9004-94F5-0259-30C9-2D49ADD90D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F68751-6547-54F5-2BF6-8AAE8F2224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352FCB-6242-7846-5DE6-94AD86388A1C}"/>
              </a:ext>
            </a:extLst>
          </p:cNvPr>
          <p:cNvSpPr>
            <a:spLocks noGrp="1"/>
          </p:cNvSpPr>
          <p:nvPr>
            <p:ph type="dt" sz="half" idx="10"/>
          </p:nvPr>
        </p:nvSpPr>
        <p:spPr/>
        <p:txBody>
          <a:bodyPr/>
          <a:lstStyle/>
          <a:p>
            <a:fld id="{D19133B8-C5AB-1B4B-BF2E-8961006F3032}" type="datetimeFigureOut">
              <a:rPr lang="en-US" smtClean="0"/>
              <a:t>9/19/2024</a:t>
            </a:fld>
            <a:endParaRPr lang="en-US"/>
          </a:p>
        </p:txBody>
      </p:sp>
      <p:sp>
        <p:nvSpPr>
          <p:cNvPr id="5" name="Footer Placeholder 4">
            <a:extLst>
              <a:ext uri="{FF2B5EF4-FFF2-40B4-BE49-F238E27FC236}">
                <a16:creationId xmlns:a16="http://schemas.microsoft.com/office/drawing/2014/main" id="{21690B16-0CF5-78AB-F694-3B2DCFDE6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CD7B9-6179-4E9E-9376-2402C4AA02DC}"/>
              </a:ext>
            </a:extLst>
          </p:cNvPr>
          <p:cNvSpPr>
            <a:spLocks noGrp="1"/>
          </p:cNvSpPr>
          <p:nvPr>
            <p:ph type="sldNum" sz="quarter" idx="12"/>
          </p:nvPr>
        </p:nvSpPr>
        <p:spPr/>
        <p:txBody>
          <a:bodyPr/>
          <a:lstStyle/>
          <a:p>
            <a:fld id="{EEF3E838-6AF5-EC45-9453-3E6D2305DA13}" type="slidenum">
              <a:rPr lang="en-US" smtClean="0"/>
              <a:t>‹#›</a:t>
            </a:fld>
            <a:endParaRPr lang="en-US"/>
          </a:p>
        </p:txBody>
      </p:sp>
    </p:spTree>
    <p:extLst>
      <p:ext uri="{BB962C8B-B14F-4D97-AF65-F5344CB8AC3E}">
        <p14:creationId xmlns:p14="http://schemas.microsoft.com/office/powerpoint/2010/main" val="63098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1D20-9CF1-0ECB-E891-EAE0A697BE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ED3AA-87D7-EF0A-B235-6CE64A5C2A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FA5CA-6D35-15FF-4535-5F8BE1E6DEB0}"/>
              </a:ext>
            </a:extLst>
          </p:cNvPr>
          <p:cNvSpPr>
            <a:spLocks noGrp="1"/>
          </p:cNvSpPr>
          <p:nvPr>
            <p:ph type="dt" sz="half" idx="10"/>
          </p:nvPr>
        </p:nvSpPr>
        <p:spPr/>
        <p:txBody>
          <a:bodyPr/>
          <a:lstStyle/>
          <a:p>
            <a:fld id="{D19133B8-C5AB-1B4B-BF2E-8961006F3032}" type="datetimeFigureOut">
              <a:rPr lang="en-US" smtClean="0"/>
              <a:t>9/19/2024</a:t>
            </a:fld>
            <a:endParaRPr lang="en-US"/>
          </a:p>
        </p:txBody>
      </p:sp>
      <p:sp>
        <p:nvSpPr>
          <p:cNvPr id="5" name="Footer Placeholder 4">
            <a:extLst>
              <a:ext uri="{FF2B5EF4-FFF2-40B4-BE49-F238E27FC236}">
                <a16:creationId xmlns:a16="http://schemas.microsoft.com/office/drawing/2014/main" id="{75012A8C-24C0-D4BE-C123-19815E48B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CF987-6B94-D74C-D5FC-CA8CD80128E7}"/>
              </a:ext>
            </a:extLst>
          </p:cNvPr>
          <p:cNvSpPr>
            <a:spLocks noGrp="1"/>
          </p:cNvSpPr>
          <p:nvPr>
            <p:ph type="sldNum" sz="quarter" idx="12"/>
          </p:nvPr>
        </p:nvSpPr>
        <p:spPr/>
        <p:txBody>
          <a:bodyPr/>
          <a:lstStyle/>
          <a:p>
            <a:fld id="{EEF3E838-6AF5-EC45-9453-3E6D2305DA13}" type="slidenum">
              <a:rPr lang="en-US" smtClean="0"/>
              <a:t>‹#›</a:t>
            </a:fld>
            <a:endParaRPr lang="en-US"/>
          </a:p>
        </p:txBody>
      </p:sp>
    </p:spTree>
    <p:extLst>
      <p:ext uri="{BB962C8B-B14F-4D97-AF65-F5344CB8AC3E}">
        <p14:creationId xmlns:p14="http://schemas.microsoft.com/office/powerpoint/2010/main" val="251844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A3C26-A365-41DE-A1E7-44CFEE320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BC0FB7-DD6A-D34D-D1B7-BCD9D5CD7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45ABB-0CBB-E0AA-9707-389A88A8E0F5}"/>
              </a:ext>
            </a:extLst>
          </p:cNvPr>
          <p:cNvSpPr>
            <a:spLocks noGrp="1"/>
          </p:cNvSpPr>
          <p:nvPr>
            <p:ph type="dt" sz="half" idx="10"/>
          </p:nvPr>
        </p:nvSpPr>
        <p:spPr/>
        <p:txBody>
          <a:bodyPr/>
          <a:lstStyle/>
          <a:p>
            <a:fld id="{D19133B8-C5AB-1B4B-BF2E-8961006F3032}" type="datetimeFigureOut">
              <a:rPr lang="en-US" smtClean="0"/>
              <a:t>9/19/2024</a:t>
            </a:fld>
            <a:endParaRPr lang="en-US"/>
          </a:p>
        </p:txBody>
      </p:sp>
      <p:sp>
        <p:nvSpPr>
          <p:cNvPr id="5" name="Footer Placeholder 4">
            <a:extLst>
              <a:ext uri="{FF2B5EF4-FFF2-40B4-BE49-F238E27FC236}">
                <a16:creationId xmlns:a16="http://schemas.microsoft.com/office/drawing/2014/main" id="{B2821195-0E27-DE79-9870-8DA880D35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02D15-0D19-DD16-6C3F-0178EB0A01B3}"/>
              </a:ext>
            </a:extLst>
          </p:cNvPr>
          <p:cNvSpPr>
            <a:spLocks noGrp="1"/>
          </p:cNvSpPr>
          <p:nvPr>
            <p:ph type="sldNum" sz="quarter" idx="12"/>
          </p:nvPr>
        </p:nvSpPr>
        <p:spPr/>
        <p:txBody>
          <a:bodyPr/>
          <a:lstStyle/>
          <a:p>
            <a:fld id="{EEF3E838-6AF5-EC45-9453-3E6D2305DA13}" type="slidenum">
              <a:rPr lang="en-US" smtClean="0"/>
              <a:t>‹#›</a:t>
            </a:fld>
            <a:endParaRPr lang="en-US"/>
          </a:p>
        </p:txBody>
      </p:sp>
    </p:spTree>
    <p:extLst>
      <p:ext uri="{BB962C8B-B14F-4D97-AF65-F5344CB8AC3E}">
        <p14:creationId xmlns:p14="http://schemas.microsoft.com/office/powerpoint/2010/main" val="955757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FFFFFF">
            <a:alpha val="8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1E1EAF-DED2-8CA6-A623-DDB81B7C5F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14732" r="56" b="8259"/>
          <a:stretch/>
        </p:blipFill>
        <p:spPr>
          <a:xfrm>
            <a:off x="1" y="0"/>
            <a:ext cx="12201731" cy="6858000"/>
          </a:xfrm>
          <a:prstGeom prst="rect">
            <a:avLst/>
          </a:prstGeom>
        </p:spPr>
      </p:pic>
      <p:pic>
        <p:nvPicPr>
          <p:cNvPr id="11" name="Picture 10">
            <a:extLst>
              <a:ext uri="{FF2B5EF4-FFF2-40B4-BE49-F238E27FC236}">
                <a16:creationId xmlns:a16="http://schemas.microsoft.com/office/drawing/2014/main" id="{284CBCB4-AC30-7829-3A1A-336A817811B2}"/>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4851" y="0"/>
            <a:ext cx="12102352" cy="6858000"/>
          </a:xfrm>
          <a:prstGeom prst="rect">
            <a:avLst/>
          </a:prstGeom>
        </p:spPr>
      </p:pic>
      <p:pic>
        <p:nvPicPr>
          <p:cNvPr id="3" name="Picture 2">
            <a:extLst>
              <a:ext uri="{FF2B5EF4-FFF2-40B4-BE49-F238E27FC236}">
                <a16:creationId xmlns:a16="http://schemas.microsoft.com/office/drawing/2014/main" id="{78D0ED72-EB6A-6F56-5A99-DA3A300736C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9602307" y="154496"/>
            <a:ext cx="2361572" cy="533257"/>
          </a:xfrm>
          <a:prstGeom prst="rect">
            <a:avLst/>
          </a:prstGeom>
        </p:spPr>
      </p:pic>
    </p:spTree>
    <p:extLst>
      <p:ext uri="{BB962C8B-B14F-4D97-AF65-F5344CB8AC3E}">
        <p14:creationId xmlns:p14="http://schemas.microsoft.com/office/powerpoint/2010/main" val="276058598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Closing Slide Option 3">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C27B2103-549F-CA4D-93BF-D8D57E7967BE}"/>
              </a:ext>
            </a:extLst>
          </p:cNvPr>
          <p:cNvSpPr>
            <a:spLocks noGrp="1"/>
          </p:cNvSpPr>
          <p:nvPr>
            <p:ph type="body" sz="quarter" idx="11" hasCustomPrompt="1"/>
          </p:nvPr>
        </p:nvSpPr>
        <p:spPr>
          <a:xfrm>
            <a:off x="890616" y="-136002"/>
            <a:ext cx="5517272" cy="1699444"/>
          </a:xfrm>
          <a:prstGeom prst="rect">
            <a:avLst/>
          </a:prstGeom>
        </p:spPr>
        <p:txBody>
          <a:bodyPr lIns="0" tIns="0" rIns="0" bIns="228600" anchor="b" anchorCtr="0">
            <a:noAutofit/>
          </a:bodyPr>
          <a:lstStyle>
            <a:lvl1pPr marL="0" marR="0" indent="0" algn="l" defTabSz="412740" eaLnBrk="1" fontAlgn="auto" latinLnBrk="0" hangingPunct="1">
              <a:lnSpc>
                <a:spcPct val="100000"/>
              </a:lnSpc>
              <a:spcBef>
                <a:spcPts val="0"/>
              </a:spcBef>
              <a:spcAft>
                <a:spcPts val="0"/>
              </a:spcAft>
              <a:buClrTx/>
              <a:buSzPct val="75000"/>
              <a:buFontTx/>
              <a:buNone/>
              <a:tabLst/>
              <a:defRPr sz="4000" b="1" i="0">
                <a:solidFill>
                  <a:srgbClr val="20406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Closing Slide Option 2</a:t>
            </a:r>
          </a:p>
        </p:txBody>
      </p:sp>
      <p:pic>
        <p:nvPicPr>
          <p:cNvPr id="4" name="Picture 3">
            <a:extLst>
              <a:ext uri="{FF2B5EF4-FFF2-40B4-BE49-F238E27FC236}">
                <a16:creationId xmlns:a16="http://schemas.microsoft.com/office/drawing/2014/main" id="{7ACAD526-61C9-7276-D049-2E2F7B43648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54323" y="142187"/>
            <a:ext cx="1865461" cy="421232"/>
          </a:xfrm>
          <a:prstGeom prst="rect">
            <a:avLst/>
          </a:prstGeom>
        </p:spPr>
      </p:pic>
      <p:sp>
        <p:nvSpPr>
          <p:cNvPr id="5" name="Picture Placeholder 4">
            <a:extLst>
              <a:ext uri="{FF2B5EF4-FFF2-40B4-BE49-F238E27FC236}">
                <a16:creationId xmlns:a16="http://schemas.microsoft.com/office/drawing/2014/main" id="{88331E08-C193-38B9-4A91-AEEE6654D167}"/>
              </a:ext>
            </a:extLst>
          </p:cNvPr>
          <p:cNvSpPr>
            <a:spLocks noGrp="1"/>
          </p:cNvSpPr>
          <p:nvPr>
            <p:ph type="pic" sz="quarter" idx="15"/>
          </p:nvPr>
        </p:nvSpPr>
        <p:spPr>
          <a:xfrm>
            <a:off x="997091" y="2268385"/>
            <a:ext cx="1843616" cy="1843616"/>
          </a:xfrm>
          <a:prstGeom prst="ellipse">
            <a:avLst/>
          </a:prstGeom>
        </p:spPr>
        <p:txBody>
          <a:bodyPr/>
          <a:lstStyle/>
          <a:p>
            <a:endParaRPr lang="en-US" dirty="0"/>
          </a:p>
        </p:txBody>
      </p:sp>
      <p:sp>
        <p:nvSpPr>
          <p:cNvPr id="6" name="Picture Placeholder 4">
            <a:extLst>
              <a:ext uri="{FF2B5EF4-FFF2-40B4-BE49-F238E27FC236}">
                <a16:creationId xmlns:a16="http://schemas.microsoft.com/office/drawing/2014/main" id="{DF575D17-2276-43CD-C5AA-324EFD9266D2}"/>
              </a:ext>
            </a:extLst>
          </p:cNvPr>
          <p:cNvSpPr>
            <a:spLocks noGrp="1"/>
          </p:cNvSpPr>
          <p:nvPr>
            <p:ph type="pic" sz="quarter" idx="16"/>
          </p:nvPr>
        </p:nvSpPr>
        <p:spPr>
          <a:xfrm>
            <a:off x="3334731" y="2258309"/>
            <a:ext cx="1843616" cy="1843616"/>
          </a:xfrm>
          <a:prstGeom prst="ellipse">
            <a:avLst/>
          </a:prstGeom>
        </p:spPr>
        <p:txBody>
          <a:bodyPr/>
          <a:lstStyle/>
          <a:p>
            <a:endParaRPr lang="en-US" dirty="0"/>
          </a:p>
        </p:txBody>
      </p:sp>
      <p:sp>
        <p:nvSpPr>
          <p:cNvPr id="7" name="Picture Placeholder 4">
            <a:extLst>
              <a:ext uri="{FF2B5EF4-FFF2-40B4-BE49-F238E27FC236}">
                <a16:creationId xmlns:a16="http://schemas.microsoft.com/office/drawing/2014/main" id="{D4FA6E0A-BFEA-7A3E-1B8F-65D8955632BF}"/>
              </a:ext>
            </a:extLst>
          </p:cNvPr>
          <p:cNvSpPr>
            <a:spLocks noGrp="1"/>
          </p:cNvSpPr>
          <p:nvPr>
            <p:ph type="pic" sz="quarter" idx="17"/>
          </p:nvPr>
        </p:nvSpPr>
        <p:spPr>
          <a:xfrm>
            <a:off x="5621991" y="2177700"/>
            <a:ext cx="1843616" cy="1843616"/>
          </a:xfrm>
          <a:prstGeom prst="ellipse">
            <a:avLst/>
          </a:prstGeom>
        </p:spPr>
        <p:txBody>
          <a:bodyPr/>
          <a:lstStyle/>
          <a:p>
            <a:endParaRPr lang="en-US" dirty="0"/>
          </a:p>
        </p:txBody>
      </p:sp>
      <p:sp>
        <p:nvSpPr>
          <p:cNvPr id="8" name="Picture Placeholder 4">
            <a:extLst>
              <a:ext uri="{FF2B5EF4-FFF2-40B4-BE49-F238E27FC236}">
                <a16:creationId xmlns:a16="http://schemas.microsoft.com/office/drawing/2014/main" id="{E6AB7A10-A308-57E4-3C86-4DC2CE2FC233}"/>
              </a:ext>
            </a:extLst>
          </p:cNvPr>
          <p:cNvSpPr>
            <a:spLocks noGrp="1"/>
          </p:cNvSpPr>
          <p:nvPr>
            <p:ph type="pic" sz="quarter" idx="18"/>
          </p:nvPr>
        </p:nvSpPr>
        <p:spPr>
          <a:xfrm>
            <a:off x="7758109" y="2258309"/>
            <a:ext cx="1843616" cy="1843616"/>
          </a:xfrm>
          <a:prstGeom prst="ellipse">
            <a:avLst/>
          </a:prstGeom>
        </p:spPr>
        <p:txBody>
          <a:bodyPr/>
          <a:lstStyle/>
          <a:p>
            <a:endParaRPr lang="en-US" dirty="0"/>
          </a:p>
        </p:txBody>
      </p:sp>
      <p:sp>
        <p:nvSpPr>
          <p:cNvPr id="9" name="Picture Placeholder 4">
            <a:extLst>
              <a:ext uri="{FF2B5EF4-FFF2-40B4-BE49-F238E27FC236}">
                <a16:creationId xmlns:a16="http://schemas.microsoft.com/office/drawing/2014/main" id="{3A67ACF8-9BCC-53C9-B504-7A5F281ED034}"/>
              </a:ext>
            </a:extLst>
          </p:cNvPr>
          <p:cNvSpPr>
            <a:spLocks noGrp="1"/>
          </p:cNvSpPr>
          <p:nvPr>
            <p:ph type="pic" sz="quarter" idx="19"/>
          </p:nvPr>
        </p:nvSpPr>
        <p:spPr>
          <a:xfrm>
            <a:off x="9884152" y="2258309"/>
            <a:ext cx="1843616" cy="1843616"/>
          </a:xfrm>
          <a:prstGeom prst="ellipse">
            <a:avLst/>
          </a:prstGeom>
        </p:spPr>
        <p:txBody>
          <a:bodyPr/>
          <a:lstStyle/>
          <a:p>
            <a:endParaRPr lang="en-US" dirty="0"/>
          </a:p>
        </p:txBody>
      </p:sp>
    </p:spTree>
    <p:extLst>
      <p:ext uri="{BB962C8B-B14F-4D97-AF65-F5344CB8AC3E}">
        <p14:creationId xmlns:p14="http://schemas.microsoft.com/office/powerpoint/2010/main" val="39115344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D564-3D93-B7EB-EEFD-79AF8904A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CAA33-869C-0D18-76F2-2CA8753D37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04038-8481-14D3-61DC-213A059CEC98}"/>
              </a:ext>
            </a:extLst>
          </p:cNvPr>
          <p:cNvSpPr>
            <a:spLocks noGrp="1"/>
          </p:cNvSpPr>
          <p:nvPr>
            <p:ph type="dt" sz="half" idx="10"/>
          </p:nvPr>
        </p:nvSpPr>
        <p:spPr/>
        <p:txBody>
          <a:bodyPr/>
          <a:lstStyle/>
          <a:p>
            <a:fld id="{D19133B8-C5AB-1B4B-BF2E-8961006F3032}" type="datetimeFigureOut">
              <a:rPr lang="en-US" smtClean="0"/>
              <a:t>9/19/2024</a:t>
            </a:fld>
            <a:endParaRPr lang="en-US"/>
          </a:p>
        </p:txBody>
      </p:sp>
      <p:sp>
        <p:nvSpPr>
          <p:cNvPr id="5" name="Footer Placeholder 4">
            <a:extLst>
              <a:ext uri="{FF2B5EF4-FFF2-40B4-BE49-F238E27FC236}">
                <a16:creationId xmlns:a16="http://schemas.microsoft.com/office/drawing/2014/main" id="{9FD502A7-4571-5F00-B097-2B92D6095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166BD-E4DF-44A7-5808-FB69ACE87A3F}"/>
              </a:ext>
            </a:extLst>
          </p:cNvPr>
          <p:cNvSpPr>
            <a:spLocks noGrp="1"/>
          </p:cNvSpPr>
          <p:nvPr>
            <p:ph type="sldNum" sz="quarter" idx="12"/>
          </p:nvPr>
        </p:nvSpPr>
        <p:spPr/>
        <p:txBody>
          <a:bodyPr/>
          <a:lstStyle/>
          <a:p>
            <a:fld id="{EEF3E838-6AF5-EC45-9453-3E6D2305DA13}" type="slidenum">
              <a:rPr lang="en-US" smtClean="0"/>
              <a:t>‹#›</a:t>
            </a:fld>
            <a:endParaRPr lang="en-US"/>
          </a:p>
        </p:txBody>
      </p:sp>
    </p:spTree>
    <p:extLst>
      <p:ext uri="{BB962C8B-B14F-4D97-AF65-F5344CB8AC3E}">
        <p14:creationId xmlns:p14="http://schemas.microsoft.com/office/powerpoint/2010/main" val="205890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50D5-06C6-B199-16BD-E97A366486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D7B186-D83E-B5BF-F73A-FCBEF05756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3D9517-B21A-1025-DC86-DB6B295476FA}"/>
              </a:ext>
            </a:extLst>
          </p:cNvPr>
          <p:cNvSpPr>
            <a:spLocks noGrp="1"/>
          </p:cNvSpPr>
          <p:nvPr>
            <p:ph type="dt" sz="half" idx="10"/>
          </p:nvPr>
        </p:nvSpPr>
        <p:spPr/>
        <p:txBody>
          <a:bodyPr/>
          <a:lstStyle/>
          <a:p>
            <a:fld id="{D19133B8-C5AB-1B4B-BF2E-8961006F3032}" type="datetimeFigureOut">
              <a:rPr lang="en-US" smtClean="0"/>
              <a:t>9/19/2024</a:t>
            </a:fld>
            <a:endParaRPr lang="en-US"/>
          </a:p>
        </p:txBody>
      </p:sp>
      <p:sp>
        <p:nvSpPr>
          <p:cNvPr id="5" name="Footer Placeholder 4">
            <a:extLst>
              <a:ext uri="{FF2B5EF4-FFF2-40B4-BE49-F238E27FC236}">
                <a16:creationId xmlns:a16="http://schemas.microsoft.com/office/drawing/2014/main" id="{E43E789F-4048-1AB5-7952-8AB960537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A713E-AEE1-B955-9074-E66E3448D96B}"/>
              </a:ext>
            </a:extLst>
          </p:cNvPr>
          <p:cNvSpPr>
            <a:spLocks noGrp="1"/>
          </p:cNvSpPr>
          <p:nvPr>
            <p:ph type="sldNum" sz="quarter" idx="12"/>
          </p:nvPr>
        </p:nvSpPr>
        <p:spPr/>
        <p:txBody>
          <a:bodyPr/>
          <a:lstStyle/>
          <a:p>
            <a:fld id="{EEF3E838-6AF5-EC45-9453-3E6D2305DA13}" type="slidenum">
              <a:rPr lang="en-US" smtClean="0"/>
              <a:t>‹#›</a:t>
            </a:fld>
            <a:endParaRPr lang="en-US"/>
          </a:p>
        </p:txBody>
      </p:sp>
    </p:spTree>
    <p:extLst>
      <p:ext uri="{BB962C8B-B14F-4D97-AF65-F5344CB8AC3E}">
        <p14:creationId xmlns:p14="http://schemas.microsoft.com/office/powerpoint/2010/main" val="406081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08D0-F5FF-69A4-E2C7-6B8351EF1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EB0407-8E8C-CEC3-9241-2D8372D822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7D15C-ACFC-EC18-FCE5-B5DE8D50EA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D5DB9E-1DB0-AAFA-0751-C9CECBEF46D9}"/>
              </a:ext>
            </a:extLst>
          </p:cNvPr>
          <p:cNvSpPr>
            <a:spLocks noGrp="1"/>
          </p:cNvSpPr>
          <p:nvPr>
            <p:ph type="dt" sz="half" idx="10"/>
          </p:nvPr>
        </p:nvSpPr>
        <p:spPr/>
        <p:txBody>
          <a:bodyPr/>
          <a:lstStyle/>
          <a:p>
            <a:fld id="{D19133B8-C5AB-1B4B-BF2E-8961006F3032}" type="datetimeFigureOut">
              <a:rPr lang="en-US" smtClean="0"/>
              <a:t>9/19/2024</a:t>
            </a:fld>
            <a:endParaRPr lang="en-US"/>
          </a:p>
        </p:txBody>
      </p:sp>
      <p:sp>
        <p:nvSpPr>
          <p:cNvPr id="6" name="Footer Placeholder 5">
            <a:extLst>
              <a:ext uri="{FF2B5EF4-FFF2-40B4-BE49-F238E27FC236}">
                <a16:creationId xmlns:a16="http://schemas.microsoft.com/office/drawing/2014/main" id="{B5DAC63E-D6FB-8AD1-1875-E7462B327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08EB0-32B4-0033-18D2-F1E7DFAA6476}"/>
              </a:ext>
            </a:extLst>
          </p:cNvPr>
          <p:cNvSpPr>
            <a:spLocks noGrp="1"/>
          </p:cNvSpPr>
          <p:nvPr>
            <p:ph type="sldNum" sz="quarter" idx="12"/>
          </p:nvPr>
        </p:nvSpPr>
        <p:spPr/>
        <p:txBody>
          <a:bodyPr/>
          <a:lstStyle/>
          <a:p>
            <a:fld id="{EEF3E838-6AF5-EC45-9453-3E6D2305DA13}" type="slidenum">
              <a:rPr lang="en-US" smtClean="0"/>
              <a:t>‹#›</a:t>
            </a:fld>
            <a:endParaRPr lang="en-US"/>
          </a:p>
        </p:txBody>
      </p:sp>
    </p:spTree>
    <p:extLst>
      <p:ext uri="{BB962C8B-B14F-4D97-AF65-F5344CB8AC3E}">
        <p14:creationId xmlns:p14="http://schemas.microsoft.com/office/powerpoint/2010/main" val="365926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01E2-1097-329F-B486-33480DA195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3D27F7-2E67-B1D6-7BDA-C42B92CB8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115DF7-517F-54BE-A447-1856F5291F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4E24B8-478C-67F6-24EA-3D5264EE2D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DED1FE-3F5F-29B2-3DDB-381137A20E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B75753-0CA8-5435-5FC9-6AB3CCA36706}"/>
              </a:ext>
            </a:extLst>
          </p:cNvPr>
          <p:cNvSpPr>
            <a:spLocks noGrp="1"/>
          </p:cNvSpPr>
          <p:nvPr>
            <p:ph type="dt" sz="half" idx="10"/>
          </p:nvPr>
        </p:nvSpPr>
        <p:spPr/>
        <p:txBody>
          <a:bodyPr/>
          <a:lstStyle/>
          <a:p>
            <a:fld id="{D19133B8-C5AB-1B4B-BF2E-8961006F3032}" type="datetimeFigureOut">
              <a:rPr lang="en-US" smtClean="0"/>
              <a:t>9/19/2024</a:t>
            </a:fld>
            <a:endParaRPr lang="en-US"/>
          </a:p>
        </p:txBody>
      </p:sp>
      <p:sp>
        <p:nvSpPr>
          <p:cNvPr id="8" name="Footer Placeholder 7">
            <a:extLst>
              <a:ext uri="{FF2B5EF4-FFF2-40B4-BE49-F238E27FC236}">
                <a16:creationId xmlns:a16="http://schemas.microsoft.com/office/drawing/2014/main" id="{EA2CFB40-4877-53B6-DA36-C4A0DC7E59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EAEA1B-607B-5807-F4DF-4B5A55FEC7DB}"/>
              </a:ext>
            </a:extLst>
          </p:cNvPr>
          <p:cNvSpPr>
            <a:spLocks noGrp="1"/>
          </p:cNvSpPr>
          <p:nvPr>
            <p:ph type="sldNum" sz="quarter" idx="12"/>
          </p:nvPr>
        </p:nvSpPr>
        <p:spPr/>
        <p:txBody>
          <a:bodyPr/>
          <a:lstStyle/>
          <a:p>
            <a:fld id="{EEF3E838-6AF5-EC45-9453-3E6D2305DA13}" type="slidenum">
              <a:rPr lang="en-US" smtClean="0"/>
              <a:t>‹#›</a:t>
            </a:fld>
            <a:endParaRPr lang="en-US"/>
          </a:p>
        </p:txBody>
      </p:sp>
    </p:spTree>
    <p:extLst>
      <p:ext uri="{BB962C8B-B14F-4D97-AF65-F5344CB8AC3E}">
        <p14:creationId xmlns:p14="http://schemas.microsoft.com/office/powerpoint/2010/main" val="1844564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66C4-E02E-F9FF-A05A-16A89A226C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E74A45-4506-DDBD-CFD7-D51CAEF9FA02}"/>
              </a:ext>
            </a:extLst>
          </p:cNvPr>
          <p:cNvSpPr>
            <a:spLocks noGrp="1"/>
          </p:cNvSpPr>
          <p:nvPr>
            <p:ph type="dt" sz="half" idx="10"/>
          </p:nvPr>
        </p:nvSpPr>
        <p:spPr/>
        <p:txBody>
          <a:bodyPr/>
          <a:lstStyle/>
          <a:p>
            <a:fld id="{D19133B8-C5AB-1B4B-BF2E-8961006F3032}" type="datetimeFigureOut">
              <a:rPr lang="en-US" smtClean="0"/>
              <a:t>9/19/2024</a:t>
            </a:fld>
            <a:endParaRPr lang="en-US"/>
          </a:p>
        </p:txBody>
      </p:sp>
      <p:sp>
        <p:nvSpPr>
          <p:cNvPr id="4" name="Footer Placeholder 3">
            <a:extLst>
              <a:ext uri="{FF2B5EF4-FFF2-40B4-BE49-F238E27FC236}">
                <a16:creationId xmlns:a16="http://schemas.microsoft.com/office/drawing/2014/main" id="{8CDB90CD-0FB2-EFD4-8823-278D20C763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8CB64E-4E76-8ADC-44A6-419582CE4B5D}"/>
              </a:ext>
            </a:extLst>
          </p:cNvPr>
          <p:cNvSpPr>
            <a:spLocks noGrp="1"/>
          </p:cNvSpPr>
          <p:nvPr>
            <p:ph type="sldNum" sz="quarter" idx="12"/>
          </p:nvPr>
        </p:nvSpPr>
        <p:spPr/>
        <p:txBody>
          <a:bodyPr/>
          <a:lstStyle/>
          <a:p>
            <a:fld id="{EEF3E838-6AF5-EC45-9453-3E6D2305DA13}" type="slidenum">
              <a:rPr lang="en-US" smtClean="0"/>
              <a:t>‹#›</a:t>
            </a:fld>
            <a:endParaRPr lang="en-US"/>
          </a:p>
        </p:txBody>
      </p:sp>
    </p:spTree>
    <p:extLst>
      <p:ext uri="{BB962C8B-B14F-4D97-AF65-F5344CB8AC3E}">
        <p14:creationId xmlns:p14="http://schemas.microsoft.com/office/powerpoint/2010/main" val="289280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50FAE6-0C46-FE98-C160-004A0DD6D592}"/>
              </a:ext>
            </a:extLst>
          </p:cNvPr>
          <p:cNvSpPr>
            <a:spLocks noGrp="1"/>
          </p:cNvSpPr>
          <p:nvPr>
            <p:ph type="dt" sz="half" idx="10"/>
          </p:nvPr>
        </p:nvSpPr>
        <p:spPr/>
        <p:txBody>
          <a:bodyPr/>
          <a:lstStyle/>
          <a:p>
            <a:fld id="{D19133B8-C5AB-1B4B-BF2E-8961006F3032}" type="datetimeFigureOut">
              <a:rPr lang="en-US" smtClean="0"/>
              <a:t>9/19/2024</a:t>
            </a:fld>
            <a:endParaRPr lang="en-US"/>
          </a:p>
        </p:txBody>
      </p:sp>
      <p:sp>
        <p:nvSpPr>
          <p:cNvPr id="3" name="Footer Placeholder 2">
            <a:extLst>
              <a:ext uri="{FF2B5EF4-FFF2-40B4-BE49-F238E27FC236}">
                <a16:creationId xmlns:a16="http://schemas.microsoft.com/office/drawing/2014/main" id="{8A1F2F42-65CE-1099-A181-54DA2AB855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3C9943-0193-F906-4F0C-0D170E05A0AA}"/>
              </a:ext>
            </a:extLst>
          </p:cNvPr>
          <p:cNvSpPr>
            <a:spLocks noGrp="1"/>
          </p:cNvSpPr>
          <p:nvPr>
            <p:ph type="sldNum" sz="quarter" idx="12"/>
          </p:nvPr>
        </p:nvSpPr>
        <p:spPr/>
        <p:txBody>
          <a:bodyPr/>
          <a:lstStyle/>
          <a:p>
            <a:fld id="{EEF3E838-6AF5-EC45-9453-3E6D2305DA13}" type="slidenum">
              <a:rPr lang="en-US" smtClean="0"/>
              <a:t>‹#›</a:t>
            </a:fld>
            <a:endParaRPr lang="en-US"/>
          </a:p>
        </p:txBody>
      </p:sp>
    </p:spTree>
    <p:extLst>
      <p:ext uri="{BB962C8B-B14F-4D97-AF65-F5344CB8AC3E}">
        <p14:creationId xmlns:p14="http://schemas.microsoft.com/office/powerpoint/2010/main" val="48186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829D-AAEE-0B70-FBFE-09E72A719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3E3732-D7A9-B702-D87B-4813B2257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0DDDA-F2D6-5AC6-A168-613525360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E7B2-503E-08C8-3DFE-089F22197CF6}"/>
              </a:ext>
            </a:extLst>
          </p:cNvPr>
          <p:cNvSpPr>
            <a:spLocks noGrp="1"/>
          </p:cNvSpPr>
          <p:nvPr>
            <p:ph type="dt" sz="half" idx="10"/>
          </p:nvPr>
        </p:nvSpPr>
        <p:spPr/>
        <p:txBody>
          <a:bodyPr/>
          <a:lstStyle/>
          <a:p>
            <a:fld id="{D19133B8-C5AB-1B4B-BF2E-8961006F3032}" type="datetimeFigureOut">
              <a:rPr lang="en-US" smtClean="0"/>
              <a:t>9/19/2024</a:t>
            </a:fld>
            <a:endParaRPr lang="en-US"/>
          </a:p>
        </p:txBody>
      </p:sp>
      <p:sp>
        <p:nvSpPr>
          <p:cNvPr id="6" name="Footer Placeholder 5">
            <a:extLst>
              <a:ext uri="{FF2B5EF4-FFF2-40B4-BE49-F238E27FC236}">
                <a16:creationId xmlns:a16="http://schemas.microsoft.com/office/drawing/2014/main" id="{06E548A3-F3BE-60E1-CBF6-8CEC5A91EC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510F1-68A6-2ED5-F2E0-D281704013B9}"/>
              </a:ext>
            </a:extLst>
          </p:cNvPr>
          <p:cNvSpPr>
            <a:spLocks noGrp="1"/>
          </p:cNvSpPr>
          <p:nvPr>
            <p:ph type="sldNum" sz="quarter" idx="12"/>
          </p:nvPr>
        </p:nvSpPr>
        <p:spPr/>
        <p:txBody>
          <a:bodyPr/>
          <a:lstStyle/>
          <a:p>
            <a:fld id="{EEF3E838-6AF5-EC45-9453-3E6D2305DA13}" type="slidenum">
              <a:rPr lang="en-US" smtClean="0"/>
              <a:t>‹#›</a:t>
            </a:fld>
            <a:endParaRPr lang="en-US"/>
          </a:p>
        </p:txBody>
      </p:sp>
    </p:spTree>
    <p:extLst>
      <p:ext uri="{BB962C8B-B14F-4D97-AF65-F5344CB8AC3E}">
        <p14:creationId xmlns:p14="http://schemas.microsoft.com/office/powerpoint/2010/main" val="227672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2727-FA4C-C9A4-DFAD-7D4842E72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E518D7-00B7-611F-DD49-1021629E8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2624A1-B136-AD31-E714-0FA245152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3AB4A-A0B4-81F3-551F-10CE39758494}"/>
              </a:ext>
            </a:extLst>
          </p:cNvPr>
          <p:cNvSpPr>
            <a:spLocks noGrp="1"/>
          </p:cNvSpPr>
          <p:nvPr>
            <p:ph type="dt" sz="half" idx="10"/>
          </p:nvPr>
        </p:nvSpPr>
        <p:spPr/>
        <p:txBody>
          <a:bodyPr/>
          <a:lstStyle/>
          <a:p>
            <a:fld id="{D19133B8-C5AB-1B4B-BF2E-8961006F3032}" type="datetimeFigureOut">
              <a:rPr lang="en-US" smtClean="0"/>
              <a:t>9/19/2024</a:t>
            </a:fld>
            <a:endParaRPr lang="en-US"/>
          </a:p>
        </p:txBody>
      </p:sp>
      <p:sp>
        <p:nvSpPr>
          <p:cNvPr id="6" name="Footer Placeholder 5">
            <a:extLst>
              <a:ext uri="{FF2B5EF4-FFF2-40B4-BE49-F238E27FC236}">
                <a16:creationId xmlns:a16="http://schemas.microsoft.com/office/drawing/2014/main" id="{ABCF9623-22F9-3033-2057-D0B2FA87E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17A315-0F13-9458-264B-7FF100F03F54}"/>
              </a:ext>
            </a:extLst>
          </p:cNvPr>
          <p:cNvSpPr>
            <a:spLocks noGrp="1"/>
          </p:cNvSpPr>
          <p:nvPr>
            <p:ph type="sldNum" sz="quarter" idx="12"/>
          </p:nvPr>
        </p:nvSpPr>
        <p:spPr/>
        <p:txBody>
          <a:bodyPr/>
          <a:lstStyle/>
          <a:p>
            <a:fld id="{EEF3E838-6AF5-EC45-9453-3E6D2305DA13}" type="slidenum">
              <a:rPr lang="en-US" smtClean="0"/>
              <a:t>‹#›</a:t>
            </a:fld>
            <a:endParaRPr lang="en-US"/>
          </a:p>
        </p:txBody>
      </p:sp>
    </p:spTree>
    <p:extLst>
      <p:ext uri="{BB962C8B-B14F-4D97-AF65-F5344CB8AC3E}">
        <p14:creationId xmlns:p14="http://schemas.microsoft.com/office/powerpoint/2010/main" val="67540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7350B7-56E1-0879-4C41-9251E19E96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67B054-F0E6-6BC8-F5EA-F603376019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DC7C0-B8D2-A8BE-D06B-73C19FD83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133B8-C5AB-1B4B-BF2E-8961006F3032}" type="datetimeFigureOut">
              <a:rPr lang="en-US" smtClean="0"/>
              <a:t>9/19/2024</a:t>
            </a:fld>
            <a:endParaRPr lang="en-US"/>
          </a:p>
        </p:txBody>
      </p:sp>
      <p:sp>
        <p:nvSpPr>
          <p:cNvPr id="5" name="Footer Placeholder 4">
            <a:extLst>
              <a:ext uri="{FF2B5EF4-FFF2-40B4-BE49-F238E27FC236}">
                <a16:creationId xmlns:a16="http://schemas.microsoft.com/office/drawing/2014/main" id="{D82CDC2A-19EE-100B-4EDD-33395DABD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899804-F395-1717-F21B-6735A9677D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3E838-6AF5-EC45-9453-3E6D2305DA13}" type="slidenum">
              <a:rPr lang="en-US" smtClean="0"/>
              <a:t>‹#›</a:t>
            </a:fld>
            <a:endParaRPr lang="en-US"/>
          </a:p>
        </p:txBody>
      </p:sp>
    </p:spTree>
    <p:extLst>
      <p:ext uri="{BB962C8B-B14F-4D97-AF65-F5344CB8AC3E}">
        <p14:creationId xmlns:p14="http://schemas.microsoft.com/office/powerpoint/2010/main" val="334789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gamebanana.com/sprays/69984" TargetMode="Externa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svg"/><Relationship Id="rId11" Type="http://schemas.openxmlformats.org/officeDocument/2006/relationships/hyperlink" Target="https://www.stewart.com/content/dam/stewart/agency-services/pdfs/522796827-as-tm-rb-title-agents-guide-to-eclosing-active-rev1.pdf" TargetMode="External"/><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BB8FB71D-819F-1B27-05B4-C61EF996B889}"/>
              </a:ext>
            </a:extLst>
          </p:cNvPr>
          <p:cNvSpPr txBox="1">
            <a:spLocks/>
          </p:cNvSpPr>
          <p:nvPr/>
        </p:nvSpPr>
        <p:spPr>
          <a:xfrm>
            <a:off x="515153" y="5826345"/>
            <a:ext cx="4845835" cy="351632"/>
          </a:xfrm>
          <a:prstGeom prst="rect">
            <a:avLst/>
          </a:prstGeom>
        </p:spPr>
        <p:txBody>
          <a:bodyPr lIns="0" rIns="0">
            <a:noAutofit/>
          </a:bodyPr>
          <a:lstStyle>
            <a:lvl1pPr marL="0" marR="0" indent="0" algn="l" defTabSz="309563" latinLnBrk="0">
              <a:lnSpc>
                <a:spcPct val="100000"/>
              </a:lnSpc>
              <a:spcBef>
                <a:spcPts val="1950"/>
              </a:spcBef>
              <a:spcAft>
                <a:spcPts val="0"/>
              </a:spcAft>
              <a:buClrTx/>
              <a:buSzPct val="75000"/>
              <a:buFontTx/>
              <a:buNone/>
              <a:tabLst/>
              <a:defRPr sz="1238" b="0" i="0" u="none" strike="noStrike" cap="none" spc="0" baseline="0">
                <a:ln>
                  <a:noFill/>
                </a:ln>
                <a:solidFill>
                  <a:schemeClr val="bg1"/>
                </a:solidFill>
                <a:uFillTx/>
                <a:latin typeface="Open Sans" panose="020B0606030504020204" pitchFamily="34" charset="0"/>
                <a:ea typeface="+mn-ea"/>
                <a:cs typeface="+mn-cs"/>
                <a:sym typeface="Arial"/>
              </a:defRPr>
            </a:lvl1pPr>
            <a:lvl2pPr marL="238125" marR="0" indent="0" algn="l" defTabSz="309563" latinLnBrk="0">
              <a:lnSpc>
                <a:spcPct val="100000"/>
              </a:lnSpc>
              <a:spcBef>
                <a:spcPts val="1950"/>
              </a:spcBef>
              <a:spcAft>
                <a:spcPts val="0"/>
              </a:spcAft>
              <a:buClrTx/>
              <a:buSzPct val="75000"/>
              <a:buFontTx/>
              <a:buNone/>
              <a:tabLst/>
              <a:defRPr sz="1238" b="0" i="0" u="none" strike="noStrike" cap="none" spc="0" baseline="0">
                <a:ln>
                  <a:noFill/>
                </a:ln>
                <a:solidFill>
                  <a:schemeClr val="accent1"/>
                </a:solidFill>
                <a:uFillTx/>
                <a:latin typeface="Montserrat" pitchFamily="2" charset="77"/>
                <a:ea typeface="+mn-ea"/>
                <a:cs typeface="+mn-cs"/>
                <a:sym typeface="Arial"/>
              </a:defRPr>
            </a:lvl2pPr>
            <a:lvl3pPr marL="62736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ontserrat" pitchFamily="2" charset="77"/>
                <a:ea typeface="+mn-ea"/>
                <a:cs typeface="+mn-cs"/>
                <a:sym typeface="Arial"/>
              </a:defRPr>
            </a:lvl3pPr>
            <a:lvl4pPr marL="865493"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ontserrat" pitchFamily="2" charset="77"/>
                <a:ea typeface="+mn-ea"/>
                <a:cs typeface="+mn-cs"/>
                <a:sym typeface="Arial"/>
              </a:defRPr>
            </a:lvl4pPr>
            <a:lvl5pPr marL="110361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ontserrat" pitchFamily="2" charset="77"/>
                <a:ea typeface="+mn-ea"/>
                <a:cs typeface="+mn-cs"/>
                <a:sym typeface="Arial"/>
              </a:defRPr>
            </a:lvl5pPr>
            <a:lvl6pPr marL="1341743"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6pPr>
            <a:lvl7pPr marL="157986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7pPr>
            <a:lvl8pPr marL="1817993"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8pPr>
            <a:lvl9pPr marL="205611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9pPr>
          </a:lstStyle>
          <a:p>
            <a:pPr hangingPunct="1"/>
            <a:r>
              <a:rPr lang="en-US" sz="1651" dirty="0"/>
              <a:t>Presented to: Maryland Land Title Association  </a:t>
            </a:r>
          </a:p>
        </p:txBody>
      </p:sp>
      <p:sp>
        <p:nvSpPr>
          <p:cNvPr id="4" name="Text Placeholder 18">
            <a:extLst>
              <a:ext uri="{FF2B5EF4-FFF2-40B4-BE49-F238E27FC236}">
                <a16:creationId xmlns:a16="http://schemas.microsoft.com/office/drawing/2014/main" id="{E9929B91-B48F-BF9E-9A41-5114A711ED11}"/>
              </a:ext>
            </a:extLst>
          </p:cNvPr>
          <p:cNvSpPr txBox="1">
            <a:spLocks/>
          </p:cNvSpPr>
          <p:nvPr/>
        </p:nvSpPr>
        <p:spPr>
          <a:xfrm>
            <a:off x="515153" y="6192105"/>
            <a:ext cx="4845835" cy="351632"/>
          </a:xfrm>
          <a:prstGeom prst="rect">
            <a:avLst/>
          </a:prstGeom>
        </p:spPr>
        <p:txBody>
          <a:bodyPr lIns="0" rIns="0">
            <a:noAutofit/>
          </a:bodyPr>
          <a:lstStyle>
            <a:lvl1pPr marL="0" marR="0" indent="0" algn="l" defTabSz="309563" latinLnBrk="0">
              <a:lnSpc>
                <a:spcPct val="100000"/>
              </a:lnSpc>
              <a:spcBef>
                <a:spcPts val="1950"/>
              </a:spcBef>
              <a:spcAft>
                <a:spcPts val="0"/>
              </a:spcAft>
              <a:buClrTx/>
              <a:buSzPct val="75000"/>
              <a:buFontTx/>
              <a:buNone/>
              <a:tabLst/>
              <a:defRPr sz="1238" b="0" i="0" u="none" strike="noStrike" cap="none" spc="0" baseline="0">
                <a:ln>
                  <a:noFill/>
                </a:ln>
                <a:solidFill>
                  <a:schemeClr val="bg1"/>
                </a:solidFill>
                <a:uFillTx/>
                <a:latin typeface="Open Sans" panose="020B0606030504020204" pitchFamily="34" charset="0"/>
                <a:ea typeface="+mn-ea"/>
                <a:cs typeface="+mn-cs"/>
                <a:sym typeface="Arial"/>
              </a:defRPr>
            </a:lvl1pPr>
            <a:lvl2pPr marL="389243"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1"/>
                </a:solidFill>
                <a:uFillTx/>
                <a:latin typeface="Montserrat" pitchFamily="2" charset="77"/>
                <a:ea typeface="+mn-ea"/>
                <a:cs typeface="+mn-cs"/>
                <a:sym typeface="Arial"/>
              </a:defRPr>
            </a:lvl2pPr>
            <a:lvl3pPr marL="62736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ontserrat" pitchFamily="2" charset="77"/>
                <a:ea typeface="+mn-ea"/>
                <a:cs typeface="+mn-cs"/>
                <a:sym typeface="Arial"/>
              </a:defRPr>
            </a:lvl3pPr>
            <a:lvl4pPr marL="865493"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ontserrat" pitchFamily="2" charset="77"/>
                <a:ea typeface="+mn-ea"/>
                <a:cs typeface="+mn-cs"/>
                <a:sym typeface="Arial"/>
              </a:defRPr>
            </a:lvl4pPr>
            <a:lvl5pPr marL="110361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ontserrat" pitchFamily="2" charset="77"/>
                <a:ea typeface="+mn-ea"/>
                <a:cs typeface="+mn-cs"/>
                <a:sym typeface="Arial"/>
              </a:defRPr>
            </a:lvl5pPr>
            <a:lvl6pPr marL="1341743"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6pPr>
            <a:lvl7pPr marL="157986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7pPr>
            <a:lvl8pPr marL="1817993"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8pPr>
            <a:lvl9pPr marL="205611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9pPr>
          </a:lstStyle>
          <a:p>
            <a:pPr hangingPunct="1"/>
            <a:fld id="{C95007F6-3DA2-5E48-96B4-D58041D33543}" type="datetime2">
              <a:rPr lang="en-US" sz="1651" smtClean="0"/>
              <a:t>Thursday, September 19, 2024</a:t>
            </a:fld>
            <a:endParaRPr lang="en-US" sz="1651" dirty="0"/>
          </a:p>
        </p:txBody>
      </p:sp>
      <p:sp>
        <p:nvSpPr>
          <p:cNvPr id="5" name="Text Placeholder 9">
            <a:extLst>
              <a:ext uri="{FF2B5EF4-FFF2-40B4-BE49-F238E27FC236}">
                <a16:creationId xmlns:a16="http://schemas.microsoft.com/office/drawing/2014/main" id="{856AC18C-AA84-02B3-E0D8-6C7A7FE43A84}"/>
              </a:ext>
            </a:extLst>
          </p:cNvPr>
          <p:cNvSpPr txBox="1">
            <a:spLocks/>
          </p:cNvSpPr>
          <p:nvPr/>
        </p:nvSpPr>
        <p:spPr>
          <a:xfrm>
            <a:off x="515153" y="314263"/>
            <a:ext cx="7934840" cy="3408987"/>
          </a:xfrm>
          <a:prstGeom prst="rect">
            <a:avLst/>
          </a:prstGeom>
        </p:spPr>
        <p:txBody>
          <a:bodyPr lIns="0" tIns="0" rIns="0" bIns="304800" anchor="b" anchorCtr="0">
            <a:noAutofit/>
          </a:bodyPr>
          <a:lstStyle>
            <a:lvl1pPr marL="0" marR="0" indent="0" algn="l" defTabSz="309563" eaLnBrk="1" fontAlgn="auto" latinLnBrk="0" hangingPunct="1">
              <a:lnSpc>
                <a:spcPts val="4700"/>
              </a:lnSpc>
              <a:spcBef>
                <a:spcPts val="600"/>
              </a:spcBef>
              <a:spcAft>
                <a:spcPts val="0"/>
              </a:spcAft>
              <a:buClrTx/>
              <a:buSzPct val="75000"/>
              <a:buFontTx/>
              <a:buNone/>
              <a:tabLst/>
              <a:defRPr sz="4200" b="1" i="0" u="none" strike="noStrike" cap="none" spc="0" baseline="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Arial"/>
              </a:defRPr>
            </a:lvl1pPr>
            <a:lvl2pPr marL="389243"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1"/>
                </a:solidFill>
                <a:uFillTx/>
                <a:latin typeface="Montserrat" pitchFamily="2" charset="77"/>
                <a:ea typeface="+mn-ea"/>
                <a:cs typeface="+mn-cs"/>
                <a:sym typeface="Arial"/>
              </a:defRPr>
            </a:lvl2pPr>
            <a:lvl3pPr marL="62736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ontserrat" pitchFamily="2" charset="77"/>
                <a:ea typeface="+mn-ea"/>
                <a:cs typeface="+mn-cs"/>
                <a:sym typeface="Arial"/>
              </a:defRPr>
            </a:lvl3pPr>
            <a:lvl4pPr marL="865493"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ontserrat" pitchFamily="2" charset="77"/>
                <a:ea typeface="+mn-ea"/>
                <a:cs typeface="+mn-cs"/>
                <a:sym typeface="Arial"/>
              </a:defRPr>
            </a:lvl4pPr>
            <a:lvl5pPr marL="110361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ontserrat" pitchFamily="2" charset="77"/>
                <a:ea typeface="+mn-ea"/>
                <a:cs typeface="+mn-cs"/>
                <a:sym typeface="Arial"/>
              </a:defRPr>
            </a:lvl5pPr>
            <a:lvl6pPr marL="1341743"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6pPr>
            <a:lvl7pPr marL="157986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7pPr>
            <a:lvl8pPr marL="1817993"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8pPr>
            <a:lvl9pPr marL="2056118" marR="0" indent="-151118" algn="l" defTabSz="309563" latinLnBrk="0">
              <a:lnSpc>
                <a:spcPct val="100000"/>
              </a:lnSpc>
              <a:spcBef>
                <a:spcPts val="1950"/>
              </a:spcBef>
              <a:spcAft>
                <a:spcPts val="0"/>
              </a:spcAft>
              <a:buClrTx/>
              <a:buSzPct val="75000"/>
              <a:buFontTx/>
              <a:buChar char="•"/>
              <a:tabLst/>
              <a:defRPr sz="1238" b="0" i="0" u="none" strike="noStrike" cap="none" spc="0" baseline="0">
                <a:ln>
                  <a:noFill/>
                </a:ln>
                <a:solidFill>
                  <a:schemeClr val="accent6">
                    <a:hueOff val="-12342858"/>
                    <a:satOff val="-10344"/>
                    <a:lumOff val="-39803"/>
                  </a:schemeClr>
                </a:solidFill>
                <a:uFillTx/>
                <a:latin typeface="+mn-lt"/>
                <a:ea typeface="+mn-ea"/>
                <a:cs typeface="+mn-cs"/>
                <a:sym typeface="Arial"/>
              </a:defRPr>
            </a:lvl9pPr>
          </a:lstStyle>
          <a:p>
            <a:pPr>
              <a:lnSpc>
                <a:spcPct val="100000"/>
              </a:lnSpc>
            </a:pPr>
            <a:r>
              <a:rPr lang="en-US" sz="5600" dirty="0"/>
              <a:t>Navigating</a:t>
            </a:r>
            <a:br>
              <a:rPr lang="en-US" sz="5600" dirty="0"/>
            </a:br>
            <a:r>
              <a:rPr lang="en-US" sz="5600" dirty="0"/>
              <a:t>the Digital Closing Landscape</a:t>
            </a:r>
          </a:p>
        </p:txBody>
      </p:sp>
    </p:spTree>
    <p:extLst>
      <p:ext uri="{BB962C8B-B14F-4D97-AF65-F5344CB8AC3E}">
        <p14:creationId xmlns:p14="http://schemas.microsoft.com/office/powerpoint/2010/main" val="133391386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A9C8C2-75A2-639A-9861-C7C748EEC34B}"/>
              </a:ext>
            </a:extLst>
          </p:cNvPr>
          <p:cNvSpPr>
            <a:spLocks noGrp="1"/>
          </p:cNvSpPr>
          <p:nvPr>
            <p:ph type="body" sz="quarter" idx="11"/>
          </p:nvPr>
        </p:nvSpPr>
        <p:spPr>
          <a:xfrm>
            <a:off x="890616" y="-136002"/>
            <a:ext cx="6413698" cy="1568362"/>
          </a:xfrm>
        </p:spPr>
        <p:txBody>
          <a:bodyPr/>
          <a:lstStyle/>
          <a:p>
            <a:r>
              <a:rPr lang="en-US" dirty="0"/>
              <a:t>The Journey to eClosing</a:t>
            </a:r>
          </a:p>
        </p:txBody>
      </p:sp>
      <p:pic>
        <p:nvPicPr>
          <p:cNvPr id="9" name="Picture 8" descr="A diagram of a process&#10;&#10;Description automatically generated">
            <a:extLst>
              <a:ext uri="{FF2B5EF4-FFF2-40B4-BE49-F238E27FC236}">
                <a16:creationId xmlns:a16="http://schemas.microsoft.com/office/drawing/2014/main" id="{03AF7DAC-DC3B-578A-9B6B-836CA7B44C0B}"/>
              </a:ext>
            </a:extLst>
          </p:cNvPr>
          <p:cNvPicPr>
            <a:picLocks noChangeAspect="1"/>
          </p:cNvPicPr>
          <p:nvPr/>
        </p:nvPicPr>
        <p:blipFill rotWithShape="1">
          <a:blip r:embed="rId3"/>
          <a:srcRect l="4268" t="22320" r="3518" b="24162"/>
          <a:stretch/>
        </p:blipFill>
        <p:spPr>
          <a:xfrm>
            <a:off x="963179" y="2190117"/>
            <a:ext cx="10470350" cy="3418087"/>
          </a:xfrm>
          <a:prstGeom prst="rect">
            <a:avLst/>
          </a:prstGeom>
        </p:spPr>
      </p:pic>
      <p:sp>
        <p:nvSpPr>
          <p:cNvPr id="10" name="TextBox 9">
            <a:extLst>
              <a:ext uri="{FF2B5EF4-FFF2-40B4-BE49-F238E27FC236}">
                <a16:creationId xmlns:a16="http://schemas.microsoft.com/office/drawing/2014/main" id="{9FFEC379-E217-7E68-BC67-FC8C10FAD121}"/>
              </a:ext>
            </a:extLst>
          </p:cNvPr>
          <p:cNvSpPr txBox="1"/>
          <p:nvPr/>
        </p:nvSpPr>
        <p:spPr>
          <a:xfrm>
            <a:off x="1530399" y="1570227"/>
            <a:ext cx="3302855" cy="738664"/>
          </a:xfrm>
          <a:prstGeom prst="rect">
            <a:avLst/>
          </a:prstGeom>
          <a:noFill/>
        </p:spPr>
        <p:txBody>
          <a:bodyPr wrap="square" rtlCol="0">
            <a:spAutoFit/>
          </a:bodyPr>
          <a:lstStyle/>
          <a:p>
            <a:pPr marL="171450" indent="-171450">
              <a:buFont typeface="Arial" panose="020B0604020202020204" pitchFamily="34" charset="0"/>
              <a:buChar char="•"/>
            </a:pPr>
            <a:r>
              <a:rPr lang="en-US" sz="1400" dirty="0"/>
              <a:t>Aware, but hesitant</a:t>
            </a:r>
          </a:p>
          <a:p>
            <a:pPr marL="171450" indent="-171450">
              <a:buFont typeface="Arial" panose="020B0604020202020204" pitchFamily="34" charset="0"/>
              <a:buChar char="•"/>
            </a:pPr>
            <a:r>
              <a:rPr lang="en-US" sz="1400" dirty="0"/>
              <a:t>In “research &amp; education” mode</a:t>
            </a:r>
          </a:p>
          <a:p>
            <a:pPr marL="171450" indent="-171450">
              <a:buFont typeface="Arial" panose="020B0604020202020204" pitchFamily="34" charset="0"/>
              <a:buChar char="•"/>
            </a:pPr>
            <a:r>
              <a:rPr lang="en-US" sz="1400" dirty="0"/>
              <a:t>12-18 months out from implementation</a:t>
            </a:r>
          </a:p>
        </p:txBody>
      </p:sp>
      <p:sp>
        <p:nvSpPr>
          <p:cNvPr id="11" name="TextBox 10">
            <a:extLst>
              <a:ext uri="{FF2B5EF4-FFF2-40B4-BE49-F238E27FC236}">
                <a16:creationId xmlns:a16="http://schemas.microsoft.com/office/drawing/2014/main" id="{AAC6C679-D24C-F53C-0DE4-4994CD63C3D3}"/>
              </a:ext>
            </a:extLst>
          </p:cNvPr>
          <p:cNvSpPr txBox="1"/>
          <p:nvPr/>
        </p:nvSpPr>
        <p:spPr>
          <a:xfrm>
            <a:off x="4001459" y="5746071"/>
            <a:ext cx="3683855" cy="738664"/>
          </a:xfrm>
          <a:prstGeom prst="rect">
            <a:avLst/>
          </a:prstGeom>
          <a:noFill/>
        </p:spPr>
        <p:txBody>
          <a:bodyPr wrap="square" rtlCol="0">
            <a:spAutoFit/>
          </a:bodyPr>
          <a:lstStyle/>
          <a:p>
            <a:pPr marL="171450" indent="-171450">
              <a:buFont typeface="Arial" panose="020B0604020202020204" pitchFamily="34" charset="0"/>
              <a:buChar char="•"/>
            </a:pPr>
            <a:r>
              <a:rPr lang="en-US" sz="1400" dirty="0"/>
              <a:t>Implementation in early stages</a:t>
            </a:r>
          </a:p>
          <a:p>
            <a:pPr marL="171450" indent="-171450">
              <a:buFont typeface="Arial" panose="020B0604020202020204" pitchFamily="34" charset="0"/>
              <a:buChar char="•"/>
            </a:pPr>
            <a:r>
              <a:rPr lang="en-US" sz="1400" dirty="0"/>
              <a:t>Some processes digital, but not all</a:t>
            </a:r>
          </a:p>
          <a:p>
            <a:pPr marL="171450" indent="-171450">
              <a:buFont typeface="Arial" panose="020B0604020202020204" pitchFamily="34" charset="0"/>
              <a:buChar char="•"/>
            </a:pPr>
            <a:r>
              <a:rPr lang="en-US" sz="1400" dirty="0"/>
              <a:t>Building momentum internally &amp; externally</a:t>
            </a:r>
          </a:p>
        </p:txBody>
      </p:sp>
      <p:sp>
        <p:nvSpPr>
          <p:cNvPr id="12" name="TextBox 11">
            <a:extLst>
              <a:ext uri="{FF2B5EF4-FFF2-40B4-BE49-F238E27FC236}">
                <a16:creationId xmlns:a16="http://schemas.microsoft.com/office/drawing/2014/main" id="{B35E8D75-C9E9-BB3B-97B4-FC81867B37DA}"/>
              </a:ext>
            </a:extLst>
          </p:cNvPr>
          <p:cNvSpPr txBox="1"/>
          <p:nvPr/>
        </p:nvSpPr>
        <p:spPr>
          <a:xfrm>
            <a:off x="6461619" y="1570227"/>
            <a:ext cx="3302855" cy="738664"/>
          </a:xfrm>
          <a:prstGeom prst="rect">
            <a:avLst/>
          </a:prstGeom>
          <a:noFill/>
        </p:spPr>
        <p:txBody>
          <a:bodyPr wrap="square" rtlCol="0">
            <a:spAutoFit/>
          </a:bodyPr>
          <a:lstStyle/>
          <a:p>
            <a:pPr marL="171450" indent="-171450">
              <a:buFont typeface="Arial" panose="020B0604020202020204" pitchFamily="34" charset="0"/>
              <a:buChar char="•"/>
            </a:pPr>
            <a:r>
              <a:rPr lang="en-US" sz="1400" dirty="0"/>
              <a:t>Broad, but not total, adoption</a:t>
            </a:r>
          </a:p>
          <a:p>
            <a:pPr marL="171450" indent="-171450">
              <a:buFont typeface="Arial" panose="020B0604020202020204" pitchFamily="34" charset="0"/>
              <a:buChar char="•"/>
            </a:pPr>
            <a:r>
              <a:rPr lang="en-US" sz="1400" dirty="0"/>
              <a:t>Full eClose is “default” closing mode</a:t>
            </a:r>
          </a:p>
          <a:p>
            <a:pPr marL="171450" indent="-171450">
              <a:buFont typeface="Arial" panose="020B0604020202020204" pitchFamily="34" charset="0"/>
              <a:buChar char="•"/>
            </a:pPr>
            <a:r>
              <a:rPr lang="en-US" sz="1400" dirty="0"/>
              <a:t>Working on refining digital strategy</a:t>
            </a:r>
          </a:p>
        </p:txBody>
      </p:sp>
      <p:sp>
        <p:nvSpPr>
          <p:cNvPr id="13" name="TextBox 12">
            <a:extLst>
              <a:ext uri="{FF2B5EF4-FFF2-40B4-BE49-F238E27FC236}">
                <a16:creationId xmlns:a16="http://schemas.microsoft.com/office/drawing/2014/main" id="{64C74648-0D8B-622D-7AD8-0368577F0030}"/>
              </a:ext>
            </a:extLst>
          </p:cNvPr>
          <p:cNvSpPr txBox="1"/>
          <p:nvPr/>
        </p:nvSpPr>
        <p:spPr>
          <a:xfrm>
            <a:off x="8929484" y="5733599"/>
            <a:ext cx="2903287" cy="738664"/>
          </a:xfrm>
          <a:prstGeom prst="rect">
            <a:avLst/>
          </a:prstGeom>
          <a:noFill/>
        </p:spPr>
        <p:txBody>
          <a:bodyPr wrap="square" rtlCol="0">
            <a:spAutoFit/>
          </a:bodyPr>
          <a:lstStyle/>
          <a:p>
            <a:pPr marL="171450" indent="-171450">
              <a:buFont typeface="Arial" panose="020B0604020202020204" pitchFamily="34" charset="0"/>
              <a:buChar char="•"/>
            </a:pPr>
            <a:r>
              <a:rPr lang="en-US" sz="1400" dirty="0"/>
              <a:t>100% integration across the org</a:t>
            </a:r>
          </a:p>
          <a:p>
            <a:pPr marL="171450" indent="-171450">
              <a:buFont typeface="Arial" panose="020B0604020202020204" pitchFamily="34" charset="0"/>
              <a:buChar char="•"/>
            </a:pPr>
            <a:r>
              <a:rPr lang="en-US" sz="1400" dirty="0"/>
              <a:t>Full eClose is THE closing mode</a:t>
            </a:r>
          </a:p>
          <a:p>
            <a:pPr marL="171450" indent="-171450">
              <a:buFont typeface="Arial" panose="020B0604020202020204" pitchFamily="34" charset="0"/>
              <a:buChar char="•"/>
            </a:pPr>
            <a:r>
              <a:rPr lang="en-US" sz="1400" dirty="0"/>
              <a:t>Executing eNotes</a:t>
            </a:r>
          </a:p>
        </p:txBody>
      </p:sp>
    </p:spTree>
    <p:extLst>
      <p:ext uri="{BB962C8B-B14F-4D97-AF65-F5344CB8AC3E}">
        <p14:creationId xmlns:p14="http://schemas.microsoft.com/office/powerpoint/2010/main" val="38122286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448A8D-3699-9C8E-C03B-208B3090FA52}"/>
              </a:ext>
            </a:extLst>
          </p:cNvPr>
          <p:cNvSpPr>
            <a:spLocks noGrp="1"/>
          </p:cNvSpPr>
          <p:nvPr>
            <p:ph type="body" sz="quarter" idx="11"/>
          </p:nvPr>
        </p:nvSpPr>
        <p:spPr/>
        <p:txBody>
          <a:bodyPr/>
          <a:lstStyle/>
          <a:p>
            <a:r>
              <a:rPr lang="en-US" dirty="0"/>
              <a:t>IPEN v. RIN v. RON</a:t>
            </a:r>
          </a:p>
        </p:txBody>
      </p:sp>
      <p:sp>
        <p:nvSpPr>
          <p:cNvPr id="11" name="TextBox 10">
            <a:extLst>
              <a:ext uri="{FF2B5EF4-FFF2-40B4-BE49-F238E27FC236}">
                <a16:creationId xmlns:a16="http://schemas.microsoft.com/office/drawing/2014/main" id="{219F5AB5-6DF2-F301-32AE-7652E84A98B5}"/>
              </a:ext>
            </a:extLst>
          </p:cNvPr>
          <p:cNvSpPr txBox="1"/>
          <p:nvPr/>
        </p:nvSpPr>
        <p:spPr>
          <a:xfrm>
            <a:off x="890616" y="6364756"/>
            <a:ext cx="2523280" cy="246221"/>
          </a:xfrm>
          <a:prstGeom prst="rect">
            <a:avLst/>
          </a:prstGeom>
          <a:noFill/>
        </p:spPr>
        <p:txBody>
          <a:bodyPr wrap="square" rtlCol="0">
            <a:spAutoFit/>
          </a:bodyPr>
          <a:lstStyle/>
          <a:p>
            <a:r>
              <a:rPr lang="en-US" sz="1000" dirty="0"/>
              <a:t>SOURCE: National Notary Association</a:t>
            </a:r>
          </a:p>
        </p:txBody>
      </p:sp>
      <p:graphicFrame>
        <p:nvGraphicFramePr>
          <p:cNvPr id="14" name="Table 13">
            <a:extLst>
              <a:ext uri="{FF2B5EF4-FFF2-40B4-BE49-F238E27FC236}">
                <a16:creationId xmlns:a16="http://schemas.microsoft.com/office/drawing/2014/main" id="{E93EB4F1-BB06-7F39-517B-BFF8F172FE50}"/>
              </a:ext>
            </a:extLst>
          </p:cNvPr>
          <p:cNvGraphicFramePr>
            <a:graphicFrameLocks noGrp="1"/>
          </p:cNvGraphicFramePr>
          <p:nvPr>
            <p:extLst>
              <p:ext uri="{D42A27DB-BD31-4B8C-83A1-F6EECF244321}">
                <p14:modId xmlns:p14="http://schemas.microsoft.com/office/powerpoint/2010/main" val="48226886"/>
              </p:ext>
            </p:extLst>
          </p:nvPr>
        </p:nvGraphicFramePr>
        <p:xfrm>
          <a:off x="811487" y="1563442"/>
          <a:ext cx="3067926" cy="3566160"/>
        </p:xfrm>
        <a:graphic>
          <a:graphicData uri="http://schemas.openxmlformats.org/drawingml/2006/table">
            <a:tbl>
              <a:tblPr firstRow="1" bandRow="1">
                <a:tableStyleId>{5C22544A-7EE6-4342-B048-85BDC9FD1C3A}</a:tableStyleId>
              </a:tblPr>
              <a:tblGrid>
                <a:gridCol w="3067926">
                  <a:extLst>
                    <a:ext uri="{9D8B030D-6E8A-4147-A177-3AD203B41FA5}">
                      <a16:colId xmlns:a16="http://schemas.microsoft.com/office/drawing/2014/main" val="1688727690"/>
                    </a:ext>
                  </a:extLst>
                </a:gridCol>
              </a:tblGrid>
              <a:tr h="370840">
                <a:tc>
                  <a:txBody>
                    <a:bodyPr/>
                    <a:lstStyle/>
                    <a:p>
                      <a:r>
                        <a:rPr lang="en-US" dirty="0"/>
                        <a:t>IPEN = In-Person Electronic Notarization</a:t>
                      </a:r>
                    </a:p>
                  </a:txBody>
                  <a:tcPr>
                    <a:solidFill>
                      <a:srgbClr val="204069"/>
                    </a:solidFill>
                  </a:tcPr>
                </a:tc>
                <a:extLst>
                  <a:ext uri="{0D108BD9-81ED-4DB2-BD59-A6C34878D82A}">
                    <a16:rowId xmlns:a16="http://schemas.microsoft.com/office/drawing/2014/main" val="3886799340"/>
                  </a:ext>
                </a:extLst>
              </a:tr>
              <a:tr h="370840">
                <a:tc>
                  <a:txBody>
                    <a:bodyPr/>
                    <a:lstStyle/>
                    <a:p>
                      <a:pPr marL="285750" indent="-285750">
                        <a:lnSpc>
                          <a:spcPct val="1500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Notary and signer still physically meet face-to-face but use eSign &amp; electronic seal to sign and notarize an electronic document (a.k.a. electronic record)</a:t>
                      </a:r>
                    </a:p>
                    <a:p>
                      <a:pPr marL="285750" indent="-285750">
                        <a:lnSpc>
                          <a:spcPct val="1500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Signer presents physical proof of identity</a:t>
                      </a:r>
                    </a:p>
                    <a:p>
                      <a:endParaRPr lang="en-US" dirty="0"/>
                    </a:p>
                  </a:txBody>
                  <a:tcPr>
                    <a:solidFill>
                      <a:srgbClr val="204069">
                        <a:alpha val="20000"/>
                      </a:srgbClr>
                    </a:solidFill>
                  </a:tcPr>
                </a:tc>
                <a:extLst>
                  <a:ext uri="{0D108BD9-81ED-4DB2-BD59-A6C34878D82A}">
                    <a16:rowId xmlns:a16="http://schemas.microsoft.com/office/drawing/2014/main" val="1693285300"/>
                  </a:ext>
                </a:extLst>
              </a:tr>
            </a:tbl>
          </a:graphicData>
        </a:graphic>
      </p:graphicFrame>
      <p:graphicFrame>
        <p:nvGraphicFramePr>
          <p:cNvPr id="15" name="Table 14">
            <a:extLst>
              <a:ext uri="{FF2B5EF4-FFF2-40B4-BE49-F238E27FC236}">
                <a16:creationId xmlns:a16="http://schemas.microsoft.com/office/drawing/2014/main" id="{8F920D54-5F7E-37DD-64DE-51118AD049E2}"/>
              </a:ext>
            </a:extLst>
          </p:cNvPr>
          <p:cNvGraphicFramePr>
            <a:graphicFrameLocks noGrp="1"/>
          </p:cNvGraphicFramePr>
          <p:nvPr>
            <p:extLst>
              <p:ext uri="{D42A27DB-BD31-4B8C-83A1-F6EECF244321}">
                <p14:modId xmlns:p14="http://schemas.microsoft.com/office/powerpoint/2010/main" val="3280917801"/>
              </p:ext>
            </p:extLst>
          </p:nvPr>
        </p:nvGraphicFramePr>
        <p:xfrm>
          <a:off x="4562037" y="1563442"/>
          <a:ext cx="3067926" cy="3992880"/>
        </p:xfrm>
        <a:graphic>
          <a:graphicData uri="http://schemas.openxmlformats.org/drawingml/2006/table">
            <a:tbl>
              <a:tblPr firstRow="1" bandRow="1">
                <a:tableStyleId>{5C22544A-7EE6-4342-B048-85BDC9FD1C3A}</a:tableStyleId>
              </a:tblPr>
              <a:tblGrid>
                <a:gridCol w="3067926">
                  <a:extLst>
                    <a:ext uri="{9D8B030D-6E8A-4147-A177-3AD203B41FA5}">
                      <a16:colId xmlns:a16="http://schemas.microsoft.com/office/drawing/2014/main" val="1688727690"/>
                    </a:ext>
                  </a:extLst>
                </a:gridCol>
              </a:tblGrid>
              <a:tr h="370840">
                <a:tc>
                  <a:txBody>
                    <a:bodyPr/>
                    <a:lstStyle/>
                    <a:p>
                      <a:r>
                        <a:rPr lang="en-US" dirty="0"/>
                        <a:t>RIN = Remote Ink-Signed Notarization</a:t>
                      </a:r>
                    </a:p>
                  </a:txBody>
                  <a:tcPr>
                    <a:solidFill>
                      <a:srgbClr val="4CB18E"/>
                    </a:solidFill>
                  </a:tcPr>
                </a:tc>
                <a:extLst>
                  <a:ext uri="{0D108BD9-81ED-4DB2-BD59-A6C34878D82A}">
                    <a16:rowId xmlns:a16="http://schemas.microsoft.com/office/drawing/2014/main" val="3886799340"/>
                  </a:ext>
                </a:extLst>
              </a:tr>
              <a:tr h="370840">
                <a:tc>
                  <a:txBody>
                    <a:bodyPr/>
                    <a:lstStyle/>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Signer wet-signs a paper document while communicating live with an online notary</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Identity proofing requirements vary by state – examples include:</a:t>
                      </a:r>
                    </a:p>
                    <a:p>
                      <a:pPr marL="285750" indent="-285750">
                        <a:buFont typeface="Arial" panose="020B0604020202020204" pitchFamily="34" charset="0"/>
                        <a:buChar char="•"/>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Notary’s personal knowledge of signer</a:t>
                      </a:r>
                    </a:p>
                    <a:p>
                      <a:pPr marL="742950" lvl="1"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Remote presentment of ID</a:t>
                      </a:r>
                    </a:p>
                    <a:p>
                      <a:pPr marL="742950" lvl="1"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Oath/affirmation of credible witness</a:t>
                      </a:r>
                    </a:p>
                    <a:p>
                      <a:endParaRPr lang="en-US" dirty="0"/>
                    </a:p>
                  </a:txBody>
                  <a:tcPr>
                    <a:solidFill>
                      <a:srgbClr val="4CB18E">
                        <a:alpha val="20000"/>
                      </a:srgbClr>
                    </a:solidFill>
                  </a:tcPr>
                </a:tc>
                <a:extLst>
                  <a:ext uri="{0D108BD9-81ED-4DB2-BD59-A6C34878D82A}">
                    <a16:rowId xmlns:a16="http://schemas.microsoft.com/office/drawing/2014/main" val="1693285300"/>
                  </a:ext>
                </a:extLst>
              </a:tr>
            </a:tbl>
          </a:graphicData>
        </a:graphic>
      </p:graphicFrame>
      <p:graphicFrame>
        <p:nvGraphicFramePr>
          <p:cNvPr id="16" name="Table 15">
            <a:extLst>
              <a:ext uri="{FF2B5EF4-FFF2-40B4-BE49-F238E27FC236}">
                <a16:creationId xmlns:a16="http://schemas.microsoft.com/office/drawing/2014/main" id="{9F667272-295B-F9E0-07F8-8A515C332B51}"/>
              </a:ext>
            </a:extLst>
          </p:cNvPr>
          <p:cNvGraphicFramePr>
            <a:graphicFrameLocks noGrp="1"/>
          </p:cNvGraphicFramePr>
          <p:nvPr>
            <p:extLst>
              <p:ext uri="{D42A27DB-BD31-4B8C-83A1-F6EECF244321}">
                <p14:modId xmlns:p14="http://schemas.microsoft.com/office/powerpoint/2010/main" val="2296387269"/>
              </p:ext>
            </p:extLst>
          </p:nvPr>
        </p:nvGraphicFramePr>
        <p:xfrm>
          <a:off x="8312587" y="1563442"/>
          <a:ext cx="3067926" cy="4632960"/>
        </p:xfrm>
        <a:graphic>
          <a:graphicData uri="http://schemas.openxmlformats.org/drawingml/2006/table">
            <a:tbl>
              <a:tblPr firstRow="1" bandRow="1">
                <a:tableStyleId>{5C22544A-7EE6-4342-B048-85BDC9FD1C3A}</a:tableStyleId>
              </a:tblPr>
              <a:tblGrid>
                <a:gridCol w="3067926">
                  <a:extLst>
                    <a:ext uri="{9D8B030D-6E8A-4147-A177-3AD203B41FA5}">
                      <a16:colId xmlns:a16="http://schemas.microsoft.com/office/drawing/2014/main" val="1688727690"/>
                    </a:ext>
                  </a:extLst>
                </a:gridCol>
              </a:tblGrid>
              <a:tr h="370840">
                <a:tc>
                  <a:txBody>
                    <a:bodyPr/>
                    <a:lstStyle/>
                    <a:p>
                      <a:r>
                        <a:rPr lang="en-US" dirty="0"/>
                        <a:t>RON = Remote Online Notarization</a:t>
                      </a:r>
                    </a:p>
                  </a:txBody>
                  <a:tcPr>
                    <a:solidFill>
                      <a:srgbClr val="204069"/>
                    </a:solidFill>
                  </a:tcPr>
                </a:tc>
                <a:extLst>
                  <a:ext uri="{0D108BD9-81ED-4DB2-BD59-A6C34878D82A}">
                    <a16:rowId xmlns:a16="http://schemas.microsoft.com/office/drawing/2014/main" val="3886799340"/>
                  </a:ext>
                </a:extLst>
              </a:tr>
              <a:tr h="370840">
                <a:tc>
                  <a:txBody>
                    <a:bodyPr/>
                    <a:lstStyle/>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Notary and signer meet remotely using A/V communication technology and use eSign &amp; electronic seal to sign and notarize an electronic document/record</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Requires combination of at least 2 ID verification methods, such as:</a:t>
                      </a:r>
                    </a:p>
                    <a:p>
                      <a:pPr marL="285750" indent="-285750">
                        <a:buFont typeface="Arial" panose="020B0604020202020204" pitchFamily="34" charset="0"/>
                        <a:buChar char="•"/>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Knowledge-based authentication (KBA)</a:t>
                      </a:r>
                    </a:p>
                    <a:p>
                      <a:pPr marL="742950" lvl="1"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Credential analysis</a:t>
                      </a:r>
                    </a:p>
                    <a:p>
                      <a:pPr marL="742950" lvl="1"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Remote presentment of ID</a:t>
                      </a:r>
                    </a:p>
                    <a:p>
                      <a:pPr marL="742950" lvl="1"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Biometrics</a:t>
                      </a:r>
                    </a:p>
                    <a:p>
                      <a:pPr marL="742950" lvl="1"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Public key certificate</a:t>
                      </a:r>
                    </a:p>
                    <a:p>
                      <a:endParaRPr lang="en-US" dirty="0"/>
                    </a:p>
                  </a:txBody>
                  <a:tcPr>
                    <a:solidFill>
                      <a:srgbClr val="204069">
                        <a:alpha val="20000"/>
                      </a:srgbClr>
                    </a:solidFill>
                  </a:tcPr>
                </a:tc>
                <a:extLst>
                  <a:ext uri="{0D108BD9-81ED-4DB2-BD59-A6C34878D82A}">
                    <a16:rowId xmlns:a16="http://schemas.microsoft.com/office/drawing/2014/main" val="1693285300"/>
                  </a:ext>
                </a:extLst>
              </a:tr>
            </a:tbl>
          </a:graphicData>
        </a:graphic>
      </p:graphicFrame>
    </p:spTree>
    <p:extLst>
      <p:ext uri="{BB962C8B-B14F-4D97-AF65-F5344CB8AC3E}">
        <p14:creationId xmlns:p14="http://schemas.microsoft.com/office/powerpoint/2010/main" val="20490427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64D28E3-0406-9EF5-344F-354682C1B322}"/>
              </a:ext>
            </a:extLst>
          </p:cNvPr>
          <p:cNvCxnSpPr>
            <a:cxnSpLocks/>
          </p:cNvCxnSpPr>
          <p:nvPr/>
        </p:nvCxnSpPr>
        <p:spPr>
          <a:xfrm>
            <a:off x="1855260" y="3710763"/>
            <a:ext cx="618273" cy="0"/>
          </a:xfrm>
          <a:prstGeom prst="line">
            <a:avLst/>
          </a:prstGeom>
          <a:noFill/>
          <a:ln w="25400" cap="flat">
            <a:solidFill>
              <a:srgbClr val="204069"/>
            </a:solidFill>
            <a:prstDash val="solid"/>
            <a:miter lim="400000"/>
          </a:ln>
          <a:effectLst/>
          <a:sp3d/>
        </p:spPr>
        <p:style>
          <a:lnRef idx="0">
            <a:scrgbClr r="0" g="0" b="0"/>
          </a:lnRef>
          <a:fillRef idx="0">
            <a:scrgbClr r="0" g="0" b="0"/>
          </a:fillRef>
          <a:effectRef idx="0">
            <a:scrgbClr r="0" g="0" b="0"/>
          </a:effectRef>
          <a:fontRef idx="none"/>
        </p:style>
      </p:cxnSp>
      <p:sp>
        <p:nvSpPr>
          <p:cNvPr id="6" name="Title 1">
            <a:extLst>
              <a:ext uri="{FF2B5EF4-FFF2-40B4-BE49-F238E27FC236}">
                <a16:creationId xmlns:a16="http://schemas.microsoft.com/office/drawing/2014/main" id="{74C12F4F-432F-E1CF-302F-7E62CC41A33A}"/>
              </a:ext>
            </a:extLst>
          </p:cNvPr>
          <p:cNvSpPr txBox="1">
            <a:spLocks/>
          </p:cNvSpPr>
          <p:nvPr/>
        </p:nvSpPr>
        <p:spPr>
          <a:xfrm>
            <a:off x="923881" y="401050"/>
            <a:ext cx="8848159" cy="1449521"/>
          </a:xfrm>
          <a:prstGeom prst="rect">
            <a:avLst/>
          </a:prstGeom>
        </p:spPr>
        <p:txBody>
          <a:bodyPr anchor="t">
            <a:noAutofit/>
          </a:bodyPr>
          <a:lstStyle>
            <a:lvl1pPr marL="0" marR="0" indent="0" algn="l" defTabSz="309563" rtl="0" latinLnBrk="0">
              <a:lnSpc>
                <a:spcPct val="100000"/>
              </a:lnSpc>
              <a:spcBef>
                <a:spcPts val="0"/>
              </a:spcBef>
              <a:spcAft>
                <a:spcPts val="0"/>
              </a:spcAft>
              <a:buClrTx/>
              <a:buSzTx/>
              <a:buFontTx/>
              <a:buNone/>
              <a:tabLst/>
              <a:defRPr sz="3000" b="1" i="0" u="none" strike="noStrike" cap="none" spc="0" baseline="0">
                <a:ln>
                  <a:noFill/>
                </a:ln>
                <a:solidFill>
                  <a:srgbClr val="313231"/>
                </a:solidFill>
                <a:uFillTx/>
                <a:latin typeface="Montserrat" pitchFamily="2" charset="77"/>
                <a:ea typeface="+mn-ea"/>
                <a:cs typeface="+mn-cs"/>
                <a:sym typeface="Arial"/>
              </a:defRPr>
            </a:lvl1pPr>
            <a:lvl2pPr marL="0" marR="0" indent="857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2pPr>
            <a:lvl3pPr marL="0" marR="0" indent="1714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3pPr>
            <a:lvl4pPr marL="0" marR="0" indent="2571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4pPr>
            <a:lvl5pPr marL="0" marR="0" indent="3429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5pPr>
            <a:lvl6pPr marL="0" marR="0" indent="4286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6pPr>
            <a:lvl7pPr marL="0" marR="0" indent="5143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7pPr>
            <a:lvl8pPr marL="0" marR="0" indent="6000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8pPr>
            <a:lvl9pPr marL="0" marR="0" indent="6858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9pPr>
          </a:lstStyle>
          <a:p>
            <a:pPr defTabSz="412740">
              <a:defRPr/>
            </a:pPr>
            <a:endParaRPr lang="en-US" sz="4000" kern="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Icon&#10;&#10;Description automatically generated">
            <a:extLst>
              <a:ext uri="{FF2B5EF4-FFF2-40B4-BE49-F238E27FC236}">
                <a16:creationId xmlns:a16="http://schemas.microsoft.com/office/drawing/2014/main" id="{1DAB584F-3762-1320-7ED4-3B2CC091686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9033" y="3117310"/>
            <a:ext cx="1174700" cy="1174700"/>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57CB6C6C-08D7-9FFD-A18A-436D11A69A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2930" y="3117310"/>
            <a:ext cx="1174700" cy="1174700"/>
          </a:xfrm>
          <a:prstGeom prst="rect">
            <a:avLst/>
          </a:prstGeom>
        </p:spPr>
      </p:pic>
      <p:pic>
        <p:nvPicPr>
          <p:cNvPr id="10" name="Picture 9" descr="Icon&#10;&#10;Description automatically generated">
            <a:extLst>
              <a:ext uri="{FF2B5EF4-FFF2-40B4-BE49-F238E27FC236}">
                <a16:creationId xmlns:a16="http://schemas.microsoft.com/office/drawing/2014/main" id="{D9514261-FECC-43EF-3AAB-1966AAFF73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5135" y="3117310"/>
            <a:ext cx="1174700" cy="1174700"/>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E7C4BA0E-B6B8-9227-9A24-410CD56E2DD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41238" y="3117310"/>
            <a:ext cx="1174700" cy="1174700"/>
          </a:xfrm>
          <a:prstGeom prst="rect">
            <a:avLst/>
          </a:prstGeom>
        </p:spPr>
      </p:pic>
      <p:pic>
        <p:nvPicPr>
          <p:cNvPr id="12" name="Picture 11" descr="Icon&#10;&#10;Description automatically generated">
            <a:extLst>
              <a:ext uri="{FF2B5EF4-FFF2-40B4-BE49-F238E27FC236}">
                <a16:creationId xmlns:a16="http://schemas.microsoft.com/office/drawing/2014/main" id="{34C50971-50EE-DE6C-8D30-C1117F1D1B1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97341" y="3117310"/>
            <a:ext cx="1174700" cy="11747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216D2527-4C50-8A5B-B548-1EEF8AD9C1A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153446" y="3117310"/>
            <a:ext cx="1174700" cy="1174700"/>
          </a:xfrm>
          <a:prstGeom prst="rect">
            <a:avLst/>
          </a:prstGeom>
        </p:spPr>
      </p:pic>
      <p:pic>
        <p:nvPicPr>
          <p:cNvPr id="15" name="Picture 14" descr="A picture containing text, sign&#10;&#10;Description automatically generated">
            <a:extLst>
              <a:ext uri="{FF2B5EF4-FFF2-40B4-BE49-F238E27FC236}">
                <a16:creationId xmlns:a16="http://schemas.microsoft.com/office/drawing/2014/main" id="{BF4A45C2-0E07-7568-7591-BE620C40E5A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16827" y="3127470"/>
            <a:ext cx="1174700" cy="1174700"/>
          </a:xfrm>
          <a:prstGeom prst="rect">
            <a:avLst/>
          </a:prstGeom>
        </p:spPr>
      </p:pic>
      <p:cxnSp>
        <p:nvCxnSpPr>
          <p:cNvPr id="16" name="Straight Connector 15">
            <a:extLst>
              <a:ext uri="{FF2B5EF4-FFF2-40B4-BE49-F238E27FC236}">
                <a16:creationId xmlns:a16="http://schemas.microsoft.com/office/drawing/2014/main" id="{E0DCE691-DB35-F682-B455-E85530B405FB}"/>
              </a:ext>
            </a:extLst>
          </p:cNvPr>
          <p:cNvCxnSpPr>
            <a:cxnSpLocks/>
          </p:cNvCxnSpPr>
          <p:nvPr/>
        </p:nvCxnSpPr>
        <p:spPr>
          <a:xfrm>
            <a:off x="3414701" y="3710763"/>
            <a:ext cx="618273" cy="0"/>
          </a:xfrm>
          <a:prstGeom prst="line">
            <a:avLst/>
          </a:prstGeom>
          <a:noFill/>
          <a:ln w="25400" cap="flat">
            <a:solidFill>
              <a:srgbClr val="204069"/>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D59CF5E5-DF5D-20D8-E196-0FEAD7F12279}"/>
              </a:ext>
            </a:extLst>
          </p:cNvPr>
          <p:cNvCxnSpPr>
            <a:cxnSpLocks/>
          </p:cNvCxnSpPr>
          <p:nvPr/>
        </p:nvCxnSpPr>
        <p:spPr>
          <a:xfrm>
            <a:off x="4974142" y="3710763"/>
            <a:ext cx="618273" cy="0"/>
          </a:xfrm>
          <a:prstGeom prst="line">
            <a:avLst/>
          </a:prstGeom>
          <a:noFill/>
          <a:ln w="25400" cap="flat">
            <a:solidFill>
              <a:srgbClr val="204069"/>
            </a:solidFill>
            <a:prstDash val="solid"/>
            <a:miter lim="400000"/>
          </a:ln>
          <a:effectLst/>
          <a:sp3d/>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843395B9-3BCC-64F8-7C12-C669BA3A29F6}"/>
              </a:ext>
            </a:extLst>
          </p:cNvPr>
          <p:cNvCxnSpPr>
            <a:cxnSpLocks/>
          </p:cNvCxnSpPr>
          <p:nvPr/>
        </p:nvCxnSpPr>
        <p:spPr>
          <a:xfrm>
            <a:off x="6533584" y="3710763"/>
            <a:ext cx="618273" cy="0"/>
          </a:xfrm>
          <a:prstGeom prst="line">
            <a:avLst/>
          </a:prstGeom>
          <a:noFill/>
          <a:ln w="25400" cap="flat">
            <a:solidFill>
              <a:srgbClr val="204069"/>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8307EC6A-F34C-4B09-DD20-A9FFF4C96ECC}"/>
              </a:ext>
            </a:extLst>
          </p:cNvPr>
          <p:cNvCxnSpPr>
            <a:cxnSpLocks/>
          </p:cNvCxnSpPr>
          <p:nvPr/>
        </p:nvCxnSpPr>
        <p:spPr>
          <a:xfrm>
            <a:off x="8093025" y="3710763"/>
            <a:ext cx="618273" cy="0"/>
          </a:xfrm>
          <a:prstGeom prst="line">
            <a:avLst/>
          </a:prstGeom>
          <a:noFill/>
          <a:ln w="25400" cap="flat">
            <a:solidFill>
              <a:srgbClr val="204069"/>
            </a:solidFill>
            <a:prstDash val="solid"/>
            <a:miter lim="4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6390499F-448E-3B51-323D-6795C383EB38}"/>
              </a:ext>
            </a:extLst>
          </p:cNvPr>
          <p:cNvCxnSpPr>
            <a:cxnSpLocks/>
          </p:cNvCxnSpPr>
          <p:nvPr/>
        </p:nvCxnSpPr>
        <p:spPr>
          <a:xfrm>
            <a:off x="9680821" y="3710763"/>
            <a:ext cx="618273" cy="0"/>
          </a:xfrm>
          <a:prstGeom prst="line">
            <a:avLst/>
          </a:prstGeom>
          <a:noFill/>
          <a:ln w="25400" cap="flat">
            <a:solidFill>
              <a:srgbClr val="204069"/>
            </a:solidFill>
            <a:prstDash val="solid"/>
            <a:miter lim="400000"/>
          </a:ln>
          <a:effectLst/>
          <a:sp3d/>
        </p:spPr>
        <p:style>
          <a:lnRef idx="0">
            <a:scrgbClr r="0" g="0" b="0"/>
          </a:lnRef>
          <a:fillRef idx="0">
            <a:scrgbClr r="0" g="0" b="0"/>
          </a:fillRef>
          <a:effectRef idx="0">
            <a:scrgbClr r="0" g="0" b="0"/>
          </a:effectRef>
          <a:fontRef idx="none"/>
        </p:style>
      </p:cxnSp>
      <p:sp>
        <p:nvSpPr>
          <p:cNvPr id="23" name="Title 1">
            <a:extLst>
              <a:ext uri="{FF2B5EF4-FFF2-40B4-BE49-F238E27FC236}">
                <a16:creationId xmlns:a16="http://schemas.microsoft.com/office/drawing/2014/main" id="{F89F3F3F-775A-2E71-574C-8E0EE8330E0E}"/>
              </a:ext>
            </a:extLst>
          </p:cNvPr>
          <p:cNvSpPr txBox="1">
            <a:spLocks/>
          </p:cNvSpPr>
          <p:nvPr/>
        </p:nvSpPr>
        <p:spPr>
          <a:xfrm>
            <a:off x="923881" y="2390047"/>
            <a:ext cx="1351959" cy="455389"/>
          </a:xfrm>
          <a:prstGeom prst="rect">
            <a:avLst/>
          </a:prstGeom>
          <a:ln w="12700">
            <a:miter lim="400000"/>
          </a:ln>
          <a:extLst>
            <a:ext uri="{C572A759-6A51-4108-AA02-DFA0A04FC94B}">
              <ma14:wrappingTextBoxFlag xmlns:ma14="http://schemas.microsoft.com/office/mac/drawingml/2011/main" xmlns="" val="1"/>
            </a:ext>
          </a:extLst>
        </p:spPr>
        <p:txBody>
          <a:bodyPr lIns="0" tIns="0" rIns="0" bIns="243840" anchor="t" anchorCtr="0">
            <a:noAutofit/>
          </a:bodyPr>
          <a:lstStyle>
            <a:lvl1pPr marL="0" marR="0" indent="0" algn="l" defTabSz="309563" rtl="0" latinLnBrk="0">
              <a:lnSpc>
                <a:spcPct val="100000"/>
              </a:lnSpc>
              <a:spcBef>
                <a:spcPts val="0"/>
              </a:spcBef>
              <a:spcAft>
                <a:spcPts val="0"/>
              </a:spcAft>
              <a:buClrTx/>
              <a:buSzTx/>
              <a:buFontTx/>
              <a:buNone/>
              <a:tabLst/>
              <a:defRPr sz="3000" b="1" i="0" u="none" strike="noStrike" cap="none" spc="0" baseline="0">
                <a:ln>
                  <a:noFill/>
                </a:ln>
                <a:solidFill>
                  <a:srgbClr val="204069"/>
                </a:solidFill>
                <a:uFillTx/>
                <a:latin typeface="Open Sans" panose="020B0606030504020204" pitchFamily="34" charset="0"/>
                <a:ea typeface="Open Sans" panose="020B0606030504020204" pitchFamily="34" charset="0"/>
                <a:cs typeface="Open Sans" panose="020B0606030504020204" pitchFamily="34" charset="0"/>
                <a:sym typeface="Arial"/>
              </a:defRPr>
            </a:lvl1pPr>
            <a:lvl2pPr marL="0" marR="0" indent="857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2pPr>
            <a:lvl3pPr marL="0" marR="0" indent="1714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3pPr>
            <a:lvl4pPr marL="0" marR="0" indent="2571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4pPr>
            <a:lvl5pPr marL="0" marR="0" indent="3429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5pPr>
            <a:lvl6pPr marL="0" marR="0" indent="4286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6pPr>
            <a:lvl7pPr marL="0" marR="0" indent="5143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7pPr>
            <a:lvl8pPr marL="0" marR="0" indent="6000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8pPr>
            <a:lvl9pPr marL="0" marR="0" indent="6858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9pPr>
          </a:lstStyle>
          <a:p>
            <a:pPr defTabSz="412740">
              <a:defRPr/>
            </a:pPr>
            <a:r>
              <a:rPr lang="en-US" sz="2133" kern="0" dirty="0">
                <a:solidFill>
                  <a:srgbClr val="08A196"/>
                </a:solidFill>
              </a:rPr>
              <a:t>Upload</a:t>
            </a:r>
          </a:p>
        </p:txBody>
      </p:sp>
      <p:sp>
        <p:nvSpPr>
          <p:cNvPr id="26" name="Title 1">
            <a:extLst>
              <a:ext uri="{FF2B5EF4-FFF2-40B4-BE49-F238E27FC236}">
                <a16:creationId xmlns:a16="http://schemas.microsoft.com/office/drawing/2014/main" id="{35D720FC-E95D-5857-360B-68A22D144985}"/>
              </a:ext>
            </a:extLst>
          </p:cNvPr>
          <p:cNvSpPr txBox="1">
            <a:spLocks/>
          </p:cNvSpPr>
          <p:nvPr/>
        </p:nvSpPr>
        <p:spPr>
          <a:xfrm>
            <a:off x="2372930" y="4383450"/>
            <a:ext cx="1351959" cy="455389"/>
          </a:xfrm>
          <a:prstGeom prst="rect">
            <a:avLst/>
          </a:prstGeom>
          <a:ln w="12700">
            <a:miter lim="400000"/>
          </a:ln>
          <a:extLst>
            <a:ext uri="{C572A759-6A51-4108-AA02-DFA0A04FC94B}">
              <ma14:wrappingTextBoxFlag xmlns:ma14="http://schemas.microsoft.com/office/mac/drawingml/2011/main" xmlns="" val="1"/>
            </a:ext>
          </a:extLst>
        </p:spPr>
        <p:txBody>
          <a:bodyPr lIns="0" tIns="0" rIns="0" bIns="243840" anchor="t" anchorCtr="0">
            <a:noAutofit/>
          </a:bodyPr>
          <a:lstStyle>
            <a:lvl1pPr marL="0" marR="0" indent="0" algn="l" defTabSz="309563" rtl="0" latinLnBrk="0">
              <a:lnSpc>
                <a:spcPct val="100000"/>
              </a:lnSpc>
              <a:spcBef>
                <a:spcPts val="0"/>
              </a:spcBef>
              <a:spcAft>
                <a:spcPts val="0"/>
              </a:spcAft>
              <a:buClrTx/>
              <a:buSzTx/>
              <a:buFontTx/>
              <a:buNone/>
              <a:tabLst/>
              <a:defRPr sz="3000" b="1" i="0" u="none" strike="noStrike" cap="none" spc="0" baseline="0">
                <a:ln>
                  <a:noFill/>
                </a:ln>
                <a:solidFill>
                  <a:srgbClr val="204069"/>
                </a:solidFill>
                <a:uFillTx/>
                <a:latin typeface="Open Sans" panose="020B0606030504020204" pitchFamily="34" charset="0"/>
                <a:ea typeface="Open Sans" panose="020B0606030504020204" pitchFamily="34" charset="0"/>
                <a:cs typeface="Open Sans" panose="020B0606030504020204" pitchFamily="34" charset="0"/>
                <a:sym typeface="Arial"/>
              </a:defRPr>
            </a:lvl1pPr>
            <a:lvl2pPr marL="0" marR="0" indent="857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2pPr>
            <a:lvl3pPr marL="0" marR="0" indent="1714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3pPr>
            <a:lvl4pPr marL="0" marR="0" indent="2571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4pPr>
            <a:lvl5pPr marL="0" marR="0" indent="3429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5pPr>
            <a:lvl6pPr marL="0" marR="0" indent="4286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6pPr>
            <a:lvl7pPr marL="0" marR="0" indent="5143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7pPr>
            <a:lvl8pPr marL="0" marR="0" indent="6000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8pPr>
            <a:lvl9pPr marL="0" marR="0" indent="6858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9pPr>
          </a:lstStyle>
          <a:p>
            <a:pPr defTabSz="412740">
              <a:defRPr/>
            </a:pPr>
            <a:r>
              <a:rPr lang="en-US" sz="2133" kern="0" dirty="0">
                <a:solidFill>
                  <a:srgbClr val="08A196"/>
                </a:solidFill>
              </a:rPr>
              <a:t>Schedule</a:t>
            </a:r>
          </a:p>
        </p:txBody>
      </p:sp>
      <p:sp>
        <p:nvSpPr>
          <p:cNvPr id="27" name="Title 1">
            <a:extLst>
              <a:ext uri="{FF2B5EF4-FFF2-40B4-BE49-F238E27FC236}">
                <a16:creationId xmlns:a16="http://schemas.microsoft.com/office/drawing/2014/main" id="{8DA23B8C-53CA-A17B-478C-BBBE13D2901E}"/>
              </a:ext>
            </a:extLst>
          </p:cNvPr>
          <p:cNvSpPr txBox="1">
            <a:spLocks/>
          </p:cNvSpPr>
          <p:nvPr/>
        </p:nvSpPr>
        <p:spPr>
          <a:xfrm>
            <a:off x="4154510" y="2386924"/>
            <a:ext cx="1118009" cy="411929"/>
          </a:xfrm>
          <a:prstGeom prst="rect">
            <a:avLst/>
          </a:prstGeom>
          <a:ln w="12700">
            <a:miter lim="400000"/>
          </a:ln>
          <a:extLst>
            <a:ext uri="{C572A759-6A51-4108-AA02-DFA0A04FC94B}">
              <ma14:wrappingTextBoxFlag xmlns:ma14="http://schemas.microsoft.com/office/mac/drawingml/2011/main" xmlns="" val="1"/>
            </a:ext>
          </a:extLst>
        </p:spPr>
        <p:txBody>
          <a:bodyPr lIns="0" tIns="0" rIns="0" bIns="243840" anchor="t" anchorCtr="0">
            <a:noAutofit/>
          </a:bodyPr>
          <a:lstStyle>
            <a:lvl1pPr marL="0" marR="0" indent="0" algn="l" defTabSz="309563" rtl="0" latinLnBrk="0">
              <a:lnSpc>
                <a:spcPct val="100000"/>
              </a:lnSpc>
              <a:spcBef>
                <a:spcPts val="0"/>
              </a:spcBef>
              <a:spcAft>
                <a:spcPts val="0"/>
              </a:spcAft>
              <a:buClrTx/>
              <a:buSzTx/>
              <a:buFontTx/>
              <a:buNone/>
              <a:tabLst/>
              <a:defRPr sz="3000" b="1" i="0" u="none" strike="noStrike" cap="none" spc="0" baseline="0">
                <a:ln>
                  <a:noFill/>
                </a:ln>
                <a:solidFill>
                  <a:srgbClr val="204069"/>
                </a:solidFill>
                <a:uFillTx/>
                <a:latin typeface="Open Sans" panose="020B0606030504020204" pitchFamily="34" charset="0"/>
                <a:ea typeface="Open Sans" panose="020B0606030504020204" pitchFamily="34" charset="0"/>
                <a:cs typeface="Open Sans" panose="020B0606030504020204" pitchFamily="34" charset="0"/>
                <a:sym typeface="Arial"/>
              </a:defRPr>
            </a:lvl1pPr>
            <a:lvl2pPr marL="0" marR="0" indent="857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2pPr>
            <a:lvl3pPr marL="0" marR="0" indent="1714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3pPr>
            <a:lvl4pPr marL="0" marR="0" indent="2571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4pPr>
            <a:lvl5pPr marL="0" marR="0" indent="3429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5pPr>
            <a:lvl6pPr marL="0" marR="0" indent="4286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6pPr>
            <a:lvl7pPr marL="0" marR="0" indent="5143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7pPr>
            <a:lvl8pPr marL="0" marR="0" indent="6000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8pPr>
            <a:lvl9pPr marL="0" marR="0" indent="6858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9pPr>
          </a:lstStyle>
          <a:p>
            <a:pPr defTabSz="412740">
              <a:defRPr/>
            </a:pPr>
            <a:r>
              <a:rPr lang="en-US" sz="2133" kern="0" dirty="0">
                <a:solidFill>
                  <a:srgbClr val="08A196"/>
                </a:solidFill>
              </a:rPr>
              <a:t>Meet</a:t>
            </a:r>
          </a:p>
        </p:txBody>
      </p:sp>
      <p:sp>
        <p:nvSpPr>
          <p:cNvPr id="28" name="Title 1">
            <a:extLst>
              <a:ext uri="{FF2B5EF4-FFF2-40B4-BE49-F238E27FC236}">
                <a16:creationId xmlns:a16="http://schemas.microsoft.com/office/drawing/2014/main" id="{8A4970FE-951A-6E85-2DE0-B2ADA83203CD}"/>
              </a:ext>
            </a:extLst>
          </p:cNvPr>
          <p:cNvSpPr txBox="1">
            <a:spLocks/>
          </p:cNvSpPr>
          <p:nvPr/>
        </p:nvSpPr>
        <p:spPr>
          <a:xfrm>
            <a:off x="5476011" y="4383450"/>
            <a:ext cx="1351959" cy="455389"/>
          </a:xfrm>
          <a:prstGeom prst="rect">
            <a:avLst/>
          </a:prstGeom>
          <a:ln w="12700">
            <a:miter lim="400000"/>
          </a:ln>
          <a:extLst>
            <a:ext uri="{C572A759-6A51-4108-AA02-DFA0A04FC94B}">
              <ma14:wrappingTextBoxFlag xmlns:ma14="http://schemas.microsoft.com/office/mac/drawingml/2011/main" xmlns="" val="1"/>
            </a:ext>
          </a:extLst>
        </p:spPr>
        <p:txBody>
          <a:bodyPr lIns="0" tIns="0" rIns="0" bIns="243840" anchor="t" anchorCtr="0">
            <a:noAutofit/>
          </a:bodyPr>
          <a:lstStyle>
            <a:lvl1pPr marL="0" marR="0" indent="0" algn="l" defTabSz="309563" rtl="0" latinLnBrk="0">
              <a:lnSpc>
                <a:spcPct val="100000"/>
              </a:lnSpc>
              <a:spcBef>
                <a:spcPts val="0"/>
              </a:spcBef>
              <a:spcAft>
                <a:spcPts val="0"/>
              </a:spcAft>
              <a:buClrTx/>
              <a:buSzTx/>
              <a:buFontTx/>
              <a:buNone/>
              <a:tabLst/>
              <a:defRPr sz="3000" b="1" i="0" u="none" strike="noStrike" cap="none" spc="0" baseline="0">
                <a:ln>
                  <a:noFill/>
                </a:ln>
                <a:solidFill>
                  <a:srgbClr val="204069"/>
                </a:solidFill>
                <a:uFillTx/>
                <a:latin typeface="Open Sans" panose="020B0606030504020204" pitchFamily="34" charset="0"/>
                <a:ea typeface="Open Sans" panose="020B0606030504020204" pitchFamily="34" charset="0"/>
                <a:cs typeface="Open Sans" panose="020B0606030504020204" pitchFamily="34" charset="0"/>
                <a:sym typeface="Arial"/>
              </a:defRPr>
            </a:lvl1pPr>
            <a:lvl2pPr marL="0" marR="0" indent="857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2pPr>
            <a:lvl3pPr marL="0" marR="0" indent="1714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3pPr>
            <a:lvl4pPr marL="0" marR="0" indent="2571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4pPr>
            <a:lvl5pPr marL="0" marR="0" indent="3429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5pPr>
            <a:lvl6pPr marL="0" marR="0" indent="4286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6pPr>
            <a:lvl7pPr marL="0" marR="0" indent="5143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7pPr>
            <a:lvl8pPr marL="0" marR="0" indent="6000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8pPr>
            <a:lvl9pPr marL="0" marR="0" indent="6858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9pPr>
          </a:lstStyle>
          <a:p>
            <a:pPr defTabSz="412740">
              <a:defRPr/>
            </a:pPr>
            <a:r>
              <a:rPr lang="en-US" sz="2133" kern="0" dirty="0">
                <a:solidFill>
                  <a:srgbClr val="08A196"/>
                </a:solidFill>
              </a:rPr>
              <a:t>Verify ID</a:t>
            </a:r>
          </a:p>
        </p:txBody>
      </p:sp>
      <p:sp>
        <p:nvSpPr>
          <p:cNvPr id="29" name="Title 1">
            <a:extLst>
              <a:ext uri="{FF2B5EF4-FFF2-40B4-BE49-F238E27FC236}">
                <a16:creationId xmlns:a16="http://schemas.microsoft.com/office/drawing/2014/main" id="{E9374291-1723-8DC1-4FD1-EC68CAEE9151}"/>
              </a:ext>
            </a:extLst>
          </p:cNvPr>
          <p:cNvSpPr txBox="1">
            <a:spLocks/>
          </p:cNvSpPr>
          <p:nvPr/>
        </p:nvSpPr>
        <p:spPr>
          <a:xfrm>
            <a:off x="7201297" y="2365194"/>
            <a:ext cx="1351959" cy="455389"/>
          </a:xfrm>
          <a:prstGeom prst="rect">
            <a:avLst/>
          </a:prstGeom>
          <a:ln w="12700">
            <a:miter lim="400000"/>
          </a:ln>
          <a:extLst>
            <a:ext uri="{C572A759-6A51-4108-AA02-DFA0A04FC94B}">
              <ma14:wrappingTextBoxFlag xmlns:ma14="http://schemas.microsoft.com/office/mac/drawingml/2011/main" xmlns="" val="1"/>
            </a:ext>
          </a:extLst>
        </p:spPr>
        <p:txBody>
          <a:bodyPr lIns="0" tIns="0" rIns="0" bIns="243840" anchor="t" anchorCtr="0">
            <a:noAutofit/>
          </a:bodyPr>
          <a:lstStyle>
            <a:lvl1pPr marL="0" marR="0" indent="0" algn="l" defTabSz="309563" rtl="0" latinLnBrk="0">
              <a:lnSpc>
                <a:spcPct val="100000"/>
              </a:lnSpc>
              <a:spcBef>
                <a:spcPts val="0"/>
              </a:spcBef>
              <a:spcAft>
                <a:spcPts val="0"/>
              </a:spcAft>
              <a:buClrTx/>
              <a:buSzTx/>
              <a:buFontTx/>
              <a:buNone/>
              <a:tabLst/>
              <a:defRPr sz="3000" b="1" i="0" u="none" strike="noStrike" cap="none" spc="0" baseline="0">
                <a:ln>
                  <a:noFill/>
                </a:ln>
                <a:solidFill>
                  <a:srgbClr val="204069"/>
                </a:solidFill>
                <a:uFillTx/>
                <a:latin typeface="Open Sans" panose="020B0606030504020204" pitchFamily="34" charset="0"/>
                <a:ea typeface="Open Sans" panose="020B0606030504020204" pitchFamily="34" charset="0"/>
                <a:cs typeface="Open Sans" panose="020B0606030504020204" pitchFamily="34" charset="0"/>
                <a:sym typeface="Arial"/>
              </a:defRPr>
            </a:lvl1pPr>
            <a:lvl2pPr marL="0" marR="0" indent="857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2pPr>
            <a:lvl3pPr marL="0" marR="0" indent="1714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3pPr>
            <a:lvl4pPr marL="0" marR="0" indent="2571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4pPr>
            <a:lvl5pPr marL="0" marR="0" indent="3429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5pPr>
            <a:lvl6pPr marL="0" marR="0" indent="4286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6pPr>
            <a:lvl7pPr marL="0" marR="0" indent="5143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7pPr>
            <a:lvl8pPr marL="0" marR="0" indent="6000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8pPr>
            <a:lvl9pPr marL="0" marR="0" indent="6858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9pPr>
          </a:lstStyle>
          <a:p>
            <a:pPr defTabSz="412740">
              <a:defRPr/>
            </a:pPr>
            <a:r>
              <a:rPr lang="en-US" sz="2133" kern="0" dirty="0" err="1">
                <a:solidFill>
                  <a:srgbClr val="08A196"/>
                </a:solidFill>
              </a:rPr>
              <a:t>eSign</a:t>
            </a:r>
            <a:endParaRPr lang="en-US" sz="2133" kern="0" dirty="0">
              <a:solidFill>
                <a:srgbClr val="08A196"/>
              </a:solidFill>
            </a:endParaRPr>
          </a:p>
        </p:txBody>
      </p:sp>
      <p:sp>
        <p:nvSpPr>
          <p:cNvPr id="30" name="Title 1">
            <a:extLst>
              <a:ext uri="{FF2B5EF4-FFF2-40B4-BE49-F238E27FC236}">
                <a16:creationId xmlns:a16="http://schemas.microsoft.com/office/drawing/2014/main" id="{FF253D46-1D0E-BB42-0FF3-796706F2E8F1}"/>
              </a:ext>
            </a:extLst>
          </p:cNvPr>
          <p:cNvSpPr txBox="1">
            <a:spLocks/>
          </p:cNvSpPr>
          <p:nvPr/>
        </p:nvSpPr>
        <p:spPr>
          <a:xfrm>
            <a:off x="8420082" y="4397824"/>
            <a:ext cx="1351959" cy="455389"/>
          </a:xfrm>
          <a:prstGeom prst="rect">
            <a:avLst/>
          </a:prstGeom>
          <a:ln w="12700">
            <a:miter lim="400000"/>
          </a:ln>
          <a:extLst>
            <a:ext uri="{C572A759-6A51-4108-AA02-DFA0A04FC94B}">
              <ma14:wrappingTextBoxFlag xmlns:ma14="http://schemas.microsoft.com/office/mac/drawingml/2011/main" xmlns="" val="1"/>
            </a:ext>
          </a:extLst>
        </p:spPr>
        <p:txBody>
          <a:bodyPr lIns="0" tIns="0" rIns="0" bIns="243840" anchor="t" anchorCtr="0">
            <a:noAutofit/>
          </a:bodyPr>
          <a:lstStyle>
            <a:lvl1pPr marL="0" marR="0" indent="0" algn="l" defTabSz="309563" rtl="0" latinLnBrk="0">
              <a:lnSpc>
                <a:spcPct val="100000"/>
              </a:lnSpc>
              <a:spcBef>
                <a:spcPts val="0"/>
              </a:spcBef>
              <a:spcAft>
                <a:spcPts val="0"/>
              </a:spcAft>
              <a:buClrTx/>
              <a:buSzTx/>
              <a:buFontTx/>
              <a:buNone/>
              <a:tabLst/>
              <a:defRPr sz="3000" b="1" i="0" u="none" strike="noStrike" cap="none" spc="0" baseline="0">
                <a:ln>
                  <a:noFill/>
                </a:ln>
                <a:solidFill>
                  <a:srgbClr val="204069"/>
                </a:solidFill>
                <a:uFillTx/>
                <a:latin typeface="Open Sans" panose="020B0606030504020204" pitchFamily="34" charset="0"/>
                <a:ea typeface="Open Sans" panose="020B0606030504020204" pitchFamily="34" charset="0"/>
                <a:cs typeface="Open Sans" panose="020B0606030504020204" pitchFamily="34" charset="0"/>
                <a:sym typeface="Arial"/>
              </a:defRPr>
            </a:lvl1pPr>
            <a:lvl2pPr marL="0" marR="0" indent="857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2pPr>
            <a:lvl3pPr marL="0" marR="0" indent="1714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3pPr>
            <a:lvl4pPr marL="0" marR="0" indent="2571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4pPr>
            <a:lvl5pPr marL="0" marR="0" indent="3429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5pPr>
            <a:lvl6pPr marL="0" marR="0" indent="4286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6pPr>
            <a:lvl7pPr marL="0" marR="0" indent="5143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7pPr>
            <a:lvl8pPr marL="0" marR="0" indent="6000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8pPr>
            <a:lvl9pPr marL="0" marR="0" indent="6858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9pPr>
          </a:lstStyle>
          <a:p>
            <a:pPr defTabSz="412740">
              <a:defRPr/>
            </a:pPr>
            <a:r>
              <a:rPr lang="en-US" sz="2133" kern="0" dirty="0" err="1">
                <a:solidFill>
                  <a:srgbClr val="08A196"/>
                </a:solidFill>
              </a:rPr>
              <a:t>eNotorize</a:t>
            </a:r>
            <a:endParaRPr lang="en-US" sz="2133" kern="0" dirty="0">
              <a:solidFill>
                <a:srgbClr val="08A196"/>
              </a:solidFill>
            </a:endParaRPr>
          </a:p>
        </p:txBody>
      </p:sp>
      <p:sp>
        <p:nvSpPr>
          <p:cNvPr id="31" name="Title 1">
            <a:extLst>
              <a:ext uri="{FF2B5EF4-FFF2-40B4-BE49-F238E27FC236}">
                <a16:creationId xmlns:a16="http://schemas.microsoft.com/office/drawing/2014/main" id="{6D47ED44-6315-EFD3-62E4-D6ED5AE12346}"/>
              </a:ext>
            </a:extLst>
          </p:cNvPr>
          <p:cNvSpPr txBox="1">
            <a:spLocks/>
          </p:cNvSpPr>
          <p:nvPr/>
        </p:nvSpPr>
        <p:spPr>
          <a:xfrm>
            <a:off x="9867343" y="2376811"/>
            <a:ext cx="1351959" cy="455389"/>
          </a:xfrm>
          <a:prstGeom prst="rect">
            <a:avLst/>
          </a:prstGeom>
          <a:ln w="12700">
            <a:miter lim="400000"/>
          </a:ln>
          <a:extLst>
            <a:ext uri="{C572A759-6A51-4108-AA02-DFA0A04FC94B}">
              <ma14:wrappingTextBoxFlag xmlns:ma14="http://schemas.microsoft.com/office/mac/drawingml/2011/main" xmlns="" val="1"/>
            </a:ext>
          </a:extLst>
        </p:spPr>
        <p:txBody>
          <a:bodyPr lIns="0" tIns="0" rIns="0" bIns="243840" anchor="t" anchorCtr="0">
            <a:noAutofit/>
          </a:bodyPr>
          <a:lstStyle>
            <a:lvl1pPr marL="0" marR="0" indent="0" algn="l" defTabSz="309563" rtl="0" latinLnBrk="0">
              <a:lnSpc>
                <a:spcPct val="100000"/>
              </a:lnSpc>
              <a:spcBef>
                <a:spcPts val="0"/>
              </a:spcBef>
              <a:spcAft>
                <a:spcPts val="0"/>
              </a:spcAft>
              <a:buClrTx/>
              <a:buSzTx/>
              <a:buFontTx/>
              <a:buNone/>
              <a:tabLst/>
              <a:defRPr sz="3000" b="1" i="0" u="none" strike="noStrike" cap="none" spc="0" baseline="0">
                <a:ln>
                  <a:noFill/>
                </a:ln>
                <a:solidFill>
                  <a:srgbClr val="204069"/>
                </a:solidFill>
                <a:uFillTx/>
                <a:latin typeface="Open Sans" panose="020B0606030504020204" pitchFamily="34" charset="0"/>
                <a:ea typeface="Open Sans" panose="020B0606030504020204" pitchFamily="34" charset="0"/>
                <a:cs typeface="Open Sans" panose="020B0606030504020204" pitchFamily="34" charset="0"/>
                <a:sym typeface="Arial"/>
              </a:defRPr>
            </a:lvl1pPr>
            <a:lvl2pPr marL="0" marR="0" indent="857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2pPr>
            <a:lvl3pPr marL="0" marR="0" indent="1714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3pPr>
            <a:lvl4pPr marL="0" marR="0" indent="2571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4pPr>
            <a:lvl5pPr marL="0" marR="0" indent="3429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5pPr>
            <a:lvl6pPr marL="0" marR="0" indent="42862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6pPr>
            <a:lvl7pPr marL="0" marR="0" indent="51435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7pPr>
            <a:lvl8pPr marL="0" marR="0" indent="600075"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8pPr>
            <a:lvl9pPr marL="0" marR="0" indent="685800" algn="l" defTabSz="309563" rtl="0" latinLnBrk="0">
              <a:lnSpc>
                <a:spcPct val="100000"/>
              </a:lnSpc>
              <a:spcBef>
                <a:spcPts val="0"/>
              </a:spcBef>
              <a:spcAft>
                <a:spcPts val="0"/>
              </a:spcAft>
              <a:buClrTx/>
              <a:buSzTx/>
              <a:buFontTx/>
              <a:buNone/>
              <a:tabLst/>
              <a:defRPr sz="3000" b="1" i="0" u="none" strike="noStrike" cap="none" spc="0" baseline="0">
                <a:ln>
                  <a:noFill/>
                </a:ln>
                <a:solidFill>
                  <a:schemeClr val="accent6">
                    <a:hueOff val="-12848121"/>
                    <a:satOff val="51611"/>
                    <a:lumOff val="-3725"/>
                  </a:schemeClr>
                </a:solidFill>
                <a:uFillTx/>
                <a:latin typeface="+mn-lt"/>
                <a:ea typeface="+mn-ea"/>
                <a:cs typeface="+mn-cs"/>
                <a:sym typeface="Arial"/>
              </a:defRPr>
            </a:lvl9pPr>
          </a:lstStyle>
          <a:p>
            <a:pPr defTabSz="412740">
              <a:defRPr/>
            </a:pPr>
            <a:r>
              <a:rPr lang="en-US" sz="2133" kern="0" dirty="0">
                <a:solidFill>
                  <a:srgbClr val="08A196"/>
                </a:solidFill>
              </a:rPr>
              <a:t>Complete</a:t>
            </a:r>
          </a:p>
        </p:txBody>
      </p:sp>
      <p:sp>
        <p:nvSpPr>
          <p:cNvPr id="3" name="Rectangle 2">
            <a:extLst>
              <a:ext uri="{FF2B5EF4-FFF2-40B4-BE49-F238E27FC236}">
                <a16:creationId xmlns:a16="http://schemas.microsoft.com/office/drawing/2014/main" id="{0D0847B1-E0A3-18FD-F018-772B8B36C3E3}"/>
              </a:ext>
            </a:extLst>
          </p:cNvPr>
          <p:cNvSpPr/>
          <p:nvPr/>
        </p:nvSpPr>
        <p:spPr>
          <a:xfrm>
            <a:off x="5045191" y="4751825"/>
            <a:ext cx="1848685" cy="502573"/>
          </a:xfrm>
          <a:prstGeom prst="rect">
            <a:avLst/>
          </a:prstGeom>
        </p:spPr>
        <p:txBody>
          <a:bodyPr wrap="square" lIns="0" rIns="0" anchor="ctr">
            <a:spAutoFit/>
          </a:bodyPr>
          <a:lstStyle/>
          <a:p>
            <a:pPr algn="ctr" defTabSz="1625275">
              <a:defRPr/>
            </a:pPr>
            <a:r>
              <a:rPr lang="en-US" sz="1333" kern="0" dirty="0">
                <a:solidFill>
                  <a:srgbClr val="071C2C"/>
                </a:solidFill>
                <a:latin typeface="Open Sans" panose="020B0606030504020204" pitchFamily="34" charset="0"/>
                <a:ea typeface="Open Sans" panose="020B0606030504020204" pitchFamily="34" charset="0"/>
                <a:cs typeface="Open Sans" panose="020B0606030504020204" pitchFamily="34" charset="0"/>
                <a:sym typeface="Arial"/>
              </a:rPr>
              <a:t>Credential analysis </a:t>
            </a:r>
          </a:p>
          <a:p>
            <a:pPr algn="ctr" defTabSz="1625275">
              <a:defRPr/>
            </a:pPr>
            <a:r>
              <a:rPr lang="en-US" sz="1333" kern="0" dirty="0">
                <a:solidFill>
                  <a:srgbClr val="071C2C"/>
                </a:solidFill>
                <a:latin typeface="Open Sans" panose="020B0606030504020204" pitchFamily="34" charset="0"/>
                <a:ea typeface="Open Sans" panose="020B0606030504020204" pitchFamily="34" charset="0"/>
                <a:cs typeface="Open Sans" panose="020B0606030504020204" pitchFamily="34" charset="0"/>
                <a:sym typeface="Arial"/>
              </a:rPr>
              <a:t>&amp; KBA completed</a:t>
            </a:r>
          </a:p>
        </p:txBody>
      </p:sp>
      <p:sp>
        <p:nvSpPr>
          <p:cNvPr id="4" name="Rectangle 3">
            <a:extLst>
              <a:ext uri="{FF2B5EF4-FFF2-40B4-BE49-F238E27FC236}">
                <a16:creationId xmlns:a16="http://schemas.microsoft.com/office/drawing/2014/main" id="{D59C4CDB-D1E2-953D-C63F-83B070135EA1}"/>
              </a:ext>
            </a:extLst>
          </p:cNvPr>
          <p:cNvSpPr/>
          <p:nvPr/>
        </p:nvSpPr>
        <p:spPr>
          <a:xfrm>
            <a:off x="7981801" y="4751858"/>
            <a:ext cx="2057496" cy="707694"/>
          </a:xfrm>
          <a:prstGeom prst="rect">
            <a:avLst/>
          </a:prstGeom>
        </p:spPr>
        <p:txBody>
          <a:bodyPr wrap="square" lIns="0" rIns="0" anchor="ctr">
            <a:spAutoFit/>
          </a:bodyPr>
          <a:lstStyle/>
          <a:p>
            <a:pPr algn="ctr" defTabSz="1625275">
              <a:defRPr/>
            </a:pPr>
            <a:r>
              <a:rPr lang="en-US" sz="1333" kern="0" dirty="0">
                <a:solidFill>
                  <a:srgbClr val="071C2C"/>
                </a:solidFill>
                <a:latin typeface="Open Sans" panose="020B0606030504020204" pitchFamily="34" charset="0"/>
                <a:ea typeface="Open Sans" panose="020B0606030504020204" pitchFamily="34" charset="0"/>
                <a:cs typeface="Open Sans" panose="020B0606030504020204" pitchFamily="34" charset="0"/>
                <a:sym typeface="Arial"/>
              </a:rPr>
              <a:t>Notary applies digital seal, locks document &amp; applies tamper-proof seal</a:t>
            </a:r>
            <a:endParaRPr lang="en-US" sz="1333" dirty="0">
              <a:solidFill>
                <a:prstClr val="black">
                  <a:lumMod val="65000"/>
                  <a:lumOff val="35000"/>
                </a:prstClr>
              </a:solidFill>
              <a:latin typeface="Segoe UI"/>
              <a:ea typeface="Calibri Light" charset="0"/>
              <a:cs typeface="Segoe UI" panose="020B0502040204020203" pitchFamily="34" charset="0"/>
              <a:sym typeface="Arial"/>
            </a:endParaRPr>
          </a:p>
        </p:txBody>
      </p:sp>
      <p:sp>
        <p:nvSpPr>
          <p:cNvPr id="14" name="Rectangle 13">
            <a:extLst>
              <a:ext uri="{FF2B5EF4-FFF2-40B4-BE49-F238E27FC236}">
                <a16:creationId xmlns:a16="http://schemas.microsoft.com/office/drawing/2014/main" id="{BE9D9680-1D33-CE63-8F97-F1642A9FA8D2}"/>
              </a:ext>
            </a:extLst>
          </p:cNvPr>
          <p:cNvSpPr/>
          <p:nvPr/>
        </p:nvSpPr>
        <p:spPr>
          <a:xfrm>
            <a:off x="2215806" y="4751825"/>
            <a:ext cx="1488945" cy="502573"/>
          </a:xfrm>
          <a:prstGeom prst="rect">
            <a:avLst/>
          </a:prstGeom>
        </p:spPr>
        <p:txBody>
          <a:bodyPr wrap="square" lIns="0" rIns="0" anchor="ctr">
            <a:spAutoFit/>
          </a:bodyPr>
          <a:lstStyle/>
          <a:p>
            <a:pPr algn="ctr" defTabSz="1625275">
              <a:defRPr/>
            </a:pPr>
            <a:r>
              <a:rPr lang="en-US" sz="1333" kern="0" dirty="0">
                <a:solidFill>
                  <a:srgbClr val="071C2C"/>
                </a:solidFill>
                <a:latin typeface="Open Sans" panose="020B0606030504020204" pitchFamily="34" charset="0"/>
                <a:ea typeface="Open Sans" panose="020B0606030504020204" pitchFamily="34" charset="0"/>
                <a:cs typeface="Open Sans" panose="020B0606030504020204" pitchFamily="34" charset="0"/>
                <a:sym typeface="Arial"/>
              </a:rPr>
              <a:t>Our team schedules signing</a:t>
            </a:r>
            <a:endParaRPr lang="en-US" sz="1333" dirty="0">
              <a:solidFill>
                <a:prstClr val="black">
                  <a:lumMod val="65000"/>
                  <a:lumOff val="35000"/>
                </a:prstClr>
              </a:solidFill>
              <a:latin typeface="Segoe UI"/>
              <a:ea typeface="Calibri Light" charset="0"/>
              <a:cs typeface="Segoe UI" panose="020B0502040204020203" pitchFamily="34" charset="0"/>
              <a:sym typeface="Arial"/>
            </a:endParaRPr>
          </a:p>
        </p:txBody>
      </p:sp>
      <p:sp>
        <p:nvSpPr>
          <p:cNvPr id="2" name="Title 1">
            <a:extLst>
              <a:ext uri="{FF2B5EF4-FFF2-40B4-BE49-F238E27FC236}">
                <a16:creationId xmlns:a16="http://schemas.microsoft.com/office/drawing/2014/main" id="{B60615AC-3E32-CC96-FA60-0FCA88D4366A}"/>
              </a:ext>
            </a:extLst>
          </p:cNvPr>
          <p:cNvSpPr>
            <a:spLocks noGrp="1"/>
          </p:cNvSpPr>
          <p:nvPr>
            <p:ph type="title" idx="4294967295"/>
          </p:nvPr>
        </p:nvSpPr>
        <p:spPr>
          <a:xfrm>
            <a:off x="838201" y="366185"/>
            <a:ext cx="9201097" cy="1325033"/>
          </a:xfrm>
          <a:prstGeom prst="rect">
            <a:avLst/>
          </a:prstGeom>
        </p:spPr>
        <p:txBody>
          <a:bodyPr/>
          <a:lstStyle/>
          <a:p>
            <a:r>
              <a:rPr lang="en-US" b="1" dirty="0">
                <a:solidFill>
                  <a:srgbClr val="20426C"/>
                </a:solidFill>
                <a:latin typeface="Open Sans" panose="020B0606030504020204" pitchFamily="34" charset="0"/>
                <a:ea typeface="Open Sans" panose="020B0606030504020204" pitchFamily="34" charset="0"/>
                <a:cs typeface="Open Sans" panose="020B0606030504020204" pitchFamily="34" charset="0"/>
              </a:rPr>
              <a:t>Steps to a Secure Remote Online Notarization</a:t>
            </a:r>
          </a:p>
        </p:txBody>
      </p:sp>
      <p:sp>
        <p:nvSpPr>
          <p:cNvPr id="24" name="TextBox 23">
            <a:extLst>
              <a:ext uri="{FF2B5EF4-FFF2-40B4-BE49-F238E27FC236}">
                <a16:creationId xmlns:a16="http://schemas.microsoft.com/office/drawing/2014/main" id="{CC14258A-56C9-AAB0-3D11-AAF2D906E3B5}"/>
              </a:ext>
            </a:extLst>
          </p:cNvPr>
          <p:cNvSpPr txBox="1"/>
          <p:nvPr/>
        </p:nvSpPr>
        <p:spPr>
          <a:xfrm>
            <a:off x="3547629" y="2716371"/>
            <a:ext cx="2141652" cy="6496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defTabSz="1100639" hangingPunct="0">
              <a:spcAft>
                <a:spcPts val="800"/>
              </a:spcAft>
            </a:pPr>
            <a:r>
              <a:rPr lang="en-US" sz="1333" kern="0" dirty="0">
                <a:solidFill>
                  <a:srgbClr val="48CFA0">
                    <a:hueOff val="-12342858"/>
                    <a:satOff val="-10344"/>
                    <a:lumOff val="-39803"/>
                  </a:srgbClr>
                </a:solidFill>
                <a:latin typeface="Open Sans" panose="020B0606030504020204" pitchFamily="34" charset="0"/>
                <a:ea typeface="Open Sans" panose="020B0606030504020204" pitchFamily="34" charset="0"/>
                <a:cs typeface="Open Sans" panose="020B0606030504020204" pitchFamily="34" charset="0"/>
                <a:sym typeface="Arial"/>
              </a:rPr>
              <a:t>Signer and notary meet in secure online session</a:t>
            </a:r>
          </a:p>
        </p:txBody>
      </p:sp>
      <p:sp>
        <p:nvSpPr>
          <p:cNvPr id="25" name="TextBox 24">
            <a:extLst>
              <a:ext uri="{FF2B5EF4-FFF2-40B4-BE49-F238E27FC236}">
                <a16:creationId xmlns:a16="http://schemas.microsoft.com/office/drawing/2014/main" id="{B763152D-658C-8682-FE1E-C8E01C9AA0AD}"/>
              </a:ext>
            </a:extLst>
          </p:cNvPr>
          <p:cNvSpPr txBox="1"/>
          <p:nvPr/>
        </p:nvSpPr>
        <p:spPr>
          <a:xfrm>
            <a:off x="9713478" y="2625621"/>
            <a:ext cx="1992085" cy="6496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defTabSz="1100639" hangingPunct="0">
              <a:spcAft>
                <a:spcPts val="800"/>
              </a:spcAft>
            </a:pPr>
            <a:r>
              <a:rPr lang="en-US" sz="1333" kern="0" dirty="0">
                <a:solidFill>
                  <a:srgbClr val="48CFA0">
                    <a:hueOff val="-12342858"/>
                    <a:satOff val="-10344"/>
                    <a:lumOff val="-39803"/>
                  </a:srgbClr>
                </a:solidFill>
                <a:latin typeface="Open Sans" panose="020B0606030504020204" pitchFamily="34" charset="0"/>
                <a:ea typeface="Open Sans" panose="020B0606030504020204" pitchFamily="34" charset="0"/>
                <a:cs typeface="Open Sans" panose="020B0606030504020204" pitchFamily="34" charset="0"/>
                <a:sym typeface="Arial"/>
              </a:rPr>
              <a:t>Documents are available for download</a:t>
            </a:r>
          </a:p>
        </p:txBody>
      </p:sp>
      <p:sp>
        <p:nvSpPr>
          <p:cNvPr id="32" name="TextBox 31">
            <a:extLst>
              <a:ext uri="{FF2B5EF4-FFF2-40B4-BE49-F238E27FC236}">
                <a16:creationId xmlns:a16="http://schemas.microsoft.com/office/drawing/2014/main" id="{8523AB12-5E81-F357-A403-4F4BBE0A2E5C}"/>
              </a:ext>
            </a:extLst>
          </p:cNvPr>
          <p:cNvSpPr txBox="1"/>
          <p:nvPr/>
        </p:nvSpPr>
        <p:spPr>
          <a:xfrm>
            <a:off x="700941" y="2821992"/>
            <a:ext cx="2023599" cy="5470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412740" hangingPunct="0">
              <a:spcAft>
                <a:spcPts val="1600"/>
              </a:spcAft>
              <a:defRPr/>
            </a:pPr>
            <a:r>
              <a:rPr lang="en-US" sz="1333" kern="0">
                <a:solidFill>
                  <a:srgbClr val="071C2C"/>
                </a:solidFill>
                <a:latin typeface="Open Sans" panose="020B0606030504020204" pitchFamily="34" charset="0"/>
                <a:ea typeface="Open Sans" panose="020B0606030504020204" pitchFamily="34" charset="0"/>
                <a:cs typeface="Open Sans" panose="020B0606030504020204" pitchFamily="34" charset="0"/>
                <a:sym typeface="Arial"/>
              </a:rPr>
              <a:t>Via order form or API</a:t>
            </a:r>
            <a:endParaRPr lang="en-US" sz="1333" kern="0" dirty="0">
              <a:solidFill>
                <a:srgbClr val="071C2C"/>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3" name="TextBox 32">
            <a:extLst>
              <a:ext uri="{FF2B5EF4-FFF2-40B4-BE49-F238E27FC236}">
                <a16:creationId xmlns:a16="http://schemas.microsoft.com/office/drawing/2014/main" id="{BEFEB0FE-5ADA-A06E-1A11-218487C01F0B}"/>
              </a:ext>
            </a:extLst>
          </p:cNvPr>
          <p:cNvSpPr txBox="1"/>
          <p:nvPr/>
        </p:nvSpPr>
        <p:spPr>
          <a:xfrm>
            <a:off x="6827969" y="2638349"/>
            <a:ext cx="1883328" cy="6496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defTabSz="1100639" hangingPunct="0">
              <a:spcAft>
                <a:spcPts val="800"/>
              </a:spcAft>
            </a:pPr>
            <a:r>
              <a:rPr lang="en-US" sz="1333" kern="0" dirty="0">
                <a:solidFill>
                  <a:srgbClr val="48CFA0">
                    <a:hueOff val="-12342858"/>
                    <a:satOff val="-10344"/>
                    <a:lumOff val="-39803"/>
                  </a:srgbClr>
                </a:solidFill>
                <a:latin typeface="Open Sans" panose="020B0606030504020204" pitchFamily="34" charset="0"/>
                <a:ea typeface="Open Sans" panose="020B0606030504020204" pitchFamily="34" charset="0"/>
                <a:cs typeface="Open Sans" panose="020B0606030504020204" pitchFamily="34" charset="0"/>
                <a:sym typeface="Arial"/>
              </a:rPr>
              <a:t>Documents are signed electronically</a:t>
            </a:r>
          </a:p>
        </p:txBody>
      </p:sp>
    </p:spTree>
    <p:extLst>
      <p:ext uri="{BB962C8B-B14F-4D97-AF65-F5344CB8AC3E}">
        <p14:creationId xmlns:p14="http://schemas.microsoft.com/office/powerpoint/2010/main" val="23837351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28DAD4-4539-449C-360E-3CE52B4A4572}"/>
              </a:ext>
            </a:extLst>
          </p:cNvPr>
          <p:cNvSpPr>
            <a:spLocks noGrp="1"/>
          </p:cNvSpPr>
          <p:nvPr>
            <p:ph type="body" sz="quarter" idx="11"/>
          </p:nvPr>
        </p:nvSpPr>
        <p:spPr>
          <a:xfrm>
            <a:off x="890616" y="313873"/>
            <a:ext cx="10204104" cy="1563442"/>
          </a:xfrm>
        </p:spPr>
        <p:txBody>
          <a:bodyPr/>
          <a:lstStyle/>
          <a:p>
            <a:r>
              <a:rPr lang="en-US" dirty="0"/>
              <a:t>Benefits of RON</a:t>
            </a:r>
            <a:br>
              <a:rPr lang="en-US" dirty="0"/>
            </a:br>
            <a:r>
              <a:rPr lang="en-US" dirty="0"/>
              <a:t>for Mortgage Closings</a:t>
            </a:r>
          </a:p>
        </p:txBody>
      </p:sp>
      <p:sp>
        <p:nvSpPr>
          <p:cNvPr id="8" name="TextBox 7">
            <a:extLst>
              <a:ext uri="{FF2B5EF4-FFF2-40B4-BE49-F238E27FC236}">
                <a16:creationId xmlns:a16="http://schemas.microsoft.com/office/drawing/2014/main" id="{05C3BD7D-E3A8-D962-5A06-D5847E2A8B08}"/>
              </a:ext>
            </a:extLst>
          </p:cNvPr>
          <p:cNvSpPr txBox="1"/>
          <p:nvPr/>
        </p:nvSpPr>
        <p:spPr>
          <a:xfrm>
            <a:off x="890616" y="1859935"/>
            <a:ext cx="10271654" cy="4476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380990" indent="-380990" defTabSz="1100639" hangingPunct="0">
              <a:spcAft>
                <a:spcPts val="600"/>
              </a:spcAft>
              <a:buFont typeface="Wingdings" panose="05000000000000000000" pitchFamily="2" charset="2"/>
              <a:buChar char="Ø"/>
            </a:pPr>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sym typeface="Arial"/>
              </a:rPr>
              <a:t>Exceptional Borrower Experience: </a:t>
            </a:r>
            <a:r>
              <a:rPr lang="en-US" dirty="0">
                <a:solidFill>
                  <a:schemeClr val="accent6">
                    <a:hueOff val="-12342858"/>
                    <a:satOff val="-10344"/>
                    <a:lumOff val="-39803"/>
                  </a:schemeClr>
                </a:solidFill>
                <a:latin typeface="Open Sans" panose="020B0606030504020204" pitchFamily="34" charset="0"/>
                <a:ea typeface="Open Sans" panose="020B0606030504020204" pitchFamily="34" charset="0"/>
                <a:cs typeface="Open Sans" panose="020B0606030504020204" pitchFamily="34" charset="0"/>
                <a:sym typeface="Arial"/>
              </a:rPr>
              <a:t>Borrower can execute from anywhere at anytime. Never have to leave home or office and not limited to traditional office hours.  Fast, convenient and secure.</a:t>
            </a:r>
          </a:p>
          <a:p>
            <a:pPr marL="380990" indent="-380990" defTabSz="412740">
              <a:spcAft>
                <a:spcPts val="600"/>
              </a:spcAft>
              <a:buFont typeface="Wingdings" panose="05000000000000000000" pitchFamily="2" charset="2"/>
              <a:buChar char="Ø"/>
              <a:defRPr/>
            </a:pPr>
            <a:r>
              <a:rPr lang="en-US" b="1" kern="0" dirty="0">
                <a:solidFill>
                  <a:srgbClr val="4CB18E"/>
                </a:solidFill>
                <a:latin typeface="Open Sans" panose="020B0606030504020204" pitchFamily="34" charset="0"/>
                <a:ea typeface="Open Sans" panose="020B0606030504020204" pitchFamily="34" charset="0"/>
                <a:cs typeface="Open Sans" panose="020B0606030504020204" pitchFamily="34" charset="0"/>
                <a:sym typeface="Arial"/>
              </a:rPr>
              <a:t>Bank-Level “Know Your Customer” Verification:</a:t>
            </a:r>
            <a:r>
              <a:rPr lang="en-US" b="1" kern="0" dirty="0">
                <a:solidFill>
                  <a:srgbClr val="37415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kern="0" dirty="0">
                <a:latin typeface="Open Sans" panose="020B0606030504020204" pitchFamily="34" charset="0"/>
                <a:ea typeface="Open Sans" panose="020B0606030504020204" pitchFamily="34" charset="0"/>
                <a:cs typeface="Open Sans" panose="020B0606030504020204" pitchFamily="34" charset="0"/>
                <a:sym typeface="Arial"/>
              </a:rPr>
              <a:t>More rigorous ID analysis, including </a:t>
            </a:r>
            <a:r>
              <a:rPr lang="en-US" dirty="0">
                <a:latin typeface="Open Sans" panose="020B0606030504020204" pitchFamily="34" charset="0"/>
                <a:ea typeface="Open Sans" panose="020B0606030504020204" pitchFamily="34" charset="0"/>
                <a:cs typeface="Open Sans" panose="020B0606030504020204" pitchFamily="34" charset="0"/>
              </a:rPr>
              <a:t>sophisticated algorithms to verify the security elements and information on the ID presented by the signer during remote ID presentation and knowledge-based authentication based on information pulled from public records that only signer is likely</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to know.</a:t>
            </a:r>
          </a:p>
          <a:p>
            <a:pPr marL="380990" indent="-380990" defTabSz="412740">
              <a:spcAft>
                <a:spcPts val="600"/>
              </a:spcAft>
              <a:buFont typeface="Wingdings" panose="05000000000000000000" pitchFamily="2" charset="2"/>
              <a:buChar char="Ø"/>
              <a:defRPr/>
            </a:pPr>
            <a:r>
              <a:rPr lang="en-US" b="1" kern="0" dirty="0">
                <a:solidFill>
                  <a:srgbClr val="4CB18E"/>
                </a:solidFill>
                <a:latin typeface="Open Sans" panose="020B0606030504020204" pitchFamily="34" charset="0"/>
                <a:ea typeface="Open Sans" panose="020B0606030504020204" pitchFamily="34" charset="0"/>
                <a:cs typeface="Open Sans" panose="020B0606030504020204" pitchFamily="34" charset="0"/>
                <a:sym typeface="Arial"/>
              </a:rPr>
              <a:t>Reduced Costs: </a:t>
            </a:r>
            <a:r>
              <a:rPr lang="en-US" kern="0" dirty="0">
                <a:latin typeface="Open Sans" panose="020B0606030504020204" pitchFamily="34" charset="0"/>
                <a:ea typeface="Open Sans" panose="020B0606030504020204" pitchFamily="34" charset="0"/>
                <a:cs typeface="Open Sans" panose="020B0606030504020204" pitchFamily="34" charset="0"/>
                <a:sym typeface="Arial"/>
              </a:rPr>
              <a:t>No printing of documents multiple times, no shipping costs, can immediately </a:t>
            </a:r>
            <a:r>
              <a:rPr lang="en-US" kern="0" dirty="0" err="1">
                <a:latin typeface="Open Sans" panose="020B0606030504020204" pitchFamily="34" charset="0"/>
                <a:ea typeface="Open Sans" panose="020B0606030504020204" pitchFamily="34" charset="0"/>
                <a:cs typeface="Open Sans" panose="020B0606030504020204" pitchFamily="34" charset="0"/>
                <a:sym typeface="Arial"/>
              </a:rPr>
              <a:t>eRecord</a:t>
            </a:r>
            <a:r>
              <a:rPr lang="en-US" kern="0" dirty="0">
                <a:latin typeface="Open Sans" panose="020B0606030504020204" pitchFamily="34" charset="0"/>
                <a:ea typeface="Open Sans" panose="020B0606030504020204" pitchFamily="34" charset="0"/>
                <a:cs typeface="Open Sans" panose="020B0606030504020204" pitchFamily="34" charset="0"/>
                <a:sym typeface="Arial"/>
              </a:rPr>
              <a:t> completed transaction all contributing to cost savings.</a:t>
            </a:r>
            <a:endParaRPr lang="en-US" b="1" kern="0" dirty="0">
              <a:solidFill>
                <a:srgbClr val="4CB18E"/>
              </a:solidFill>
              <a:latin typeface="Open Sans" panose="020B0606030504020204" pitchFamily="34" charset="0"/>
              <a:ea typeface="Open Sans" panose="020B0606030504020204" pitchFamily="34" charset="0"/>
              <a:cs typeface="Open Sans" panose="020B0606030504020204" pitchFamily="34" charset="0"/>
              <a:sym typeface="Arial"/>
            </a:endParaRPr>
          </a:p>
          <a:p>
            <a:pPr marL="380990" indent="-380990" defTabSz="412740">
              <a:spcAft>
                <a:spcPts val="600"/>
              </a:spcAft>
              <a:buFont typeface="Wingdings" panose="05000000000000000000" pitchFamily="2" charset="2"/>
              <a:buChar char="Ø"/>
              <a:defRPr/>
            </a:pPr>
            <a:r>
              <a:rPr lang="en-US" b="1" kern="0" dirty="0">
                <a:solidFill>
                  <a:srgbClr val="4CB18E"/>
                </a:solidFill>
                <a:latin typeface="Open Sans" panose="020B0606030504020204" pitchFamily="34" charset="0"/>
                <a:ea typeface="Open Sans" panose="020B0606030504020204" pitchFamily="34" charset="0"/>
                <a:cs typeface="Open Sans" panose="020B0606030504020204" pitchFamily="34" charset="0"/>
                <a:sym typeface="Arial"/>
              </a:rPr>
              <a:t>Fraud Prevention:</a:t>
            </a:r>
            <a:r>
              <a:rPr lang="en-US" kern="0" dirty="0">
                <a:solidFill>
                  <a:srgbClr val="37415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kern="0" dirty="0">
                <a:latin typeface="Open Sans" panose="020B0606030504020204" pitchFamily="34" charset="0"/>
                <a:ea typeface="Open Sans" panose="020B0606030504020204" pitchFamily="34" charset="0"/>
                <a:cs typeface="Open Sans" panose="020B0606030504020204" pitchFamily="34" charset="0"/>
                <a:sym typeface="Arial"/>
              </a:rPr>
              <a:t>Higher level of customer verification due to two-way audio/visual recording and multi-factor authentication.</a:t>
            </a:r>
          </a:p>
          <a:p>
            <a:pPr marL="380990" indent="-380990" defTabSz="412740">
              <a:spcAft>
                <a:spcPts val="600"/>
              </a:spcAft>
              <a:buFont typeface="Wingdings" panose="05000000000000000000" pitchFamily="2" charset="2"/>
              <a:buChar char="Ø"/>
              <a:defRPr/>
            </a:pPr>
            <a:r>
              <a:rPr lang="en-US" b="1" kern="0" dirty="0">
                <a:solidFill>
                  <a:srgbClr val="4CB18E"/>
                </a:solidFill>
                <a:latin typeface="Open Sans" panose="020B0606030504020204" pitchFamily="34" charset="0"/>
                <a:ea typeface="Open Sans" panose="020B0606030504020204" pitchFamily="34" charset="0"/>
                <a:cs typeface="Open Sans" panose="020B0606030504020204" pitchFamily="34" charset="0"/>
                <a:sym typeface="Arial"/>
              </a:rPr>
              <a:t>Risk Management:</a:t>
            </a:r>
            <a:r>
              <a:rPr lang="en-US" kern="0" dirty="0">
                <a:solidFill>
                  <a:srgbClr val="37415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kern="0" dirty="0">
                <a:latin typeface="Open Sans" panose="020B0606030504020204" pitchFamily="34" charset="0"/>
                <a:ea typeface="Open Sans" panose="020B0606030504020204" pitchFamily="34" charset="0"/>
                <a:cs typeface="Open Sans" panose="020B0606030504020204" pitchFamily="34" charset="0"/>
                <a:sym typeface="Arial"/>
              </a:rPr>
              <a:t>Complete notary journal and audit trail for each transaction.</a:t>
            </a:r>
          </a:p>
          <a:p>
            <a:pPr marL="380990" indent="-380990" defTabSz="412740">
              <a:spcAft>
                <a:spcPts val="600"/>
              </a:spcAft>
              <a:buFont typeface="Wingdings" panose="05000000000000000000" pitchFamily="2" charset="2"/>
              <a:buChar char="Ø"/>
              <a:defRPr/>
            </a:pPr>
            <a:r>
              <a:rPr lang="en-US" b="1" kern="0" dirty="0">
                <a:solidFill>
                  <a:srgbClr val="4CB18E"/>
                </a:solidFill>
                <a:latin typeface="Open Sans" panose="020B0606030504020204" pitchFamily="34" charset="0"/>
                <a:ea typeface="Open Sans" panose="020B0606030504020204" pitchFamily="34" charset="0"/>
                <a:cs typeface="Open Sans" panose="020B0606030504020204" pitchFamily="34" charset="0"/>
                <a:sym typeface="Arial"/>
              </a:rPr>
              <a:t>Record Storage:</a:t>
            </a:r>
            <a:r>
              <a:rPr lang="en-US" kern="0" dirty="0">
                <a:solidFill>
                  <a:srgbClr val="37415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kern="0" dirty="0">
                <a:latin typeface="Open Sans" panose="020B0606030504020204" pitchFamily="34" charset="0"/>
                <a:ea typeface="Open Sans" panose="020B0606030504020204" pitchFamily="34" charset="0"/>
                <a:cs typeface="Open Sans" panose="020B0606030504020204" pitchFamily="34" charset="0"/>
                <a:sym typeface="Arial"/>
              </a:rPr>
              <a:t>10-year cloud storage and access to video recordings.</a:t>
            </a:r>
          </a:p>
        </p:txBody>
      </p:sp>
    </p:spTree>
    <p:extLst>
      <p:ext uri="{BB962C8B-B14F-4D97-AF65-F5344CB8AC3E}">
        <p14:creationId xmlns:p14="http://schemas.microsoft.com/office/powerpoint/2010/main" val="179934084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B17A47-2F86-A771-6BA0-0CD15AF4E2F4}"/>
              </a:ext>
            </a:extLst>
          </p:cNvPr>
          <p:cNvSpPr>
            <a:spLocks noGrp="1"/>
          </p:cNvSpPr>
          <p:nvPr>
            <p:ph type="body" sz="quarter" idx="11"/>
          </p:nvPr>
        </p:nvSpPr>
        <p:spPr/>
        <p:txBody>
          <a:bodyPr/>
          <a:lstStyle/>
          <a:p>
            <a:r>
              <a:rPr lang="en-US" dirty="0"/>
              <a:t>When Can I Do a…?</a:t>
            </a:r>
          </a:p>
        </p:txBody>
      </p:sp>
      <p:grpSp>
        <p:nvGrpSpPr>
          <p:cNvPr id="8" name="Group 7">
            <a:extLst>
              <a:ext uri="{FF2B5EF4-FFF2-40B4-BE49-F238E27FC236}">
                <a16:creationId xmlns:a16="http://schemas.microsoft.com/office/drawing/2014/main" id="{C99EB892-9231-7862-E6E1-7CDA33D5163F}"/>
              </a:ext>
            </a:extLst>
          </p:cNvPr>
          <p:cNvGrpSpPr/>
          <p:nvPr/>
        </p:nvGrpSpPr>
        <p:grpSpPr>
          <a:xfrm>
            <a:off x="930199" y="1819435"/>
            <a:ext cx="10331601" cy="2320509"/>
            <a:chOff x="1206936" y="2340293"/>
            <a:chExt cx="10331601" cy="2320509"/>
          </a:xfrm>
        </p:grpSpPr>
        <p:sp>
          <p:nvSpPr>
            <p:cNvPr id="9" name="Picture Placeholder 8" descr="Tablet with solid fill">
              <a:extLst>
                <a:ext uri="{FF2B5EF4-FFF2-40B4-BE49-F238E27FC236}">
                  <a16:creationId xmlns:a16="http://schemas.microsoft.com/office/drawing/2014/main" id="{E3980E4F-417E-6234-740F-E8A8DBE95BF7}"/>
                </a:ext>
              </a:extLst>
            </p:cNvPr>
            <p:cNvSpPr/>
            <p:nvPr/>
          </p:nvSpPr>
          <p:spPr>
            <a:xfrm>
              <a:off x="1360570" y="2590174"/>
              <a:ext cx="1536346" cy="1075442"/>
            </a:xfrm>
            <a:custGeom>
              <a:avLst/>
              <a:gdLst>
                <a:gd name="connsiteX0" fmla="*/ 1421121 w 1536346"/>
                <a:gd name="connsiteY0" fmla="*/ 960217 h 1075442"/>
                <a:gd name="connsiteX1" fmla="*/ 115226 w 1536346"/>
                <a:gd name="connsiteY1" fmla="*/ 960217 h 1075442"/>
                <a:gd name="connsiteX2" fmla="*/ 115226 w 1536346"/>
                <a:gd name="connsiteY2" fmla="*/ 115226 h 1075442"/>
                <a:gd name="connsiteX3" fmla="*/ 1421121 w 1536346"/>
                <a:gd name="connsiteY3" fmla="*/ 115226 h 1075442"/>
                <a:gd name="connsiteX4" fmla="*/ 1421121 w 1536346"/>
                <a:gd name="connsiteY4" fmla="*/ 960217 h 1075442"/>
                <a:gd name="connsiteX5" fmla="*/ 864195 w 1536346"/>
                <a:gd name="connsiteY5" fmla="*/ 1037034 h 1075442"/>
                <a:gd name="connsiteX6" fmla="*/ 672152 w 1536346"/>
                <a:gd name="connsiteY6" fmla="*/ 1037034 h 1075442"/>
                <a:gd name="connsiteX7" fmla="*/ 652947 w 1536346"/>
                <a:gd name="connsiteY7" fmla="*/ 1017830 h 1075442"/>
                <a:gd name="connsiteX8" fmla="*/ 672152 w 1536346"/>
                <a:gd name="connsiteY8" fmla="*/ 998625 h 1075442"/>
                <a:gd name="connsiteX9" fmla="*/ 864195 w 1536346"/>
                <a:gd name="connsiteY9" fmla="*/ 998625 h 1075442"/>
                <a:gd name="connsiteX10" fmla="*/ 883399 w 1536346"/>
                <a:gd name="connsiteY10" fmla="*/ 1017830 h 1075442"/>
                <a:gd name="connsiteX11" fmla="*/ 864195 w 1536346"/>
                <a:gd name="connsiteY11" fmla="*/ 1037034 h 1075442"/>
                <a:gd name="connsiteX12" fmla="*/ 768173 w 1536346"/>
                <a:gd name="connsiteY12" fmla="*/ 38409 h 1075442"/>
                <a:gd name="connsiteX13" fmla="*/ 787378 w 1536346"/>
                <a:gd name="connsiteY13" fmla="*/ 57613 h 1075442"/>
                <a:gd name="connsiteX14" fmla="*/ 768173 w 1536346"/>
                <a:gd name="connsiteY14" fmla="*/ 76817 h 1075442"/>
                <a:gd name="connsiteX15" fmla="*/ 748969 w 1536346"/>
                <a:gd name="connsiteY15" fmla="*/ 57613 h 1075442"/>
                <a:gd name="connsiteX16" fmla="*/ 768173 w 1536346"/>
                <a:gd name="connsiteY16" fmla="*/ 38409 h 1075442"/>
                <a:gd name="connsiteX17" fmla="*/ 1459529 w 1536346"/>
                <a:gd name="connsiteY17" fmla="*/ 0 h 1075442"/>
                <a:gd name="connsiteX18" fmla="*/ 76817 w 1536346"/>
                <a:gd name="connsiteY18" fmla="*/ 0 h 1075442"/>
                <a:gd name="connsiteX19" fmla="*/ 0 w 1536346"/>
                <a:gd name="connsiteY19" fmla="*/ 76817 h 1075442"/>
                <a:gd name="connsiteX20" fmla="*/ 0 w 1536346"/>
                <a:gd name="connsiteY20" fmla="*/ 998625 h 1075442"/>
                <a:gd name="connsiteX21" fmla="*/ 76817 w 1536346"/>
                <a:gd name="connsiteY21" fmla="*/ 1075443 h 1075442"/>
                <a:gd name="connsiteX22" fmla="*/ 1459529 w 1536346"/>
                <a:gd name="connsiteY22" fmla="*/ 1075443 h 1075442"/>
                <a:gd name="connsiteX23" fmla="*/ 1536347 w 1536346"/>
                <a:gd name="connsiteY23" fmla="*/ 998625 h 1075442"/>
                <a:gd name="connsiteX24" fmla="*/ 1536347 w 1536346"/>
                <a:gd name="connsiteY24" fmla="*/ 76817 h 1075442"/>
                <a:gd name="connsiteX25" fmla="*/ 1459529 w 1536346"/>
                <a:gd name="connsiteY25" fmla="*/ 0 h 10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6346" h="1075442">
                  <a:moveTo>
                    <a:pt x="1421121" y="960217"/>
                  </a:moveTo>
                  <a:lnTo>
                    <a:pt x="115226" y="960217"/>
                  </a:lnTo>
                  <a:lnTo>
                    <a:pt x="115226" y="115226"/>
                  </a:lnTo>
                  <a:lnTo>
                    <a:pt x="1421121" y="115226"/>
                  </a:lnTo>
                  <a:lnTo>
                    <a:pt x="1421121" y="960217"/>
                  </a:lnTo>
                  <a:close/>
                  <a:moveTo>
                    <a:pt x="864195" y="1037034"/>
                  </a:moveTo>
                  <a:lnTo>
                    <a:pt x="672152" y="1037034"/>
                  </a:lnTo>
                  <a:cubicBezTo>
                    <a:pt x="660629" y="1037034"/>
                    <a:pt x="652947" y="1029352"/>
                    <a:pt x="652947" y="1017830"/>
                  </a:cubicBezTo>
                  <a:cubicBezTo>
                    <a:pt x="652947" y="1006307"/>
                    <a:pt x="660629" y="998625"/>
                    <a:pt x="672152" y="998625"/>
                  </a:cubicBezTo>
                  <a:lnTo>
                    <a:pt x="864195" y="998625"/>
                  </a:lnTo>
                  <a:cubicBezTo>
                    <a:pt x="875718" y="998625"/>
                    <a:pt x="883399" y="1006307"/>
                    <a:pt x="883399" y="1017830"/>
                  </a:cubicBezTo>
                  <a:cubicBezTo>
                    <a:pt x="883399" y="1029352"/>
                    <a:pt x="875718" y="1037034"/>
                    <a:pt x="864195" y="1037034"/>
                  </a:cubicBezTo>
                  <a:close/>
                  <a:moveTo>
                    <a:pt x="768173" y="38409"/>
                  </a:moveTo>
                  <a:cubicBezTo>
                    <a:pt x="779696" y="38409"/>
                    <a:pt x="787378" y="46090"/>
                    <a:pt x="787378" y="57613"/>
                  </a:cubicBezTo>
                  <a:cubicBezTo>
                    <a:pt x="787378" y="69136"/>
                    <a:pt x="779696" y="76817"/>
                    <a:pt x="768173" y="76817"/>
                  </a:cubicBezTo>
                  <a:cubicBezTo>
                    <a:pt x="756651" y="76817"/>
                    <a:pt x="748969" y="69136"/>
                    <a:pt x="748969" y="57613"/>
                  </a:cubicBezTo>
                  <a:cubicBezTo>
                    <a:pt x="748969" y="46090"/>
                    <a:pt x="756651" y="38409"/>
                    <a:pt x="768173" y="38409"/>
                  </a:cubicBezTo>
                  <a:close/>
                  <a:moveTo>
                    <a:pt x="1459529" y="0"/>
                  </a:moveTo>
                  <a:lnTo>
                    <a:pt x="76817" y="0"/>
                  </a:lnTo>
                  <a:cubicBezTo>
                    <a:pt x="34568" y="0"/>
                    <a:pt x="0" y="34568"/>
                    <a:pt x="0" y="76817"/>
                  </a:cubicBezTo>
                  <a:lnTo>
                    <a:pt x="0" y="998625"/>
                  </a:lnTo>
                  <a:cubicBezTo>
                    <a:pt x="0" y="1040875"/>
                    <a:pt x="34568" y="1075443"/>
                    <a:pt x="76817" y="1075443"/>
                  </a:cubicBezTo>
                  <a:lnTo>
                    <a:pt x="1459529" y="1075443"/>
                  </a:lnTo>
                  <a:cubicBezTo>
                    <a:pt x="1501779" y="1075443"/>
                    <a:pt x="1536347" y="1040875"/>
                    <a:pt x="1536347" y="998625"/>
                  </a:cubicBezTo>
                  <a:lnTo>
                    <a:pt x="1536347" y="76817"/>
                  </a:lnTo>
                  <a:cubicBezTo>
                    <a:pt x="1536347" y="34568"/>
                    <a:pt x="1501779" y="0"/>
                    <a:pt x="1459529" y="0"/>
                  </a:cubicBezTo>
                  <a:close/>
                </a:path>
              </a:pathLst>
            </a:custGeom>
            <a:solidFill>
              <a:srgbClr val="4CB18E"/>
            </a:solidFill>
            <a:ln w="19149" cap="flat">
              <a:noFill/>
              <a:prstDash val="solid"/>
              <a:miter/>
            </a:ln>
          </p:spPr>
          <p:txBody>
            <a:bodyPr rtlCol="0" anchor="ctr"/>
            <a:lstStyle/>
            <a:p>
              <a:endParaRPr lang="en-US"/>
            </a:p>
          </p:txBody>
        </p:sp>
        <p:sp>
          <p:nvSpPr>
            <p:cNvPr id="10" name="Picture Placeholder 12" descr="Tablet with solid fill">
              <a:extLst>
                <a:ext uri="{FF2B5EF4-FFF2-40B4-BE49-F238E27FC236}">
                  <a16:creationId xmlns:a16="http://schemas.microsoft.com/office/drawing/2014/main" id="{865B7BE8-1342-EDAF-6CDF-078D7C9A16F5}"/>
                </a:ext>
              </a:extLst>
            </p:cNvPr>
            <p:cNvSpPr/>
            <p:nvPr/>
          </p:nvSpPr>
          <p:spPr>
            <a:xfrm>
              <a:off x="6650244" y="2545734"/>
              <a:ext cx="1536346" cy="1076368"/>
            </a:xfrm>
            <a:custGeom>
              <a:avLst/>
              <a:gdLst>
                <a:gd name="connsiteX0" fmla="*/ 1421121 w 1536346"/>
                <a:gd name="connsiteY0" fmla="*/ 961043 h 1076368"/>
                <a:gd name="connsiteX1" fmla="*/ 115226 w 1536346"/>
                <a:gd name="connsiteY1" fmla="*/ 961043 h 1076368"/>
                <a:gd name="connsiteX2" fmla="*/ 115226 w 1536346"/>
                <a:gd name="connsiteY2" fmla="*/ 115325 h 1076368"/>
                <a:gd name="connsiteX3" fmla="*/ 1421121 w 1536346"/>
                <a:gd name="connsiteY3" fmla="*/ 115325 h 1076368"/>
                <a:gd name="connsiteX4" fmla="*/ 1421121 w 1536346"/>
                <a:gd name="connsiteY4" fmla="*/ 961043 h 1076368"/>
                <a:gd name="connsiteX5" fmla="*/ 864195 w 1536346"/>
                <a:gd name="connsiteY5" fmla="*/ 1037927 h 1076368"/>
                <a:gd name="connsiteX6" fmla="*/ 672152 w 1536346"/>
                <a:gd name="connsiteY6" fmla="*/ 1037927 h 1076368"/>
                <a:gd name="connsiteX7" fmla="*/ 652947 w 1536346"/>
                <a:gd name="connsiteY7" fmla="*/ 1018706 h 1076368"/>
                <a:gd name="connsiteX8" fmla="*/ 672152 w 1536346"/>
                <a:gd name="connsiteY8" fmla="*/ 999485 h 1076368"/>
                <a:gd name="connsiteX9" fmla="*/ 864195 w 1536346"/>
                <a:gd name="connsiteY9" fmla="*/ 999485 h 1076368"/>
                <a:gd name="connsiteX10" fmla="*/ 883399 w 1536346"/>
                <a:gd name="connsiteY10" fmla="*/ 1018706 h 1076368"/>
                <a:gd name="connsiteX11" fmla="*/ 864195 w 1536346"/>
                <a:gd name="connsiteY11" fmla="*/ 1037927 h 1076368"/>
                <a:gd name="connsiteX12" fmla="*/ 768173 w 1536346"/>
                <a:gd name="connsiteY12" fmla="*/ 38442 h 1076368"/>
                <a:gd name="connsiteX13" fmla="*/ 787378 w 1536346"/>
                <a:gd name="connsiteY13" fmla="*/ 57663 h 1076368"/>
                <a:gd name="connsiteX14" fmla="*/ 768173 w 1536346"/>
                <a:gd name="connsiteY14" fmla="*/ 76883 h 1076368"/>
                <a:gd name="connsiteX15" fmla="*/ 748969 w 1536346"/>
                <a:gd name="connsiteY15" fmla="*/ 57663 h 1076368"/>
                <a:gd name="connsiteX16" fmla="*/ 768173 w 1536346"/>
                <a:gd name="connsiteY16" fmla="*/ 38442 h 1076368"/>
                <a:gd name="connsiteX17" fmla="*/ 1459529 w 1536346"/>
                <a:gd name="connsiteY17" fmla="*/ 0 h 1076368"/>
                <a:gd name="connsiteX18" fmla="*/ 76817 w 1536346"/>
                <a:gd name="connsiteY18" fmla="*/ 0 h 1076368"/>
                <a:gd name="connsiteX19" fmla="*/ 0 w 1536346"/>
                <a:gd name="connsiteY19" fmla="*/ 76883 h 1076368"/>
                <a:gd name="connsiteX20" fmla="*/ 0 w 1536346"/>
                <a:gd name="connsiteY20" fmla="*/ 999485 h 1076368"/>
                <a:gd name="connsiteX21" fmla="*/ 76817 w 1536346"/>
                <a:gd name="connsiteY21" fmla="*/ 1076368 h 1076368"/>
                <a:gd name="connsiteX22" fmla="*/ 1459529 w 1536346"/>
                <a:gd name="connsiteY22" fmla="*/ 1076368 h 1076368"/>
                <a:gd name="connsiteX23" fmla="*/ 1536347 w 1536346"/>
                <a:gd name="connsiteY23" fmla="*/ 999485 h 1076368"/>
                <a:gd name="connsiteX24" fmla="*/ 1536347 w 1536346"/>
                <a:gd name="connsiteY24" fmla="*/ 76883 h 1076368"/>
                <a:gd name="connsiteX25" fmla="*/ 1459529 w 1536346"/>
                <a:gd name="connsiteY25" fmla="*/ 0 h 107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6346" h="1076368">
                  <a:moveTo>
                    <a:pt x="1421121" y="961043"/>
                  </a:moveTo>
                  <a:lnTo>
                    <a:pt x="115226" y="961043"/>
                  </a:lnTo>
                  <a:lnTo>
                    <a:pt x="115226" y="115325"/>
                  </a:lnTo>
                  <a:lnTo>
                    <a:pt x="1421121" y="115325"/>
                  </a:lnTo>
                  <a:lnTo>
                    <a:pt x="1421121" y="961043"/>
                  </a:lnTo>
                  <a:close/>
                  <a:moveTo>
                    <a:pt x="864195" y="1037927"/>
                  </a:moveTo>
                  <a:lnTo>
                    <a:pt x="672152" y="1037927"/>
                  </a:lnTo>
                  <a:cubicBezTo>
                    <a:pt x="660629" y="1037927"/>
                    <a:pt x="652947" y="1030238"/>
                    <a:pt x="652947" y="1018706"/>
                  </a:cubicBezTo>
                  <a:cubicBezTo>
                    <a:pt x="652947" y="1007173"/>
                    <a:pt x="660629" y="999485"/>
                    <a:pt x="672152" y="999485"/>
                  </a:cubicBezTo>
                  <a:lnTo>
                    <a:pt x="864195" y="999485"/>
                  </a:lnTo>
                  <a:cubicBezTo>
                    <a:pt x="875718" y="999485"/>
                    <a:pt x="883399" y="1007173"/>
                    <a:pt x="883399" y="1018706"/>
                  </a:cubicBezTo>
                  <a:cubicBezTo>
                    <a:pt x="883399" y="1030238"/>
                    <a:pt x="875718" y="1037927"/>
                    <a:pt x="864195" y="1037927"/>
                  </a:cubicBezTo>
                  <a:close/>
                  <a:moveTo>
                    <a:pt x="768173" y="38442"/>
                  </a:moveTo>
                  <a:cubicBezTo>
                    <a:pt x="779696" y="38442"/>
                    <a:pt x="787378" y="46130"/>
                    <a:pt x="787378" y="57663"/>
                  </a:cubicBezTo>
                  <a:cubicBezTo>
                    <a:pt x="787378" y="69195"/>
                    <a:pt x="779696" y="76883"/>
                    <a:pt x="768173" y="76883"/>
                  </a:cubicBezTo>
                  <a:cubicBezTo>
                    <a:pt x="756651" y="76883"/>
                    <a:pt x="748969" y="69195"/>
                    <a:pt x="748969" y="57663"/>
                  </a:cubicBezTo>
                  <a:cubicBezTo>
                    <a:pt x="748969" y="46130"/>
                    <a:pt x="756651" y="38442"/>
                    <a:pt x="768173" y="38442"/>
                  </a:cubicBezTo>
                  <a:close/>
                  <a:moveTo>
                    <a:pt x="1459529" y="0"/>
                  </a:moveTo>
                  <a:lnTo>
                    <a:pt x="76817" y="0"/>
                  </a:lnTo>
                  <a:cubicBezTo>
                    <a:pt x="34568" y="0"/>
                    <a:pt x="0" y="34598"/>
                    <a:pt x="0" y="76883"/>
                  </a:cubicBezTo>
                  <a:lnTo>
                    <a:pt x="0" y="999485"/>
                  </a:lnTo>
                  <a:cubicBezTo>
                    <a:pt x="0" y="1041771"/>
                    <a:pt x="34568" y="1076368"/>
                    <a:pt x="76817" y="1076368"/>
                  </a:cubicBezTo>
                  <a:lnTo>
                    <a:pt x="1459529" y="1076368"/>
                  </a:lnTo>
                  <a:cubicBezTo>
                    <a:pt x="1501779" y="1076368"/>
                    <a:pt x="1536347" y="1041771"/>
                    <a:pt x="1536347" y="999485"/>
                  </a:cubicBezTo>
                  <a:lnTo>
                    <a:pt x="1536347" y="76883"/>
                  </a:lnTo>
                  <a:cubicBezTo>
                    <a:pt x="1536347" y="34598"/>
                    <a:pt x="1501779" y="0"/>
                    <a:pt x="1459529" y="0"/>
                  </a:cubicBezTo>
                  <a:close/>
                </a:path>
              </a:pathLst>
            </a:custGeom>
            <a:solidFill>
              <a:srgbClr val="4CB18E"/>
            </a:solidFill>
            <a:ln w="19149" cap="flat">
              <a:noFill/>
              <a:prstDash val="solid"/>
              <a:miter/>
            </a:ln>
          </p:spPr>
          <p:txBody>
            <a:bodyPr rtlCol="0" anchor="ctr"/>
            <a:lstStyle/>
            <a:p>
              <a:endParaRPr lang="en-US"/>
            </a:p>
          </p:txBody>
        </p:sp>
        <p:grpSp>
          <p:nvGrpSpPr>
            <p:cNvPr id="11" name="Picture Placeholder 14" descr="Web cam outline">
              <a:extLst>
                <a:ext uri="{FF2B5EF4-FFF2-40B4-BE49-F238E27FC236}">
                  <a16:creationId xmlns:a16="http://schemas.microsoft.com/office/drawing/2014/main" id="{BC595B4F-A997-F564-8E72-9E2A54251AC8}"/>
                </a:ext>
              </a:extLst>
            </p:cNvPr>
            <p:cNvGrpSpPr/>
            <p:nvPr/>
          </p:nvGrpSpPr>
          <p:grpSpPr>
            <a:xfrm>
              <a:off x="9525419" y="2340293"/>
              <a:ext cx="1075670" cy="1325282"/>
              <a:chOff x="9525419" y="2340293"/>
              <a:chExt cx="1075670" cy="1325282"/>
            </a:xfrm>
            <a:solidFill>
              <a:srgbClr val="4CB18E"/>
            </a:solidFill>
          </p:grpSpPr>
          <p:sp>
            <p:nvSpPr>
              <p:cNvPr id="17" name="Freeform 16">
                <a:extLst>
                  <a:ext uri="{FF2B5EF4-FFF2-40B4-BE49-F238E27FC236}">
                    <a16:creationId xmlns:a16="http://schemas.microsoft.com/office/drawing/2014/main" id="{553F258F-0A72-76A7-C5F0-88D4E23EA46A}"/>
                  </a:ext>
                </a:extLst>
              </p:cNvPr>
              <p:cNvSpPr/>
              <p:nvPr/>
            </p:nvSpPr>
            <p:spPr>
              <a:xfrm>
                <a:off x="9909620" y="2724563"/>
                <a:ext cx="307269" cy="307269"/>
              </a:xfrm>
              <a:custGeom>
                <a:avLst/>
                <a:gdLst>
                  <a:gd name="connsiteX0" fmla="*/ 307269 w 307269"/>
                  <a:gd name="connsiteY0" fmla="*/ 153635 h 307269"/>
                  <a:gd name="connsiteX1" fmla="*/ 153635 w 307269"/>
                  <a:gd name="connsiteY1" fmla="*/ 0 h 307269"/>
                  <a:gd name="connsiteX2" fmla="*/ 0 w 307269"/>
                  <a:gd name="connsiteY2" fmla="*/ 153635 h 307269"/>
                  <a:gd name="connsiteX3" fmla="*/ 153635 w 307269"/>
                  <a:gd name="connsiteY3" fmla="*/ 307269 h 307269"/>
                  <a:gd name="connsiteX4" fmla="*/ 307269 w 307269"/>
                  <a:gd name="connsiteY4" fmla="*/ 153635 h 307269"/>
                  <a:gd name="connsiteX5" fmla="*/ 38409 w 307269"/>
                  <a:gd name="connsiteY5" fmla="*/ 153635 h 307269"/>
                  <a:gd name="connsiteX6" fmla="*/ 153635 w 307269"/>
                  <a:gd name="connsiteY6" fmla="*/ 38409 h 307269"/>
                  <a:gd name="connsiteX7" fmla="*/ 268861 w 307269"/>
                  <a:gd name="connsiteY7" fmla="*/ 153635 h 307269"/>
                  <a:gd name="connsiteX8" fmla="*/ 153635 w 307269"/>
                  <a:gd name="connsiteY8" fmla="*/ 268861 h 307269"/>
                  <a:gd name="connsiteX9" fmla="*/ 38409 w 307269"/>
                  <a:gd name="connsiteY9" fmla="*/ 153635 h 30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269" h="307269">
                    <a:moveTo>
                      <a:pt x="307269" y="153635"/>
                    </a:moveTo>
                    <a:cubicBezTo>
                      <a:pt x="307269" y="68784"/>
                      <a:pt x="238485" y="0"/>
                      <a:pt x="153635" y="0"/>
                    </a:cubicBezTo>
                    <a:cubicBezTo>
                      <a:pt x="68784" y="0"/>
                      <a:pt x="0" y="68784"/>
                      <a:pt x="0" y="153635"/>
                    </a:cubicBezTo>
                    <a:cubicBezTo>
                      <a:pt x="0" y="238485"/>
                      <a:pt x="68784" y="307269"/>
                      <a:pt x="153635" y="307269"/>
                    </a:cubicBezTo>
                    <a:cubicBezTo>
                      <a:pt x="238445" y="307173"/>
                      <a:pt x="307173" y="238445"/>
                      <a:pt x="307269" y="153635"/>
                    </a:cubicBezTo>
                    <a:close/>
                    <a:moveTo>
                      <a:pt x="38409" y="153635"/>
                    </a:moveTo>
                    <a:cubicBezTo>
                      <a:pt x="38409" y="89997"/>
                      <a:pt x="89997" y="38409"/>
                      <a:pt x="153635" y="38409"/>
                    </a:cubicBezTo>
                    <a:cubicBezTo>
                      <a:pt x="217272" y="38409"/>
                      <a:pt x="268861" y="89997"/>
                      <a:pt x="268861" y="153635"/>
                    </a:cubicBezTo>
                    <a:cubicBezTo>
                      <a:pt x="268861" y="217272"/>
                      <a:pt x="217272" y="268861"/>
                      <a:pt x="153635" y="268861"/>
                    </a:cubicBezTo>
                    <a:cubicBezTo>
                      <a:pt x="90024" y="268797"/>
                      <a:pt x="38472" y="217245"/>
                      <a:pt x="38409" y="153635"/>
                    </a:cubicBezTo>
                    <a:close/>
                  </a:path>
                </a:pathLst>
              </a:custGeom>
              <a:solidFill>
                <a:srgbClr val="4CB18E"/>
              </a:solidFill>
              <a:ln w="191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B9A4FF7-4789-724B-6139-DA85676D18DC}"/>
                  </a:ext>
                </a:extLst>
              </p:cNvPr>
              <p:cNvSpPr/>
              <p:nvPr/>
            </p:nvSpPr>
            <p:spPr>
              <a:xfrm>
                <a:off x="9525419" y="2340293"/>
                <a:ext cx="1075670" cy="1325282"/>
              </a:xfrm>
              <a:custGeom>
                <a:avLst/>
                <a:gdLst>
                  <a:gd name="connsiteX0" fmla="*/ 930391 w 1075670"/>
                  <a:gd name="connsiteY0" fmla="*/ 1185283 h 1325282"/>
                  <a:gd name="connsiteX1" fmla="*/ 653061 w 1075670"/>
                  <a:gd name="connsiteY1" fmla="*/ 1154460 h 1325282"/>
                  <a:gd name="connsiteX2" fmla="*/ 653061 w 1075670"/>
                  <a:gd name="connsiteY2" fmla="*/ 1063066 h 1325282"/>
                  <a:gd name="connsiteX3" fmla="*/ 1063066 w 1075670"/>
                  <a:gd name="connsiteY3" fmla="*/ 422609 h 1325282"/>
                  <a:gd name="connsiteX4" fmla="*/ 422609 w 1075670"/>
                  <a:gd name="connsiteY4" fmla="*/ 12604 h 1325282"/>
                  <a:gd name="connsiteX5" fmla="*/ 12604 w 1075670"/>
                  <a:gd name="connsiteY5" fmla="*/ 653061 h 1325282"/>
                  <a:gd name="connsiteX6" fmla="*/ 422609 w 1075670"/>
                  <a:gd name="connsiteY6" fmla="*/ 1063066 h 1325282"/>
                  <a:gd name="connsiteX7" fmla="*/ 422609 w 1075670"/>
                  <a:gd name="connsiteY7" fmla="*/ 1154460 h 1325282"/>
                  <a:gd name="connsiteX8" fmla="*/ 145280 w 1075670"/>
                  <a:gd name="connsiteY8" fmla="*/ 1185187 h 1325282"/>
                  <a:gd name="connsiteX9" fmla="*/ 76931 w 1075670"/>
                  <a:gd name="connsiteY9" fmla="*/ 1261620 h 1325282"/>
                  <a:gd name="connsiteX10" fmla="*/ 76931 w 1075670"/>
                  <a:gd name="connsiteY10" fmla="*/ 1325282 h 1325282"/>
                  <a:gd name="connsiteX11" fmla="*/ 998739 w 1075670"/>
                  <a:gd name="connsiteY11" fmla="*/ 1325282 h 1325282"/>
                  <a:gd name="connsiteX12" fmla="*/ 998739 w 1075670"/>
                  <a:gd name="connsiteY12" fmla="*/ 1261620 h 1325282"/>
                  <a:gd name="connsiteX13" fmla="*/ 930391 w 1075670"/>
                  <a:gd name="connsiteY13" fmla="*/ 1185283 h 1325282"/>
                  <a:gd name="connsiteX14" fmla="*/ 38523 w 1075670"/>
                  <a:gd name="connsiteY14" fmla="*/ 537904 h 1325282"/>
                  <a:gd name="connsiteX15" fmla="*/ 537835 w 1075670"/>
                  <a:gd name="connsiteY15" fmla="*/ 38592 h 1325282"/>
                  <a:gd name="connsiteX16" fmla="*/ 1037148 w 1075670"/>
                  <a:gd name="connsiteY16" fmla="*/ 537904 h 1325282"/>
                  <a:gd name="connsiteX17" fmla="*/ 537835 w 1075670"/>
                  <a:gd name="connsiteY17" fmla="*/ 1037217 h 1325282"/>
                  <a:gd name="connsiteX18" fmla="*/ 38523 w 1075670"/>
                  <a:gd name="connsiteY18" fmla="*/ 537904 h 1325282"/>
                  <a:gd name="connsiteX19" fmla="*/ 960331 w 1075670"/>
                  <a:gd name="connsiteY19" fmla="*/ 1286874 h 1325282"/>
                  <a:gd name="connsiteX20" fmla="*/ 115340 w 1075670"/>
                  <a:gd name="connsiteY20" fmla="*/ 1286874 h 1325282"/>
                  <a:gd name="connsiteX21" fmla="*/ 115340 w 1075670"/>
                  <a:gd name="connsiteY21" fmla="*/ 1261620 h 1325282"/>
                  <a:gd name="connsiteX22" fmla="*/ 149504 w 1075670"/>
                  <a:gd name="connsiteY22" fmla="*/ 1223499 h 1325282"/>
                  <a:gd name="connsiteX23" fmla="*/ 461018 w 1075670"/>
                  <a:gd name="connsiteY23" fmla="*/ 1188931 h 1325282"/>
                  <a:gd name="connsiteX24" fmla="*/ 461018 w 1075670"/>
                  <a:gd name="connsiteY24" fmla="*/ 1070057 h 1325282"/>
                  <a:gd name="connsiteX25" fmla="*/ 614653 w 1075670"/>
                  <a:gd name="connsiteY25" fmla="*/ 1070057 h 1325282"/>
                  <a:gd name="connsiteX26" fmla="*/ 614653 w 1075670"/>
                  <a:gd name="connsiteY26" fmla="*/ 1188931 h 1325282"/>
                  <a:gd name="connsiteX27" fmla="*/ 926166 w 1075670"/>
                  <a:gd name="connsiteY27" fmla="*/ 1223499 h 1325282"/>
                  <a:gd name="connsiteX28" fmla="*/ 960331 w 1075670"/>
                  <a:gd name="connsiteY28" fmla="*/ 1261620 h 13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75670" h="1325282">
                    <a:moveTo>
                      <a:pt x="930391" y="1185283"/>
                    </a:moveTo>
                    <a:lnTo>
                      <a:pt x="653061" y="1154460"/>
                    </a:lnTo>
                    <a:lnTo>
                      <a:pt x="653061" y="1063066"/>
                    </a:lnTo>
                    <a:cubicBezTo>
                      <a:pt x="943139" y="999429"/>
                      <a:pt x="1126704" y="712687"/>
                      <a:pt x="1063066" y="422609"/>
                    </a:cubicBezTo>
                    <a:cubicBezTo>
                      <a:pt x="999429" y="132532"/>
                      <a:pt x="712687" y="-51033"/>
                      <a:pt x="422609" y="12604"/>
                    </a:cubicBezTo>
                    <a:cubicBezTo>
                      <a:pt x="132532" y="76242"/>
                      <a:pt x="-51033" y="362986"/>
                      <a:pt x="12604" y="653061"/>
                    </a:cubicBezTo>
                    <a:cubicBezTo>
                      <a:pt x="57570" y="858022"/>
                      <a:pt x="217649" y="1018101"/>
                      <a:pt x="422609" y="1063066"/>
                    </a:cubicBezTo>
                    <a:lnTo>
                      <a:pt x="422609" y="1154460"/>
                    </a:lnTo>
                    <a:lnTo>
                      <a:pt x="145280" y="1185187"/>
                    </a:lnTo>
                    <a:cubicBezTo>
                      <a:pt x="106339" y="1189506"/>
                      <a:pt x="76889" y="1222441"/>
                      <a:pt x="76931" y="1261620"/>
                    </a:cubicBezTo>
                    <a:lnTo>
                      <a:pt x="76931" y="1325282"/>
                    </a:lnTo>
                    <a:lnTo>
                      <a:pt x="998739" y="1325282"/>
                    </a:lnTo>
                    <a:lnTo>
                      <a:pt x="998739" y="1261620"/>
                    </a:lnTo>
                    <a:cubicBezTo>
                      <a:pt x="998734" y="1222477"/>
                      <a:pt x="969295" y="1189598"/>
                      <a:pt x="930391" y="1185283"/>
                    </a:cubicBezTo>
                    <a:close/>
                    <a:moveTo>
                      <a:pt x="38523" y="537904"/>
                    </a:moveTo>
                    <a:cubicBezTo>
                      <a:pt x="38523" y="262142"/>
                      <a:pt x="262073" y="38592"/>
                      <a:pt x="537835" y="38592"/>
                    </a:cubicBezTo>
                    <a:cubicBezTo>
                      <a:pt x="813598" y="38592"/>
                      <a:pt x="1037148" y="262142"/>
                      <a:pt x="1037148" y="537904"/>
                    </a:cubicBezTo>
                    <a:cubicBezTo>
                      <a:pt x="1037148" y="813667"/>
                      <a:pt x="813598" y="1037217"/>
                      <a:pt x="537835" y="1037217"/>
                    </a:cubicBezTo>
                    <a:cubicBezTo>
                      <a:pt x="262199" y="1036910"/>
                      <a:pt x="38830" y="813540"/>
                      <a:pt x="38523" y="537904"/>
                    </a:cubicBezTo>
                    <a:close/>
                    <a:moveTo>
                      <a:pt x="960331" y="1286874"/>
                    </a:moveTo>
                    <a:lnTo>
                      <a:pt x="115340" y="1286874"/>
                    </a:lnTo>
                    <a:lnTo>
                      <a:pt x="115340" y="1261620"/>
                    </a:lnTo>
                    <a:cubicBezTo>
                      <a:pt x="115367" y="1242070"/>
                      <a:pt x="130074" y="1225660"/>
                      <a:pt x="149504" y="1223499"/>
                    </a:cubicBezTo>
                    <a:lnTo>
                      <a:pt x="461018" y="1188931"/>
                    </a:lnTo>
                    <a:lnTo>
                      <a:pt x="461018" y="1070057"/>
                    </a:lnTo>
                    <a:cubicBezTo>
                      <a:pt x="511959" y="1077483"/>
                      <a:pt x="563711" y="1077483"/>
                      <a:pt x="614653" y="1070057"/>
                    </a:cubicBezTo>
                    <a:lnTo>
                      <a:pt x="614653" y="1188931"/>
                    </a:lnTo>
                    <a:lnTo>
                      <a:pt x="926166" y="1223499"/>
                    </a:lnTo>
                    <a:cubicBezTo>
                      <a:pt x="945597" y="1225660"/>
                      <a:pt x="960304" y="1242070"/>
                      <a:pt x="960331" y="1261620"/>
                    </a:cubicBezTo>
                    <a:close/>
                  </a:path>
                </a:pathLst>
              </a:custGeom>
              <a:solidFill>
                <a:srgbClr val="4CB18E"/>
              </a:solidFill>
              <a:ln w="1914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0240221D-79AE-5C3F-BAC7-424CE171E8F4}"/>
                  </a:ext>
                </a:extLst>
              </p:cNvPr>
              <p:cNvSpPr/>
              <p:nvPr/>
            </p:nvSpPr>
            <p:spPr>
              <a:xfrm>
                <a:off x="10024846" y="2455702"/>
                <a:ext cx="76817" cy="76817"/>
              </a:xfrm>
              <a:custGeom>
                <a:avLst/>
                <a:gdLst>
                  <a:gd name="connsiteX0" fmla="*/ 76817 w 76817"/>
                  <a:gd name="connsiteY0" fmla="*/ 38409 h 76817"/>
                  <a:gd name="connsiteX1" fmla="*/ 38409 w 76817"/>
                  <a:gd name="connsiteY1" fmla="*/ 76817 h 76817"/>
                  <a:gd name="connsiteX2" fmla="*/ 0 w 76817"/>
                  <a:gd name="connsiteY2" fmla="*/ 38409 h 76817"/>
                  <a:gd name="connsiteX3" fmla="*/ 38409 w 76817"/>
                  <a:gd name="connsiteY3" fmla="*/ 0 h 76817"/>
                  <a:gd name="connsiteX4" fmla="*/ 76817 w 76817"/>
                  <a:gd name="connsiteY4" fmla="*/ 38409 h 76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17" h="76817">
                    <a:moveTo>
                      <a:pt x="76817" y="38409"/>
                    </a:moveTo>
                    <a:cubicBezTo>
                      <a:pt x="76817" y="59621"/>
                      <a:pt x="59621" y="76817"/>
                      <a:pt x="38409" y="76817"/>
                    </a:cubicBezTo>
                    <a:cubicBezTo>
                      <a:pt x="17196" y="76817"/>
                      <a:pt x="0" y="59621"/>
                      <a:pt x="0" y="38409"/>
                    </a:cubicBezTo>
                    <a:cubicBezTo>
                      <a:pt x="0" y="17196"/>
                      <a:pt x="17196" y="0"/>
                      <a:pt x="38409" y="0"/>
                    </a:cubicBezTo>
                    <a:cubicBezTo>
                      <a:pt x="59621" y="0"/>
                      <a:pt x="76817" y="17196"/>
                      <a:pt x="76817" y="38409"/>
                    </a:cubicBezTo>
                    <a:close/>
                  </a:path>
                </a:pathLst>
              </a:custGeom>
              <a:solidFill>
                <a:srgbClr val="4CB18E"/>
              </a:solidFill>
              <a:ln w="1914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71BC6E6-B858-F7F0-95E7-67B66FC66587}"/>
                  </a:ext>
                </a:extLst>
              </p:cNvPr>
              <p:cNvSpPr/>
              <p:nvPr/>
            </p:nvSpPr>
            <p:spPr>
              <a:xfrm>
                <a:off x="9794394" y="2609337"/>
                <a:ext cx="537721" cy="537721"/>
              </a:xfrm>
              <a:custGeom>
                <a:avLst/>
                <a:gdLst>
                  <a:gd name="connsiteX0" fmla="*/ 537721 w 537721"/>
                  <a:gd name="connsiteY0" fmla="*/ 268861 h 537721"/>
                  <a:gd name="connsiteX1" fmla="*/ 268861 w 537721"/>
                  <a:gd name="connsiteY1" fmla="*/ 0 h 537721"/>
                  <a:gd name="connsiteX2" fmla="*/ 0 w 537721"/>
                  <a:gd name="connsiteY2" fmla="*/ 268861 h 537721"/>
                  <a:gd name="connsiteX3" fmla="*/ 268861 w 537721"/>
                  <a:gd name="connsiteY3" fmla="*/ 537721 h 537721"/>
                  <a:gd name="connsiteX4" fmla="*/ 537721 w 537721"/>
                  <a:gd name="connsiteY4" fmla="*/ 268861 h 537721"/>
                  <a:gd name="connsiteX5" fmla="*/ 38409 w 537721"/>
                  <a:gd name="connsiteY5" fmla="*/ 268861 h 537721"/>
                  <a:gd name="connsiteX6" fmla="*/ 268861 w 537721"/>
                  <a:gd name="connsiteY6" fmla="*/ 38409 h 537721"/>
                  <a:gd name="connsiteX7" fmla="*/ 499313 w 537721"/>
                  <a:gd name="connsiteY7" fmla="*/ 268861 h 537721"/>
                  <a:gd name="connsiteX8" fmla="*/ 268861 w 537721"/>
                  <a:gd name="connsiteY8" fmla="*/ 499313 h 537721"/>
                  <a:gd name="connsiteX9" fmla="*/ 38409 w 537721"/>
                  <a:gd name="connsiteY9" fmla="*/ 268861 h 53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721" h="537721">
                    <a:moveTo>
                      <a:pt x="537721" y="268861"/>
                    </a:moveTo>
                    <a:cubicBezTo>
                      <a:pt x="537721" y="120373"/>
                      <a:pt x="417349" y="0"/>
                      <a:pt x="268861" y="0"/>
                    </a:cubicBezTo>
                    <a:cubicBezTo>
                      <a:pt x="120373" y="0"/>
                      <a:pt x="0" y="120373"/>
                      <a:pt x="0" y="268861"/>
                    </a:cubicBezTo>
                    <a:cubicBezTo>
                      <a:pt x="0" y="417349"/>
                      <a:pt x="120373" y="537721"/>
                      <a:pt x="268861" y="537721"/>
                    </a:cubicBezTo>
                    <a:cubicBezTo>
                      <a:pt x="417283" y="537562"/>
                      <a:pt x="537562" y="417283"/>
                      <a:pt x="537721" y="268861"/>
                    </a:cubicBezTo>
                    <a:close/>
                    <a:moveTo>
                      <a:pt x="38409" y="268861"/>
                    </a:moveTo>
                    <a:cubicBezTo>
                      <a:pt x="38409" y="141586"/>
                      <a:pt x="141586" y="38409"/>
                      <a:pt x="268861" y="38409"/>
                    </a:cubicBezTo>
                    <a:cubicBezTo>
                      <a:pt x="396135" y="38409"/>
                      <a:pt x="499313" y="141586"/>
                      <a:pt x="499313" y="268861"/>
                    </a:cubicBezTo>
                    <a:cubicBezTo>
                      <a:pt x="499313" y="396135"/>
                      <a:pt x="396135" y="499313"/>
                      <a:pt x="268861" y="499313"/>
                    </a:cubicBezTo>
                    <a:cubicBezTo>
                      <a:pt x="141643" y="499174"/>
                      <a:pt x="38547" y="396078"/>
                      <a:pt x="38409" y="268861"/>
                    </a:cubicBezTo>
                    <a:close/>
                  </a:path>
                </a:pathLst>
              </a:custGeom>
              <a:solidFill>
                <a:srgbClr val="4CB18E"/>
              </a:solidFill>
              <a:ln w="19149" cap="flat">
                <a:noFill/>
                <a:prstDash val="solid"/>
                <a:miter/>
              </a:ln>
            </p:spPr>
            <p:txBody>
              <a:bodyPr rtlCol="0" anchor="ctr"/>
              <a:lstStyle/>
              <a:p>
                <a:endParaRPr lang="en-US"/>
              </a:p>
            </p:txBody>
          </p:sp>
        </p:grpSp>
        <p:sp>
          <p:nvSpPr>
            <p:cNvPr id="12" name="Plus 11">
              <a:extLst>
                <a:ext uri="{FF2B5EF4-FFF2-40B4-BE49-F238E27FC236}">
                  <a16:creationId xmlns:a16="http://schemas.microsoft.com/office/drawing/2014/main" id="{091330E2-0DD8-74A3-9CC8-81262DE4C433}"/>
                </a:ext>
              </a:extLst>
            </p:cNvPr>
            <p:cNvSpPr/>
            <p:nvPr/>
          </p:nvSpPr>
          <p:spPr>
            <a:xfrm>
              <a:off x="5773561" y="2741672"/>
              <a:ext cx="644877" cy="682907"/>
            </a:xfrm>
            <a:prstGeom prst="mathPlus">
              <a:avLst/>
            </a:prstGeom>
            <a:solidFill>
              <a:srgbClr val="2040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A501632-7F21-BE6E-845D-D52BF5B6C3F7}"/>
                </a:ext>
              </a:extLst>
            </p:cNvPr>
            <p:cNvSpPr txBox="1"/>
            <p:nvPr/>
          </p:nvSpPr>
          <p:spPr>
            <a:xfrm>
              <a:off x="1206936" y="4291470"/>
              <a:ext cx="1843616" cy="369332"/>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Full eClosing</a:t>
              </a:r>
            </a:p>
          </p:txBody>
        </p:sp>
        <p:sp>
          <p:nvSpPr>
            <p:cNvPr id="14" name="TextBox 13">
              <a:extLst>
                <a:ext uri="{FF2B5EF4-FFF2-40B4-BE49-F238E27FC236}">
                  <a16:creationId xmlns:a16="http://schemas.microsoft.com/office/drawing/2014/main" id="{7F481A37-F38E-C620-D985-27D1BCB85F8E}"/>
                </a:ext>
              </a:extLst>
            </p:cNvPr>
            <p:cNvSpPr txBox="1"/>
            <p:nvPr/>
          </p:nvSpPr>
          <p:spPr>
            <a:xfrm>
              <a:off x="5075981" y="4291470"/>
              <a:ext cx="2040036" cy="369332"/>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Hybrid eClosing</a:t>
              </a:r>
            </a:p>
          </p:txBody>
        </p:sp>
        <p:sp>
          <p:nvSpPr>
            <p:cNvPr id="15" name="TextBox 14">
              <a:extLst>
                <a:ext uri="{FF2B5EF4-FFF2-40B4-BE49-F238E27FC236}">
                  <a16:creationId xmlns:a16="http://schemas.microsoft.com/office/drawing/2014/main" id="{78DFCF85-2248-8413-DDD7-E26FD56F4D5A}"/>
                </a:ext>
              </a:extLst>
            </p:cNvPr>
            <p:cNvSpPr txBox="1"/>
            <p:nvPr/>
          </p:nvSpPr>
          <p:spPr>
            <a:xfrm>
              <a:off x="8587972" y="4291470"/>
              <a:ext cx="2950565" cy="369332"/>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Remote Online eClosing</a:t>
              </a:r>
            </a:p>
          </p:txBody>
        </p:sp>
        <p:sp>
          <p:nvSpPr>
            <p:cNvPr id="16" name="Picture Placeholder 10" descr="Signature outline">
              <a:extLst>
                <a:ext uri="{FF2B5EF4-FFF2-40B4-BE49-F238E27FC236}">
                  <a16:creationId xmlns:a16="http://schemas.microsoft.com/office/drawing/2014/main" id="{A6D250BE-445C-2BBC-33FA-E1A06FF95331}"/>
                </a:ext>
              </a:extLst>
            </p:cNvPr>
            <p:cNvSpPr/>
            <p:nvPr/>
          </p:nvSpPr>
          <p:spPr>
            <a:xfrm>
              <a:off x="3890192" y="2345524"/>
              <a:ext cx="1766922" cy="1410807"/>
            </a:xfrm>
            <a:custGeom>
              <a:avLst/>
              <a:gdLst>
                <a:gd name="connsiteX0" fmla="*/ 1378861 w 1766922"/>
                <a:gd name="connsiteY0" fmla="*/ 468970 h 1410807"/>
                <a:gd name="connsiteX1" fmla="*/ 1766788 w 1766922"/>
                <a:gd name="connsiteY1" fmla="*/ 56249 h 1410807"/>
                <a:gd name="connsiteX2" fmla="*/ 1766788 w 1766922"/>
                <a:gd name="connsiteY2" fmla="*/ 0 h 1410807"/>
                <a:gd name="connsiteX3" fmla="*/ 1351302 w 1766922"/>
                <a:gd name="connsiteY3" fmla="*/ 442199 h 1410807"/>
                <a:gd name="connsiteX4" fmla="*/ 1278998 w 1766922"/>
                <a:gd name="connsiteY4" fmla="*/ 514465 h 1410807"/>
                <a:gd name="connsiteX5" fmla="*/ 1327815 w 1766922"/>
                <a:gd name="connsiteY5" fmla="*/ 563321 h 1410807"/>
                <a:gd name="connsiteX6" fmla="*/ 1006297 w 1766922"/>
                <a:gd name="connsiteY6" fmla="*/ 777487 h 1410807"/>
                <a:gd name="connsiteX7" fmla="*/ 824028 w 1766922"/>
                <a:gd name="connsiteY7" fmla="*/ 1215058 h 1410807"/>
                <a:gd name="connsiteX8" fmla="*/ 857002 w 1766922"/>
                <a:gd name="connsiteY8" fmla="*/ 1248051 h 1410807"/>
                <a:gd name="connsiteX9" fmla="*/ 659197 w 1766922"/>
                <a:gd name="connsiteY9" fmla="*/ 1278452 h 1410807"/>
                <a:gd name="connsiteX10" fmla="*/ 658980 w 1766922"/>
                <a:gd name="connsiteY10" fmla="*/ 1278338 h 1410807"/>
                <a:gd name="connsiteX11" fmla="*/ 658986 w 1766922"/>
                <a:gd name="connsiteY11" fmla="*/ 1278221 h 1410807"/>
                <a:gd name="connsiteX12" fmla="*/ 669241 w 1766922"/>
                <a:gd name="connsiteY12" fmla="*/ 1173346 h 1410807"/>
                <a:gd name="connsiteX13" fmla="*/ 634481 w 1766922"/>
                <a:gd name="connsiteY13" fmla="*/ 1138049 h 1410807"/>
                <a:gd name="connsiteX14" fmla="*/ 470918 w 1766922"/>
                <a:gd name="connsiteY14" fmla="*/ 1219437 h 1410807"/>
                <a:gd name="connsiteX15" fmla="*/ 470674 w 1766922"/>
                <a:gd name="connsiteY15" fmla="*/ 1219439 h 1410807"/>
                <a:gd name="connsiteX16" fmla="*/ 470630 w 1766922"/>
                <a:gd name="connsiteY16" fmla="*/ 1219264 h 1410807"/>
                <a:gd name="connsiteX17" fmla="*/ 467826 w 1766922"/>
                <a:gd name="connsiteY17" fmla="*/ 1153585 h 1410807"/>
                <a:gd name="connsiteX18" fmla="*/ 422485 w 1766922"/>
                <a:gd name="connsiteY18" fmla="*/ 1116310 h 1410807"/>
                <a:gd name="connsiteX19" fmla="*/ 257020 w 1766922"/>
                <a:gd name="connsiteY19" fmla="*/ 1222721 h 1410807"/>
                <a:gd name="connsiteX20" fmla="*/ 256780 w 1766922"/>
                <a:gd name="connsiteY20" fmla="*/ 1222788 h 1410807"/>
                <a:gd name="connsiteX21" fmla="*/ 256713 w 1766922"/>
                <a:gd name="connsiteY21" fmla="*/ 1222548 h 1410807"/>
                <a:gd name="connsiteX22" fmla="*/ 284540 w 1766922"/>
                <a:gd name="connsiteY22" fmla="*/ 911591 h 1410807"/>
                <a:gd name="connsiteX23" fmla="*/ 13164 w 1766922"/>
                <a:gd name="connsiteY23" fmla="*/ 906944 h 1410807"/>
                <a:gd name="connsiteX24" fmla="*/ 988 w 1766922"/>
                <a:gd name="connsiteY24" fmla="*/ 931257 h 1410807"/>
                <a:gd name="connsiteX25" fmla="*/ 25301 w 1766922"/>
                <a:gd name="connsiteY25" fmla="*/ 943432 h 1410807"/>
                <a:gd name="connsiteX26" fmla="*/ 257385 w 1766922"/>
                <a:gd name="connsiteY26" fmla="*/ 938804 h 1410807"/>
                <a:gd name="connsiteX27" fmla="*/ 145155 w 1766922"/>
                <a:gd name="connsiteY27" fmla="*/ 1347991 h 1410807"/>
                <a:gd name="connsiteX28" fmla="*/ 127871 w 1766922"/>
                <a:gd name="connsiteY28" fmla="*/ 1378161 h 1410807"/>
                <a:gd name="connsiteX29" fmla="*/ 132565 w 1766922"/>
                <a:gd name="connsiteY29" fmla="*/ 1406260 h 1410807"/>
                <a:gd name="connsiteX30" fmla="*/ 133440 w 1766922"/>
                <a:gd name="connsiteY30" fmla="*/ 1406852 h 1410807"/>
                <a:gd name="connsiteX31" fmla="*/ 144252 w 1766922"/>
                <a:gd name="connsiteY31" fmla="*/ 1410808 h 1410807"/>
                <a:gd name="connsiteX32" fmla="*/ 182872 w 1766922"/>
                <a:gd name="connsiteY32" fmla="*/ 1373033 h 1410807"/>
                <a:gd name="connsiteX33" fmla="*/ 413132 w 1766922"/>
                <a:gd name="connsiteY33" fmla="*/ 1153643 h 1410807"/>
                <a:gd name="connsiteX34" fmla="*/ 432605 w 1766922"/>
                <a:gd name="connsiteY34" fmla="*/ 1168699 h 1410807"/>
                <a:gd name="connsiteX35" fmla="*/ 401110 w 1766922"/>
                <a:gd name="connsiteY35" fmla="*/ 1293316 h 1410807"/>
                <a:gd name="connsiteX36" fmla="*/ 408343 w 1766922"/>
                <a:gd name="connsiteY36" fmla="*/ 1319493 h 1410807"/>
                <a:gd name="connsiteX37" fmla="*/ 432298 w 1766922"/>
                <a:gd name="connsiteY37" fmla="*/ 1315401 h 1410807"/>
                <a:gd name="connsiteX38" fmla="*/ 620501 w 1766922"/>
                <a:gd name="connsiteY38" fmla="*/ 1173846 h 1410807"/>
                <a:gd name="connsiteX39" fmla="*/ 633406 w 1766922"/>
                <a:gd name="connsiteY39" fmla="*/ 1186962 h 1410807"/>
                <a:gd name="connsiteX40" fmla="*/ 610361 w 1766922"/>
                <a:gd name="connsiteY40" fmla="*/ 1294084 h 1410807"/>
                <a:gd name="connsiteX41" fmla="*/ 618701 w 1766922"/>
                <a:gd name="connsiteY41" fmla="*/ 1319931 h 1410807"/>
                <a:gd name="connsiteX42" fmla="*/ 630391 w 1766922"/>
                <a:gd name="connsiteY42" fmla="*/ 1321815 h 1410807"/>
                <a:gd name="connsiteX43" fmla="*/ 886193 w 1766922"/>
                <a:gd name="connsiteY43" fmla="*/ 1282465 h 1410807"/>
                <a:gd name="connsiteX44" fmla="*/ 890033 w 1766922"/>
                <a:gd name="connsiteY44" fmla="*/ 1281083 h 1410807"/>
                <a:gd name="connsiteX45" fmla="*/ 933320 w 1766922"/>
                <a:gd name="connsiteY45" fmla="*/ 1324350 h 1410807"/>
                <a:gd name="connsiteX46" fmla="*/ 1370814 w 1766922"/>
                <a:gd name="connsiteY46" fmla="*/ 1142024 h 1410807"/>
                <a:gd name="connsiteX47" fmla="*/ 1583982 w 1766922"/>
                <a:gd name="connsiteY47" fmla="*/ 819507 h 1410807"/>
                <a:gd name="connsiteX48" fmla="*/ 1634278 w 1766922"/>
                <a:gd name="connsiteY48" fmla="*/ 869707 h 1410807"/>
                <a:gd name="connsiteX49" fmla="*/ 1647856 w 1766922"/>
                <a:gd name="connsiteY49" fmla="*/ 856264 h 1410807"/>
                <a:gd name="connsiteX50" fmla="*/ 1766923 w 1766922"/>
                <a:gd name="connsiteY50" fmla="*/ 739501 h 1410807"/>
                <a:gd name="connsiteX51" fmla="*/ 1766923 w 1766922"/>
                <a:gd name="connsiteY51" fmla="*/ 685902 h 1410807"/>
                <a:gd name="connsiteX52" fmla="*/ 1634528 w 1766922"/>
                <a:gd name="connsiteY52" fmla="*/ 815589 h 1410807"/>
                <a:gd name="connsiteX53" fmla="*/ 1610657 w 1766922"/>
                <a:gd name="connsiteY53" fmla="*/ 791833 h 1410807"/>
                <a:gd name="connsiteX54" fmla="*/ 1610657 w 1766922"/>
                <a:gd name="connsiteY54" fmla="*/ 791833 h 1410807"/>
                <a:gd name="connsiteX55" fmla="*/ 1355623 w 1766922"/>
                <a:gd name="connsiteY55" fmla="*/ 536550 h 1410807"/>
                <a:gd name="connsiteX56" fmla="*/ 1355527 w 1766922"/>
                <a:gd name="connsiteY56" fmla="*/ 536646 h 1410807"/>
                <a:gd name="connsiteX57" fmla="*/ 1333366 w 1766922"/>
                <a:gd name="connsiteY57" fmla="*/ 514465 h 1410807"/>
                <a:gd name="connsiteX58" fmla="*/ 1342372 w 1766922"/>
                <a:gd name="connsiteY58" fmla="*/ 1107956 h 1410807"/>
                <a:gd name="connsiteX59" fmla="*/ 937603 w 1766922"/>
                <a:gd name="connsiteY59" fmla="*/ 1274323 h 1410807"/>
                <a:gd name="connsiteX60" fmla="*/ 919262 w 1766922"/>
                <a:gd name="connsiteY60" fmla="*/ 1255983 h 1410807"/>
                <a:gd name="connsiteX61" fmla="*/ 1168208 w 1766922"/>
                <a:gd name="connsiteY61" fmla="*/ 1007037 h 1410807"/>
                <a:gd name="connsiteX62" fmla="*/ 1224861 w 1766922"/>
                <a:gd name="connsiteY62" fmla="*/ 996129 h 1410807"/>
                <a:gd name="connsiteX63" fmla="*/ 1224861 w 1766922"/>
                <a:gd name="connsiteY63" fmla="*/ 996129 h 1410807"/>
                <a:gd name="connsiteX64" fmla="*/ 1224905 w 1766922"/>
                <a:gd name="connsiteY64" fmla="*/ 923262 h 1410807"/>
                <a:gd name="connsiteX65" fmla="*/ 1152038 w 1766922"/>
                <a:gd name="connsiteY65" fmla="*/ 923216 h 1410807"/>
                <a:gd name="connsiteX66" fmla="*/ 1141053 w 1766922"/>
                <a:gd name="connsiteY66" fmla="*/ 979882 h 1410807"/>
                <a:gd name="connsiteX67" fmla="*/ 892146 w 1766922"/>
                <a:gd name="connsiteY67" fmla="*/ 1228809 h 1410807"/>
                <a:gd name="connsiteX68" fmla="*/ 874094 w 1766922"/>
                <a:gd name="connsiteY68" fmla="*/ 1210756 h 1410807"/>
                <a:gd name="connsiteX69" fmla="*/ 1040461 w 1766922"/>
                <a:gd name="connsiteY69" fmla="*/ 805737 h 1410807"/>
                <a:gd name="connsiteX70" fmla="*/ 1355143 w 1766922"/>
                <a:gd name="connsiteY70" fmla="*/ 590648 h 1410807"/>
                <a:gd name="connsiteX71" fmla="*/ 1556789 w 1766922"/>
                <a:gd name="connsiteY71" fmla="*/ 792294 h 1410807"/>
                <a:gd name="connsiteX72" fmla="*/ 1342372 w 1766922"/>
                <a:gd name="connsiteY72" fmla="*/ 1107956 h 14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766922" h="1410807">
                  <a:moveTo>
                    <a:pt x="1378861" y="468970"/>
                  </a:moveTo>
                  <a:cubicBezTo>
                    <a:pt x="1381203" y="466473"/>
                    <a:pt x="1573439" y="263080"/>
                    <a:pt x="1766788" y="56249"/>
                  </a:cubicBezTo>
                  <a:lnTo>
                    <a:pt x="1766788" y="0"/>
                  </a:lnTo>
                  <a:cubicBezTo>
                    <a:pt x="1564509" y="216606"/>
                    <a:pt x="1353453" y="439933"/>
                    <a:pt x="1351302" y="442199"/>
                  </a:cubicBezTo>
                  <a:lnTo>
                    <a:pt x="1278998" y="514465"/>
                  </a:lnTo>
                  <a:lnTo>
                    <a:pt x="1327815" y="563321"/>
                  </a:lnTo>
                  <a:cubicBezTo>
                    <a:pt x="1148409" y="732914"/>
                    <a:pt x="1006297" y="777487"/>
                    <a:pt x="1006297" y="777487"/>
                  </a:cubicBezTo>
                  <a:cubicBezTo>
                    <a:pt x="980845" y="935662"/>
                    <a:pt x="918394" y="1085590"/>
                    <a:pt x="824028" y="1215058"/>
                  </a:cubicBezTo>
                  <a:lnTo>
                    <a:pt x="857002" y="1248051"/>
                  </a:lnTo>
                  <a:lnTo>
                    <a:pt x="659197" y="1278452"/>
                  </a:lnTo>
                  <a:cubicBezTo>
                    <a:pt x="659107" y="1278480"/>
                    <a:pt x="659009" y="1278429"/>
                    <a:pt x="658980" y="1278338"/>
                  </a:cubicBezTo>
                  <a:cubicBezTo>
                    <a:pt x="658969" y="1278300"/>
                    <a:pt x="658971" y="1278258"/>
                    <a:pt x="658986" y="1278221"/>
                  </a:cubicBezTo>
                  <a:cubicBezTo>
                    <a:pt x="670009" y="1248455"/>
                    <a:pt x="681263" y="1205245"/>
                    <a:pt x="669241" y="1173346"/>
                  </a:cubicBezTo>
                  <a:cubicBezTo>
                    <a:pt x="663322" y="1157096"/>
                    <a:pt x="650638" y="1144217"/>
                    <a:pt x="634481" y="1138049"/>
                  </a:cubicBezTo>
                  <a:cubicBezTo>
                    <a:pt x="590446" y="1120765"/>
                    <a:pt x="523307" y="1170255"/>
                    <a:pt x="470918" y="1219437"/>
                  </a:cubicBezTo>
                  <a:cubicBezTo>
                    <a:pt x="470851" y="1219504"/>
                    <a:pt x="470741" y="1219506"/>
                    <a:pt x="470674" y="1219439"/>
                  </a:cubicBezTo>
                  <a:cubicBezTo>
                    <a:pt x="470628" y="1219393"/>
                    <a:pt x="470611" y="1219325"/>
                    <a:pt x="470630" y="1219264"/>
                  </a:cubicBezTo>
                  <a:cubicBezTo>
                    <a:pt x="476207" y="1197575"/>
                    <a:pt x="475231" y="1174719"/>
                    <a:pt x="467826" y="1153585"/>
                  </a:cubicBezTo>
                  <a:cubicBezTo>
                    <a:pt x="459651" y="1134542"/>
                    <a:pt x="442749" y="1120646"/>
                    <a:pt x="422485" y="1116310"/>
                  </a:cubicBezTo>
                  <a:cubicBezTo>
                    <a:pt x="379717" y="1105536"/>
                    <a:pt x="320817" y="1152471"/>
                    <a:pt x="257020" y="1222721"/>
                  </a:cubicBezTo>
                  <a:cubicBezTo>
                    <a:pt x="256972" y="1222805"/>
                    <a:pt x="256865" y="1222836"/>
                    <a:pt x="256780" y="1222788"/>
                  </a:cubicBezTo>
                  <a:cubicBezTo>
                    <a:pt x="256696" y="1222740"/>
                    <a:pt x="256665" y="1222632"/>
                    <a:pt x="256713" y="1222548"/>
                  </a:cubicBezTo>
                  <a:cubicBezTo>
                    <a:pt x="309448" y="1111336"/>
                    <a:pt x="351160" y="978192"/>
                    <a:pt x="284540" y="911591"/>
                  </a:cubicBezTo>
                  <a:cubicBezTo>
                    <a:pt x="236529" y="863581"/>
                    <a:pt x="147767" y="862063"/>
                    <a:pt x="13164" y="906944"/>
                  </a:cubicBezTo>
                  <a:cubicBezTo>
                    <a:pt x="3088" y="910295"/>
                    <a:pt x="-2364" y="921180"/>
                    <a:pt x="988" y="931257"/>
                  </a:cubicBezTo>
                  <a:cubicBezTo>
                    <a:pt x="4340" y="941333"/>
                    <a:pt x="15225" y="946783"/>
                    <a:pt x="25301" y="943432"/>
                  </a:cubicBezTo>
                  <a:cubicBezTo>
                    <a:pt x="143100" y="904178"/>
                    <a:pt x="221185" y="902604"/>
                    <a:pt x="257385" y="938804"/>
                  </a:cubicBezTo>
                  <a:cubicBezTo>
                    <a:pt x="338159" y="1019577"/>
                    <a:pt x="192878" y="1266756"/>
                    <a:pt x="145155" y="1347991"/>
                  </a:cubicBezTo>
                  <a:cubicBezTo>
                    <a:pt x="136859" y="1362087"/>
                    <a:pt x="130771" y="1372515"/>
                    <a:pt x="127871" y="1378161"/>
                  </a:cubicBezTo>
                  <a:cubicBezTo>
                    <a:pt x="121407" y="1387217"/>
                    <a:pt x="123509" y="1399798"/>
                    <a:pt x="132565" y="1406260"/>
                  </a:cubicBezTo>
                  <a:cubicBezTo>
                    <a:pt x="132852" y="1406466"/>
                    <a:pt x="133143" y="1406662"/>
                    <a:pt x="133440" y="1406852"/>
                  </a:cubicBezTo>
                  <a:cubicBezTo>
                    <a:pt x="136604" y="1409155"/>
                    <a:pt x="140349" y="1410526"/>
                    <a:pt x="144252" y="1410808"/>
                  </a:cubicBezTo>
                  <a:cubicBezTo>
                    <a:pt x="153624" y="1410808"/>
                    <a:pt x="162208" y="1399727"/>
                    <a:pt x="182872" y="1373033"/>
                  </a:cubicBezTo>
                  <a:cubicBezTo>
                    <a:pt x="331456" y="1181239"/>
                    <a:pt x="390125" y="1147881"/>
                    <a:pt x="413132" y="1153643"/>
                  </a:cubicBezTo>
                  <a:cubicBezTo>
                    <a:pt x="421801" y="1154930"/>
                    <a:pt x="429177" y="1160633"/>
                    <a:pt x="432605" y="1168699"/>
                  </a:cubicBezTo>
                  <a:cubicBezTo>
                    <a:pt x="444954" y="1197505"/>
                    <a:pt x="419815" y="1260457"/>
                    <a:pt x="401110" y="1293316"/>
                  </a:cubicBezTo>
                  <a:cubicBezTo>
                    <a:pt x="395879" y="1302542"/>
                    <a:pt x="399117" y="1314262"/>
                    <a:pt x="408343" y="1319493"/>
                  </a:cubicBezTo>
                  <a:cubicBezTo>
                    <a:pt x="416286" y="1323999"/>
                    <a:pt x="426301" y="1322286"/>
                    <a:pt x="432298" y="1315401"/>
                  </a:cubicBezTo>
                  <a:cubicBezTo>
                    <a:pt x="499264" y="1238046"/>
                    <a:pt x="590100" y="1161997"/>
                    <a:pt x="620501" y="1173846"/>
                  </a:cubicBezTo>
                  <a:cubicBezTo>
                    <a:pt x="626581" y="1176016"/>
                    <a:pt x="631334" y="1180848"/>
                    <a:pt x="633406" y="1186962"/>
                  </a:cubicBezTo>
                  <a:cubicBezTo>
                    <a:pt x="643258" y="1212965"/>
                    <a:pt x="624534" y="1266468"/>
                    <a:pt x="610361" y="1294084"/>
                  </a:cubicBezTo>
                  <a:cubicBezTo>
                    <a:pt x="605527" y="1303525"/>
                    <a:pt x="609262" y="1315097"/>
                    <a:pt x="618701" y="1319931"/>
                  </a:cubicBezTo>
                  <a:cubicBezTo>
                    <a:pt x="622302" y="1321775"/>
                    <a:pt x="626393" y="1322434"/>
                    <a:pt x="630391" y="1321815"/>
                  </a:cubicBezTo>
                  <a:lnTo>
                    <a:pt x="886193" y="1282465"/>
                  </a:lnTo>
                  <a:cubicBezTo>
                    <a:pt x="887522" y="1282152"/>
                    <a:pt x="888810" y="1281690"/>
                    <a:pt x="890033" y="1281083"/>
                  </a:cubicBezTo>
                  <a:lnTo>
                    <a:pt x="933320" y="1324350"/>
                  </a:lnTo>
                  <a:cubicBezTo>
                    <a:pt x="1062755" y="1229963"/>
                    <a:pt x="1212657" y="1167491"/>
                    <a:pt x="1370814" y="1142024"/>
                  </a:cubicBezTo>
                  <a:cubicBezTo>
                    <a:pt x="1370814" y="1142024"/>
                    <a:pt x="1414504" y="999009"/>
                    <a:pt x="1583982" y="819507"/>
                  </a:cubicBezTo>
                  <a:lnTo>
                    <a:pt x="1634278" y="869707"/>
                  </a:lnTo>
                  <a:lnTo>
                    <a:pt x="1647856" y="856264"/>
                  </a:lnTo>
                  <a:cubicBezTo>
                    <a:pt x="1648912" y="855227"/>
                    <a:pt x="1706275" y="798651"/>
                    <a:pt x="1766923" y="739501"/>
                  </a:cubicBezTo>
                  <a:lnTo>
                    <a:pt x="1766923" y="685902"/>
                  </a:lnTo>
                  <a:cubicBezTo>
                    <a:pt x="1714879" y="736563"/>
                    <a:pt x="1659628" y="790873"/>
                    <a:pt x="1634528" y="815589"/>
                  </a:cubicBezTo>
                  <a:lnTo>
                    <a:pt x="1610657" y="791833"/>
                  </a:lnTo>
                  <a:lnTo>
                    <a:pt x="1610657" y="791833"/>
                  </a:lnTo>
                  <a:lnTo>
                    <a:pt x="1355623" y="536550"/>
                  </a:lnTo>
                  <a:lnTo>
                    <a:pt x="1355527" y="536646"/>
                  </a:lnTo>
                  <a:lnTo>
                    <a:pt x="1333366" y="514465"/>
                  </a:lnTo>
                  <a:close/>
                  <a:moveTo>
                    <a:pt x="1342372" y="1107956"/>
                  </a:moveTo>
                  <a:cubicBezTo>
                    <a:pt x="1197355" y="1134684"/>
                    <a:pt x="1059500" y="1191345"/>
                    <a:pt x="937603" y="1274323"/>
                  </a:cubicBezTo>
                  <a:lnTo>
                    <a:pt x="919262" y="1255983"/>
                  </a:lnTo>
                  <a:lnTo>
                    <a:pt x="1168208" y="1007037"/>
                  </a:lnTo>
                  <a:cubicBezTo>
                    <a:pt x="1187549" y="1015310"/>
                    <a:pt x="1209976" y="1010993"/>
                    <a:pt x="1224861" y="996129"/>
                  </a:cubicBezTo>
                  <a:lnTo>
                    <a:pt x="1224861" y="996129"/>
                  </a:lnTo>
                  <a:cubicBezTo>
                    <a:pt x="1244995" y="976020"/>
                    <a:pt x="1245016" y="943396"/>
                    <a:pt x="1224905" y="923262"/>
                  </a:cubicBezTo>
                  <a:cubicBezTo>
                    <a:pt x="1204796" y="903126"/>
                    <a:pt x="1172172" y="903107"/>
                    <a:pt x="1152038" y="923216"/>
                  </a:cubicBezTo>
                  <a:cubicBezTo>
                    <a:pt x="1137147" y="938089"/>
                    <a:pt x="1132799" y="960522"/>
                    <a:pt x="1141053" y="979882"/>
                  </a:cubicBezTo>
                  <a:lnTo>
                    <a:pt x="892146" y="1228809"/>
                  </a:lnTo>
                  <a:lnTo>
                    <a:pt x="874094" y="1210756"/>
                  </a:lnTo>
                  <a:cubicBezTo>
                    <a:pt x="957091" y="1088778"/>
                    <a:pt x="1013752" y="950837"/>
                    <a:pt x="1040461" y="805737"/>
                  </a:cubicBezTo>
                  <a:cubicBezTo>
                    <a:pt x="1089221" y="785918"/>
                    <a:pt x="1210765" y="727364"/>
                    <a:pt x="1355143" y="590648"/>
                  </a:cubicBezTo>
                  <a:lnTo>
                    <a:pt x="1556789" y="792294"/>
                  </a:lnTo>
                  <a:cubicBezTo>
                    <a:pt x="1420035" y="936691"/>
                    <a:pt x="1362038" y="1058831"/>
                    <a:pt x="1342372" y="1107956"/>
                  </a:cubicBezTo>
                  <a:close/>
                </a:path>
              </a:pathLst>
            </a:custGeom>
            <a:solidFill>
              <a:srgbClr val="4CB18E"/>
            </a:solidFill>
            <a:ln w="19149" cap="flat">
              <a:noFill/>
              <a:prstDash val="solid"/>
              <a:miter/>
            </a:ln>
          </p:spPr>
          <p:txBody>
            <a:bodyPr rtlCol="0" anchor="ctr"/>
            <a:lstStyle/>
            <a:p>
              <a:endParaRPr lang="en-US"/>
            </a:p>
          </p:txBody>
        </p:sp>
      </p:grpSp>
      <p:sp>
        <p:nvSpPr>
          <p:cNvPr id="23" name="TextBox 22">
            <a:extLst>
              <a:ext uri="{FF2B5EF4-FFF2-40B4-BE49-F238E27FC236}">
                <a16:creationId xmlns:a16="http://schemas.microsoft.com/office/drawing/2014/main" id="{672F96B5-3747-8D25-EA62-FBB2F5B4AE29}"/>
              </a:ext>
            </a:extLst>
          </p:cNvPr>
          <p:cNvSpPr txBox="1"/>
          <p:nvPr/>
        </p:nvSpPr>
        <p:spPr>
          <a:xfrm>
            <a:off x="930198" y="4409954"/>
            <a:ext cx="1689981" cy="1677382"/>
          </a:xfrm>
          <a:prstGeom prst="rect">
            <a:avLst/>
          </a:prstGeom>
          <a:noFill/>
        </p:spPr>
        <p:txBody>
          <a:bodyPr wrap="square" rtlCol="0">
            <a:spAutoFit/>
          </a:bodyPr>
          <a:lstStyle/>
          <a:p>
            <a:pPr marL="285750" indent="-285750">
              <a:spcAft>
                <a:spcPts val="600"/>
              </a:spcAft>
              <a:buClr>
                <a:srgbClr val="4CB18E"/>
              </a:buClr>
              <a:buSzPct val="100000"/>
              <a:buFont typeface="Wingdings" pitchFamily="2" charset="2"/>
              <a:buChar char="ü"/>
            </a:pPr>
            <a:r>
              <a:rPr lang="en-US" sz="1400" dirty="0">
                <a:latin typeface="Open Sans" panose="020B0606030504020204" pitchFamily="34" charset="0"/>
                <a:ea typeface="Open Sans" panose="020B0606030504020204" pitchFamily="34" charset="0"/>
                <a:cs typeface="Open Sans" panose="020B0606030504020204" pitchFamily="34" charset="0"/>
              </a:rPr>
              <a:t>Jurisdiction allows eRecording</a:t>
            </a:r>
          </a:p>
          <a:p>
            <a:pPr marL="285750" indent="-285750">
              <a:spcAft>
                <a:spcPts val="600"/>
              </a:spcAft>
              <a:buClr>
                <a:srgbClr val="4CB18E"/>
              </a:buClr>
              <a:buSzPct val="100000"/>
              <a:buFont typeface="Wingdings" pitchFamily="2" charset="2"/>
              <a:buChar char="ü"/>
            </a:pPr>
            <a:r>
              <a:rPr lang="en-US" sz="1400" dirty="0">
                <a:latin typeface="Open Sans" panose="020B0606030504020204" pitchFamily="34" charset="0"/>
                <a:ea typeface="Open Sans" panose="020B0606030504020204" pitchFamily="34" charset="0"/>
                <a:cs typeface="Open Sans" panose="020B0606030504020204" pitchFamily="34" charset="0"/>
              </a:rPr>
              <a:t>Investor/ warehouse bank both accept eNotes</a:t>
            </a:r>
          </a:p>
        </p:txBody>
      </p:sp>
      <p:sp>
        <p:nvSpPr>
          <p:cNvPr id="24" name="TextBox 23">
            <a:extLst>
              <a:ext uri="{FF2B5EF4-FFF2-40B4-BE49-F238E27FC236}">
                <a16:creationId xmlns:a16="http://schemas.microsoft.com/office/drawing/2014/main" id="{E23A337E-0724-B6CE-AD37-455BA9ADFA1A}"/>
              </a:ext>
            </a:extLst>
          </p:cNvPr>
          <p:cNvSpPr txBox="1"/>
          <p:nvPr/>
        </p:nvSpPr>
        <p:spPr>
          <a:xfrm>
            <a:off x="4913192" y="4409954"/>
            <a:ext cx="1689981" cy="1969770"/>
          </a:xfrm>
          <a:prstGeom prst="rect">
            <a:avLst/>
          </a:prstGeom>
          <a:noFill/>
        </p:spPr>
        <p:txBody>
          <a:bodyPr wrap="square" rtlCol="0">
            <a:spAutoFit/>
          </a:bodyPr>
          <a:lstStyle/>
          <a:p>
            <a:pPr marL="285750" indent="-285750">
              <a:spcAft>
                <a:spcPts val="600"/>
              </a:spcAft>
              <a:buClr>
                <a:srgbClr val="4CB18E"/>
              </a:buClr>
              <a:buSzPct val="100000"/>
              <a:buFont typeface="Wingdings" pitchFamily="2" charset="2"/>
              <a:buChar char="ü"/>
            </a:pPr>
            <a:r>
              <a:rPr lang="en-US" sz="1400" dirty="0">
                <a:latin typeface="Open Sans" panose="020B0606030504020204" pitchFamily="34" charset="0"/>
                <a:ea typeface="Open Sans" panose="020B0606030504020204" pitchFamily="34" charset="0"/>
                <a:cs typeface="Open Sans" panose="020B0606030504020204" pitchFamily="34" charset="0"/>
              </a:rPr>
              <a:t>Jurisdiction  does not allow eRecording</a:t>
            </a:r>
          </a:p>
          <a:p>
            <a:pPr algn="ctr">
              <a:spcAft>
                <a:spcPts val="600"/>
              </a:spcAft>
              <a:buClr>
                <a:srgbClr val="4CB18E"/>
              </a:buClr>
              <a:buSzPct val="100000"/>
            </a:pPr>
            <a:r>
              <a:rPr lang="en-US" sz="1400" dirty="0">
                <a:latin typeface="Open Sans" panose="020B0606030504020204" pitchFamily="34" charset="0"/>
                <a:ea typeface="Open Sans" panose="020B0606030504020204" pitchFamily="34" charset="0"/>
                <a:cs typeface="Open Sans" panose="020B0606030504020204" pitchFamily="34" charset="0"/>
              </a:rPr>
              <a:t>AND/OR</a:t>
            </a:r>
          </a:p>
          <a:p>
            <a:pPr marL="285750" indent="-285750">
              <a:spcAft>
                <a:spcPts val="600"/>
              </a:spcAft>
              <a:buClr>
                <a:srgbClr val="4CB18E"/>
              </a:buClr>
              <a:buSzPct val="100000"/>
              <a:buFont typeface="Wingdings" pitchFamily="2" charset="2"/>
              <a:buChar char="ü"/>
            </a:pPr>
            <a:r>
              <a:rPr lang="en-US" sz="1400" dirty="0">
                <a:latin typeface="Open Sans" panose="020B0606030504020204" pitchFamily="34" charset="0"/>
                <a:ea typeface="Open Sans" panose="020B0606030504020204" pitchFamily="34" charset="0"/>
                <a:cs typeface="Open Sans" panose="020B0606030504020204" pitchFamily="34" charset="0"/>
              </a:rPr>
              <a:t>Investor/ warehouse bank does not accept eNotes</a:t>
            </a:r>
          </a:p>
        </p:txBody>
      </p:sp>
      <p:sp>
        <p:nvSpPr>
          <p:cNvPr id="25" name="TextBox 24">
            <a:extLst>
              <a:ext uri="{FF2B5EF4-FFF2-40B4-BE49-F238E27FC236}">
                <a16:creationId xmlns:a16="http://schemas.microsoft.com/office/drawing/2014/main" id="{C17B15CD-B912-2FF9-093A-D201343EDE43}"/>
              </a:ext>
            </a:extLst>
          </p:cNvPr>
          <p:cNvSpPr txBox="1"/>
          <p:nvPr/>
        </p:nvSpPr>
        <p:spPr>
          <a:xfrm>
            <a:off x="8979935" y="4409954"/>
            <a:ext cx="1689981" cy="1892826"/>
          </a:xfrm>
          <a:prstGeom prst="rect">
            <a:avLst/>
          </a:prstGeom>
          <a:noFill/>
        </p:spPr>
        <p:txBody>
          <a:bodyPr wrap="square" rtlCol="0">
            <a:spAutoFit/>
          </a:bodyPr>
          <a:lstStyle/>
          <a:p>
            <a:pPr marL="285750" indent="-285750">
              <a:spcAft>
                <a:spcPts val="600"/>
              </a:spcAft>
              <a:buClr>
                <a:srgbClr val="4CB18E"/>
              </a:buClr>
              <a:buSzPct val="100000"/>
              <a:buFont typeface="Wingdings" pitchFamily="2" charset="2"/>
              <a:buChar char="ü"/>
            </a:pPr>
            <a:r>
              <a:rPr lang="en-US" sz="1400" dirty="0">
                <a:latin typeface="Open Sans" panose="020B0606030504020204" pitchFamily="34" charset="0"/>
                <a:ea typeface="Open Sans" panose="020B0606030504020204" pitchFamily="34" charset="0"/>
                <a:cs typeface="Open Sans" panose="020B0606030504020204" pitchFamily="34" charset="0"/>
              </a:rPr>
              <a:t>Jurisdiction allows RON &amp; eRecording</a:t>
            </a:r>
          </a:p>
          <a:p>
            <a:pPr marL="285750" indent="-285750">
              <a:spcAft>
                <a:spcPts val="600"/>
              </a:spcAft>
              <a:buClr>
                <a:srgbClr val="4CB18E"/>
              </a:buClr>
              <a:buSzPct val="100000"/>
              <a:buFont typeface="Wingdings" pitchFamily="2" charset="2"/>
              <a:buChar char="ü"/>
            </a:pPr>
            <a:r>
              <a:rPr lang="en-US" sz="1400" dirty="0">
                <a:latin typeface="Open Sans" panose="020B0606030504020204" pitchFamily="34" charset="0"/>
                <a:ea typeface="Open Sans" panose="020B0606030504020204" pitchFamily="34" charset="0"/>
                <a:cs typeface="Open Sans" panose="020B0606030504020204" pitchFamily="34" charset="0"/>
              </a:rPr>
              <a:t>Investor/ warehouse bank both accept eSignatures</a:t>
            </a:r>
          </a:p>
        </p:txBody>
      </p:sp>
    </p:spTree>
    <p:extLst>
      <p:ext uri="{BB962C8B-B14F-4D97-AF65-F5344CB8AC3E}">
        <p14:creationId xmlns:p14="http://schemas.microsoft.com/office/powerpoint/2010/main" val="63595305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a:extLst>
              <a:ext uri="{FF2B5EF4-FFF2-40B4-BE49-F238E27FC236}">
                <a16:creationId xmlns:a16="http://schemas.microsoft.com/office/drawing/2014/main" id="{384FBD2A-16CF-3D78-24E3-088E2F3005A8}"/>
              </a:ext>
            </a:extLst>
          </p:cNvPr>
          <p:cNvSpPr>
            <a:spLocks noGrp="1"/>
          </p:cNvSpPr>
          <p:nvPr>
            <p:ph type="body" sz="quarter" idx="11"/>
          </p:nvPr>
        </p:nvSpPr>
        <p:spPr>
          <a:xfrm>
            <a:off x="891117" y="357252"/>
            <a:ext cx="9549905" cy="1425249"/>
          </a:xfrm>
        </p:spPr>
        <p:txBody>
          <a:bodyPr/>
          <a:lstStyle/>
          <a:p>
            <a:r>
              <a:rPr lang="en-US" sz="3733" dirty="0"/>
              <a:t>Barriers to Adoption:</a:t>
            </a:r>
            <a:br>
              <a:rPr lang="en-US" sz="3733" dirty="0"/>
            </a:br>
            <a:r>
              <a:rPr lang="en-US" sz="3733" dirty="0"/>
              <a:t>Myth v. Reality</a:t>
            </a:r>
          </a:p>
        </p:txBody>
      </p:sp>
      <p:sp>
        <p:nvSpPr>
          <p:cNvPr id="2" name="TextBox 1">
            <a:extLst>
              <a:ext uri="{FF2B5EF4-FFF2-40B4-BE49-F238E27FC236}">
                <a16:creationId xmlns:a16="http://schemas.microsoft.com/office/drawing/2014/main" id="{DDDFAE1B-743E-9D71-2C02-53DA7A96BFF7}"/>
              </a:ext>
            </a:extLst>
          </p:cNvPr>
          <p:cNvSpPr txBox="1"/>
          <p:nvPr/>
        </p:nvSpPr>
        <p:spPr>
          <a:xfrm>
            <a:off x="6603618" y="980798"/>
            <a:ext cx="4697262" cy="1000274"/>
          </a:xfrm>
          <a:prstGeom prst="rect">
            <a:avLst/>
          </a:prstGeom>
          <a:noFill/>
        </p:spPr>
        <p:txBody>
          <a:bodyPr wrap="square" rtlCol="0">
            <a:spAutoFit/>
          </a:bodyPr>
          <a:lstStyle/>
          <a:p>
            <a:pPr marL="285750" indent="-285750">
              <a:spcAft>
                <a:spcPts val="600"/>
              </a:spcAft>
              <a:buClr>
                <a:srgbClr val="FF0000"/>
              </a:buClr>
              <a:buFont typeface=".Apple Color Emoji UI"/>
              <a:buChar char="🚫"/>
            </a:pPr>
            <a:r>
              <a:rPr lang="en-US" b="1" dirty="0">
                <a:latin typeface="Open Sans" panose="020B0606030504020204" pitchFamily="34" charset="0"/>
                <a:ea typeface="Open Sans" panose="020B0606030504020204" pitchFamily="34" charset="0"/>
                <a:cs typeface="Open Sans" panose="020B0606030504020204" pitchFamily="34" charset="0"/>
              </a:rPr>
              <a:t>Huge IT/workflow change</a:t>
            </a:r>
          </a:p>
          <a:p>
            <a:pPr lvl="1">
              <a:spcAft>
                <a:spcPts val="600"/>
              </a:spcAft>
              <a:buClr>
                <a:srgbClr val="FF0000"/>
              </a:buClr>
            </a:pPr>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FALSE!</a:t>
            </a:r>
            <a:r>
              <a:rPr lang="en-US" dirty="0">
                <a:latin typeface="Open Sans" panose="020B0606030504020204" pitchFamily="34" charset="0"/>
                <a:ea typeface="Open Sans" panose="020B0606030504020204" pitchFamily="34" charset="0"/>
                <a:cs typeface="Open Sans" panose="020B0606030504020204" pitchFamily="34" charset="0"/>
              </a:rPr>
              <a:t> Modern API integrations make getting started with RON easy.</a:t>
            </a:r>
          </a:p>
        </p:txBody>
      </p:sp>
      <p:sp>
        <p:nvSpPr>
          <p:cNvPr id="15" name="TextBox 14">
            <a:extLst>
              <a:ext uri="{FF2B5EF4-FFF2-40B4-BE49-F238E27FC236}">
                <a16:creationId xmlns:a16="http://schemas.microsoft.com/office/drawing/2014/main" id="{5643CCFE-0058-A5A7-433F-F0B0D971C5E6}"/>
              </a:ext>
            </a:extLst>
          </p:cNvPr>
          <p:cNvSpPr txBox="1"/>
          <p:nvPr/>
        </p:nvSpPr>
        <p:spPr>
          <a:xfrm>
            <a:off x="6603618" y="2118805"/>
            <a:ext cx="4697262" cy="1000274"/>
          </a:xfrm>
          <a:prstGeom prst="rect">
            <a:avLst/>
          </a:prstGeom>
          <a:noFill/>
        </p:spPr>
        <p:txBody>
          <a:bodyPr wrap="square" rtlCol="0">
            <a:spAutoFit/>
          </a:bodyPr>
          <a:lstStyle/>
          <a:p>
            <a:pPr marL="285750" indent="-285750">
              <a:spcAft>
                <a:spcPts val="600"/>
              </a:spcAft>
              <a:buClr>
                <a:srgbClr val="FF0000"/>
              </a:buClr>
              <a:buFont typeface=".Apple Color Emoji UI"/>
              <a:buChar char="🚫"/>
            </a:pPr>
            <a:r>
              <a:rPr lang="en-US" b="1" dirty="0">
                <a:latin typeface="Open Sans" panose="020B0606030504020204" pitchFamily="34" charset="0"/>
                <a:ea typeface="Open Sans" panose="020B0606030504020204" pitchFamily="34" charset="0"/>
                <a:cs typeface="Open Sans" panose="020B0606030504020204" pitchFamily="34" charset="0"/>
              </a:rPr>
              <a:t>RON eClosings are less secure</a:t>
            </a:r>
          </a:p>
          <a:p>
            <a:pPr lvl="1">
              <a:spcAft>
                <a:spcPts val="600"/>
              </a:spcAft>
              <a:buClr>
                <a:srgbClr val="FF0000"/>
              </a:buClr>
            </a:pPr>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FALSE!</a:t>
            </a:r>
            <a:r>
              <a:rPr lang="en-US" dirty="0">
                <a:latin typeface="Open Sans" panose="020B0606030504020204" pitchFamily="34" charset="0"/>
                <a:ea typeface="Open Sans" panose="020B0606030504020204" pitchFamily="34" charset="0"/>
                <a:cs typeface="Open Sans" panose="020B0606030504020204" pitchFamily="34" charset="0"/>
              </a:rPr>
              <a:t> RON statues require at least 2 forms of ID verification, such as KBA</a:t>
            </a:r>
          </a:p>
        </p:txBody>
      </p:sp>
      <p:sp>
        <p:nvSpPr>
          <p:cNvPr id="17" name="TextBox 16">
            <a:extLst>
              <a:ext uri="{FF2B5EF4-FFF2-40B4-BE49-F238E27FC236}">
                <a16:creationId xmlns:a16="http://schemas.microsoft.com/office/drawing/2014/main" id="{20F9B930-0C69-8EE7-76B0-3F917C55B5DE}"/>
              </a:ext>
            </a:extLst>
          </p:cNvPr>
          <p:cNvSpPr txBox="1"/>
          <p:nvPr/>
        </p:nvSpPr>
        <p:spPr>
          <a:xfrm>
            <a:off x="6603618" y="4946476"/>
            <a:ext cx="4697263" cy="1554272"/>
          </a:xfrm>
          <a:prstGeom prst="rect">
            <a:avLst/>
          </a:prstGeom>
          <a:noFill/>
        </p:spPr>
        <p:txBody>
          <a:bodyPr wrap="square" rtlCol="0">
            <a:spAutoFit/>
          </a:bodyPr>
          <a:lstStyle/>
          <a:p>
            <a:pPr marL="285750" indent="-285750">
              <a:spcAft>
                <a:spcPts val="600"/>
              </a:spcAft>
              <a:buClr>
                <a:srgbClr val="FF0000"/>
              </a:buClr>
              <a:buFont typeface=".Apple Color Emoji UI"/>
              <a:buChar char="🚫"/>
            </a:pPr>
            <a:r>
              <a:rPr lang="en-US" b="1" dirty="0">
                <a:latin typeface="Open Sans" panose="020B0606030504020204" pitchFamily="34" charset="0"/>
                <a:ea typeface="Open Sans" panose="020B0606030504020204" pitchFamily="34" charset="0"/>
                <a:cs typeface="Open Sans" panose="020B0606030504020204" pitchFamily="34" charset="0"/>
              </a:rPr>
              <a:t>Can’t execute at scale</a:t>
            </a:r>
          </a:p>
          <a:p>
            <a:pPr lvl="1">
              <a:spcAft>
                <a:spcPts val="600"/>
              </a:spcAft>
              <a:buClr>
                <a:srgbClr val="FF0000"/>
              </a:buClr>
            </a:pPr>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FALSE!</a:t>
            </a:r>
            <a:r>
              <a:rPr lang="en-US" dirty="0">
                <a:latin typeface="Open Sans" panose="020B0606030504020204" pitchFamily="34" charset="0"/>
                <a:ea typeface="Open Sans" panose="020B0606030504020204" pitchFamily="34" charset="0"/>
                <a:cs typeface="Open Sans" panose="020B0606030504020204" pitchFamily="34" charset="0"/>
              </a:rPr>
              <a:t> RON is legal in 44 states, and over 90% of the U.S. population lives in a jurisdiction that allows eRecording. </a:t>
            </a:r>
          </a:p>
        </p:txBody>
      </p:sp>
      <p:sp>
        <p:nvSpPr>
          <p:cNvPr id="18" name="TextBox 17">
            <a:extLst>
              <a:ext uri="{FF2B5EF4-FFF2-40B4-BE49-F238E27FC236}">
                <a16:creationId xmlns:a16="http://schemas.microsoft.com/office/drawing/2014/main" id="{2C475243-6DE1-25DB-92EC-4D3CB3904A29}"/>
              </a:ext>
            </a:extLst>
          </p:cNvPr>
          <p:cNvSpPr txBox="1"/>
          <p:nvPr/>
        </p:nvSpPr>
        <p:spPr>
          <a:xfrm>
            <a:off x="6603617" y="3256812"/>
            <a:ext cx="4697263" cy="1554272"/>
          </a:xfrm>
          <a:prstGeom prst="rect">
            <a:avLst/>
          </a:prstGeom>
          <a:noFill/>
        </p:spPr>
        <p:txBody>
          <a:bodyPr wrap="square" rtlCol="0">
            <a:spAutoFit/>
          </a:bodyPr>
          <a:lstStyle/>
          <a:p>
            <a:pPr marL="285750" indent="-285750">
              <a:spcAft>
                <a:spcPts val="600"/>
              </a:spcAft>
              <a:buClr>
                <a:srgbClr val="FF0000"/>
              </a:buClr>
              <a:buFont typeface=".Apple Color Emoji UI"/>
              <a:buChar char="🚫"/>
            </a:pPr>
            <a:r>
              <a:rPr lang="en-US" b="1" dirty="0">
                <a:latin typeface="Open Sans" panose="020B0606030504020204" pitchFamily="34" charset="0"/>
                <a:ea typeface="Open Sans" panose="020B0606030504020204" pitchFamily="34" charset="0"/>
                <a:cs typeface="Open Sans" panose="020B0606030504020204" pitchFamily="34" charset="0"/>
              </a:rPr>
              <a:t>Has to be all or nothing </a:t>
            </a:r>
          </a:p>
          <a:p>
            <a:pPr lvl="1">
              <a:spcAft>
                <a:spcPts val="600"/>
              </a:spcAft>
              <a:buClr>
                <a:srgbClr val="FF0000"/>
              </a:buClr>
            </a:pPr>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FALSE!</a:t>
            </a:r>
            <a:r>
              <a:rPr lang="en-US" dirty="0">
                <a:latin typeface="Open Sans" panose="020B0606030504020204" pitchFamily="34" charset="0"/>
                <a:ea typeface="Open Sans" panose="020B0606030504020204" pitchFamily="34" charset="0"/>
                <a:cs typeface="Open Sans" panose="020B0606030504020204" pitchFamily="34" charset="0"/>
              </a:rPr>
              <a:t> Hybrid eClosings still provide a tremendous lift and can help build ”muscle memory” in preparation for moving to full/RON eClosings</a:t>
            </a:r>
          </a:p>
        </p:txBody>
      </p:sp>
      <p:pic>
        <p:nvPicPr>
          <p:cNvPr id="25" name="Picture 24" descr="A close-up of a sign&#10;&#10;Description automatically generated">
            <a:extLst>
              <a:ext uri="{FF2B5EF4-FFF2-40B4-BE49-F238E27FC236}">
                <a16:creationId xmlns:a16="http://schemas.microsoft.com/office/drawing/2014/main" id="{9BF717F1-715E-831A-6EA6-43738CB3DF83}"/>
              </a:ext>
            </a:extLst>
          </p:cNvPr>
          <p:cNvPicPr>
            <a:picLocks noChangeAspect="1"/>
          </p:cNvPicPr>
          <p:nvPr/>
        </p:nvPicPr>
        <p:blipFill>
          <a:blip r:embed="rId2">
            <a:alphaModFix/>
            <a:extLst>
              <a:ext uri="{837473B0-CC2E-450A-ABE3-18F120FF3D39}">
                <a1611:picAttrSrcUrl xmlns:a1611="http://schemas.microsoft.com/office/drawing/2016/11/main" r:id="rId3"/>
              </a:ext>
            </a:extLst>
          </a:blip>
          <a:stretch>
            <a:fillRect/>
          </a:stretch>
        </p:blipFill>
        <p:spPr>
          <a:xfrm>
            <a:off x="1055926" y="1782501"/>
            <a:ext cx="4532457" cy="4532457"/>
          </a:xfrm>
          <a:prstGeom prst="rect">
            <a:avLst/>
          </a:prstGeom>
        </p:spPr>
      </p:pic>
    </p:spTree>
    <p:extLst>
      <p:ext uri="{BB962C8B-B14F-4D97-AF65-F5344CB8AC3E}">
        <p14:creationId xmlns:p14="http://schemas.microsoft.com/office/powerpoint/2010/main" val="33058432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B17A47-2F86-A771-6BA0-0CD15AF4E2F4}"/>
              </a:ext>
            </a:extLst>
          </p:cNvPr>
          <p:cNvSpPr>
            <a:spLocks noGrp="1"/>
          </p:cNvSpPr>
          <p:nvPr>
            <p:ph type="body" sz="quarter" idx="11"/>
          </p:nvPr>
        </p:nvSpPr>
        <p:spPr/>
        <p:txBody>
          <a:bodyPr/>
          <a:lstStyle/>
          <a:p>
            <a:r>
              <a:rPr lang="en-US" dirty="0"/>
              <a:t>RON Use Cases</a:t>
            </a:r>
          </a:p>
        </p:txBody>
      </p:sp>
      <p:pic>
        <p:nvPicPr>
          <p:cNvPr id="46" name="Picture 45" descr="A screenshot of a diagram&#10;&#10;Description automatically generated">
            <a:extLst>
              <a:ext uri="{FF2B5EF4-FFF2-40B4-BE49-F238E27FC236}">
                <a16:creationId xmlns:a16="http://schemas.microsoft.com/office/drawing/2014/main" id="{B3A4FB9D-1B3E-2833-3EFE-C6B5D1320548}"/>
              </a:ext>
            </a:extLst>
          </p:cNvPr>
          <p:cNvPicPr>
            <a:picLocks noChangeAspect="1"/>
          </p:cNvPicPr>
          <p:nvPr/>
        </p:nvPicPr>
        <p:blipFill>
          <a:blip r:embed="rId3"/>
          <a:stretch>
            <a:fillRect/>
          </a:stretch>
        </p:blipFill>
        <p:spPr>
          <a:xfrm>
            <a:off x="-287965" y="-161980"/>
            <a:ext cx="12767929" cy="7181960"/>
          </a:xfrm>
          <a:prstGeom prst="rect">
            <a:avLst/>
          </a:prstGeom>
        </p:spPr>
      </p:pic>
    </p:spTree>
    <p:extLst>
      <p:ext uri="{BB962C8B-B14F-4D97-AF65-F5344CB8AC3E}">
        <p14:creationId xmlns:p14="http://schemas.microsoft.com/office/powerpoint/2010/main" val="124395573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B199D6-C71F-7CA3-B627-5DD44C5ACC8C}"/>
              </a:ext>
            </a:extLst>
          </p:cNvPr>
          <p:cNvSpPr>
            <a:spLocks noGrp="1"/>
          </p:cNvSpPr>
          <p:nvPr>
            <p:ph type="body" sz="quarter" idx="11"/>
          </p:nvPr>
        </p:nvSpPr>
        <p:spPr>
          <a:xfrm>
            <a:off x="890614" y="400507"/>
            <a:ext cx="9202508" cy="986793"/>
          </a:xfrm>
        </p:spPr>
        <p:txBody>
          <a:bodyPr/>
          <a:lstStyle/>
          <a:p>
            <a:r>
              <a:rPr lang="en-US" dirty="0"/>
              <a:t>The Proof is in the Pudding</a:t>
            </a:r>
          </a:p>
        </p:txBody>
      </p:sp>
      <p:grpSp>
        <p:nvGrpSpPr>
          <p:cNvPr id="26" name="Group 25">
            <a:extLst>
              <a:ext uri="{FF2B5EF4-FFF2-40B4-BE49-F238E27FC236}">
                <a16:creationId xmlns:a16="http://schemas.microsoft.com/office/drawing/2014/main" id="{0061FDD7-3F9D-B0B0-05EF-138786AE17E0}"/>
              </a:ext>
            </a:extLst>
          </p:cNvPr>
          <p:cNvGrpSpPr/>
          <p:nvPr/>
        </p:nvGrpSpPr>
        <p:grpSpPr>
          <a:xfrm>
            <a:off x="749643" y="1563442"/>
            <a:ext cx="3443645" cy="3323987"/>
            <a:chOff x="749644" y="1487629"/>
            <a:chExt cx="3443645" cy="3323987"/>
          </a:xfrm>
        </p:grpSpPr>
        <p:sp>
          <p:nvSpPr>
            <p:cNvPr id="12" name="Rounded Rectangle 11">
              <a:extLst>
                <a:ext uri="{FF2B5EF4-FFF2-40B4-BE49-F238E27FC236}">
                  <a16:creationId xmlns:a16="http://schemas.microsoft.com/office/drawing/2014/main" id="{5E0408AB-F61A-9788-3970-B05B3B348335}"/>
                </a:ext>
              </a:extLst>
            </p:cNvPr>
            <p:cNvSpPr/>
            <p:nvPr/>
          </p:nvSpPr>
          <p:spPr>
            <a:xfrm>
              <a:off x="749644" y="1487631"/>
              <a:ext cx="3443645" cy="2861947"/>
            </a:xfrm>
            <a:prstGeom prst="roundRect">
              <a:avLst/>
            </a:prstGeom>
            <a:solidFill>
              <a:srgbClr val="2040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 thought this would only be popular among younger clients. However, to my surprise, even older clients have been able to successfully complete the closings…and I have only heard positive feedback from the real estate agents and clients that I work with. We continue to push all of our clients to close digitally as it makes the process easier for everyone.</a:t>
              </a:r>
            </a:p>
            <a:p>
              <a:pPr algn="ct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Jordan </a:t>
              </a:r>
              <a:r>
                <a:rPr lang="en-US" sz="1200" i="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Lulich</a:t>
              </a:r>
              <a:r>
                <a:rPr lang="en-US" sz="12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closing </a:t>
              </a:r>
              <a:r>
                <a:rPr lang="en-US"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r>
                <a:rPr lang="en-US" sz="12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ttorney</a:t>
              </a:r>
              <a:endParaRPr lang="en-US" sz="1200" i="1" dirty="0">
                <a:solidFill>
                  <a:schemeClr val="bg1"/>
                </a:solidFill>
              </a:endParaRPr>
            </a:p>
          </p:txBody>
        </p:sp>
        <p:sp>
          <p:nvSpPr>
            <p:cNvPr id="21" name="TextBox 20">
              <a:extLst>
                <a:ext uri="{FF2B5EF4-FFF2-40B4-BE49-F238E27FC236}">
                  <a16:creationId xmlns:a16="http://schemas.microsoft.com/office/drawing/2014/main" id="{EC092C8A-8EA5-6BEB-BC26-93CDD0B56166}"/>
                </a:ext>
              </a:extLst>
            </p:cNvPr>
            <p:cNvSpPr txBox="1"/>
            <p:nvPr/>
          </p:nvSpPr>
          <p:spPr>
            <a:xfrm>
              <a:off x="890265" y="1487629"/>
              <a:ext cx="3162399" cy="3323987"/>
            </a:xfrm>
            <a:prstGeom prst="rect">
              <a:avLst/>
            </a:prstGeom>
            <a:noFill/>
          </p:spPr>
          <p:txBody>
            <a:bodyPr wrap="square" rtlCol="0">
              <a:spAutoFit/>
            </a:bodyPr>
            <a:lstStyle/>
            <a:p>
              <a:r>
                <a:rPr lang="en-US" sz="5400" b="1" dirty="0">
                  <a:solidFill>
                    <a:srgbClr val="4CB18E"/>
                  </a:solidFill>
                  <a:latin typeface="Times New Roman" panose="02020603050405020304" pitchFamily="18" charset="0"/>
                  <a:cs typeface="Times New Roman" panose="02020603050405020304" pitchFamily="18" charset="0"/>
                </a:rPr>
                <a:t>“</a:t>
              </a:r>
            </a:p>
            <a:p>
              <a:endParaRPr lang="en-US" sz="4400" b="1" dirty="0">
                <a:solidFill>
                  <a:srgbClr val="4CB18E"/>
                </a:solidFill>
                <a:latin typeface="Times New Roman" panose="02020603050405020304" pitchFamily="18" charset="0"/>
                <a:cs typeface="Times New Roman" panose="02020603050405020304" pitchFamily="18" charset="0"/>
              </a:endParaRPr>
            </a:p>
            <a:p>
              <a:endParaRPr lang="en-US" sz="4400" b="1" dirty="0">
                <a:solidFill>
                  <a:srgbClr val="4CB18E"/>
                </a:solidFill>
                <a:latin typeface="Times New Roman" panose="02020603050405020304" pitchFamily="18" charset="0"/>
                <a:cs typeface="Times New Roman" panose="02020603050405020304" pitchFamily="18" charset="0"/>
              </a:endParaRPr>
            </a:p>
            <a:p>
              <a:pPr algn="r"/>
              <a:endParaRPr lang="en-US" sz="800" b="1" dirty="0">
                <a:solidFill>
                  <a:srgbClr val="4CB18E"/>
                </a:solidFill>
                <a:latin typeface="Times New Roman" panose="02020603050405020304" pitchFamily="18" charset="0"/>
                <a:cs typeface="Times New Roman" panose="02020603050405020304" pitchFamily="18" charset="0"/>
              </a:endParaRPr>
            </a:p>
            <a:p>
              <a:pPr algn="r"/>
              <a:r>
                <a:rPr lang="en-US" sz="5400" b="1" dirty="0">
                  <a:solidFill>
                    <a:srgbClr val="4CB18E"/>
                  </a:solidFill>
                  <a:latin typeface="Times New Roman" panose="02020603050405020304" pitchFamily="18" charset="0"/>
                  <a:cs typeface="Times New Roman" panose="02020603050405020304" pitchFamily="18" charset="0"/>
                </a:rPr>
                <a:t>”</a:t>
              </a:r>
            </a:p>
          </p:txBody>
        </p:sp>
      </p:grpSp>
      <p:grpSp>
        <p:nvGrpSpPr>
          <p:cNvPr id="27" name="Group 26">
            <a:extLst>
              <a:ext uri="{FF2B5EF4-FFF2-40B4-BE49-F238E27FC236}">
                <a16:creationId xmlns:a16="http://schemas.microsoft.com/office/drawing/2014/main" id="{23CC67A0-DB88-C20E-FF10-33D8523B2906}"/>
              </a:ext>
            </a:extLst>
          </p:cNvPr>
          <p:cNvGrpSpPr/>
          <p:nvPr/>
        </p:nvGrpSpPr>
        <p:grpSpPr>
          <a:xfrm>
            <a:off x="4571121" y="1563442"/>
            <a:ext cx="3443645" cy="3231654"/>
            <a:chOff x="4560472" y="1487629"/>
            <a:chExt cx="3443645" cy="3231654"/>
          </a:xfrm>
        </p:grpSpPr>
        <p:sp>
          <p:nvSpPr>
            <p:cNvPr id="13" name="Rounded Rectangle 12">
              <a:extLst>
                <a:ext uri="{FF2B5EF4-FFF2-40B4-BE49-F238E27FC236}">
                  <a16:creationId xmlns:a16="http://schemas.microsoft.com/office/drawing/2014/main" id="{FFCCC422-CE51-EA5E-ED29-2008FC665D2B}"/>
                </a:ext>
              </a:extLst>
            </p:cNvPr>
            <p:cNvSpPr/>
            <p:nvPr/>
          </p:nvSpPr>
          <p:spPr>
            <a:xfrm>
              <a:off x="4560472" y="1487629"/>
              <a:ext cx="3443645" cy="2861947"/>
            </a:xfrm>
            <a:prstGeom prst="roundRect">
              <a:avLst/>
            </a:prstGeom>
            <a:solidFill>
              <a:srgbClr val="2040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 have had…clients who were not able to attend the in-person closings at our office. Rather than stress about ensuring the mobile notary would be able to accommodate a mail away closing, we scheduled an online closing…Now, whenever we get the chance, I always try to do an online closing because I enjoyed it so much.</a:t>
              </a:r>
            </a:p>
            <a:p>
              <a:pPr algn="ct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Michael Salazar, real estate broker</a:t>
              </a:r>
              <a:endParaRPr lang="en-US" sz="1200" i="1" dirty="0">
                <a:solidFill>
                  <a:schemeClr val="bg1"/>
                </a:solidFill>
              </a:endParaRPr>
            </a:p>
          </p:txBody>
        </p:sp>
        <p:sp>
          <p:nvSpPr>
            <p:cNvPr id="22" name="TextBox 21">
              <a:extLst>
                <a:ext uri="{FF2B5EF4-FFF2-40B4-BE49-F238E27FC236}">
                  <a16:creationId xmlns:a16="http://schemas.microsoft.com/office/drawing/2014/main" id="{7E14EA5B-DAEA-9E5A-689B-93C0892A8232}"/>
                </a:ext>
              </a:extLst>
            </p:cNvPr>
            <p:cNvSpPr txBox="1"/>
            <p:nvPr/>
          </p:nvSpPr>
          <p:spPr>
            <a:xfrm>
              <a:off x="4701095" y="1487629"/>
              <a:ext cx="3162399" cy="3231654"/>
            </a:xfrm>
            <a:prstGeom prst="rect">
              <a:avLst/>
            </a:prstGeom>
            <a:noFill/>
          </p:spPr>
          <p:txBody>
            <a:bodyPr wrap="square" rtlCol="0">
              <a:spAutoFit/>
            </a:bodyPr>
            <a:lstStyle/>
            <a:p>
              <a:r>
                <a:rPr lang="en-US" sz="5400" b="1" dirty="0">
                  <a:solidFill>
                    <a:srgbClr val="4CB18E"/>
                  </a:solidFill>
                  <a:latin typeface="Times New Roman" panose="02020603050405020304" pitchFamily="18" charset="0"/>
                  <a:cs typeface="Times New Roman" panose="02020603050405020304" pitchFamily="18" charset="0"/>
                </a:rPr>
                <a:t>“</a:t>
              </a:r>
            </a:p>
            <a:p>
              <a:endParaRPr lang="en-US" sz="4400" b="1" dirty="0">
                <a:solidFill>
                  <a:srgbClr val="4CB18E"/>
                </a:solidFill>
                <a:latin typeface="Times New Roman" panose="02020603050405020304" pitchFamily="18" charset="0"/>
                <a:cs typeface="Times New Roman" panose="02020603050405020304" pitchFamily="18" charset="0"/>
              </a:endParaRPr>
            </a:p>
            <a:p>
              <a:endParaRPr lang="en-US" sz="4400" b="1" dirty="0">
                <a:solidFill>
                  <a:srgbClr val="4CB18E"/>
                </a:solidFill>
                <a:latin typeface="Times New Roman" panose="02020603050405020304" pitchFamily="18" charset="0"/>
                <a:cs typeface="Times New Roman" panose="02020603050405020304" pitchFamily="18" charset="0"/>
              </a:endParaRPr>
            </a:p>
            <a:p>
              <a:pPr algn="r"/>
              <a:endParaRPr lang="en-US" sz="800" b="1" dirty="0">
                <a:solidFill>
                  <a:srgbClr val="4CB18E"/>
                </a:solidFill>
                <a:latin typeface="Times New Roman" panose="02020603050405020304" pitchFamily="18" charset="0"/>
                <a:cs typeface="Times New Roman" panose="02020603050405020304" pitchFamily="18" charset="0"/>
              </a:endParaRPr>
            </a:p>
            <a:p>
              <a:pPr algn="r"/>
              <a:r>
                <a:rPr lang="en-US" sz="5400" b="1" dirty="0">
                  <a:solidFill>
                    <a:srgbClr val="4CB18E"/>
                  </a:solidFill>
                  <a:latin typeface="Times New Roman" panose="02020603050405020304" pitchFamily="18" charset="0"/>
                  <a:cs typeface="Times New Roman" panose="02020603050405020304" pitchFamily="18" charset="0"/>
                </a:rPr>
                <a:t>”</a:t>
              </a:r>
            </a:p>
          </p:txBody>
        </p:sp>
      </p:grpSp>
      <p:grpSp>
        <p:nvGrpSpPr>
          <p:cNvPr id="28" name="Group 27">
            <a:extLst>
              <a:ext uri="{FF2B5EF4-FFF2-40B4-BE49-F238E27FC236}">
                <a16:creationId xmlns:a16="http://schemas.microsoft.com/office/drawing/2014/main" id="{866DF224-CE26-2CCF-78C4-E7C23EF918FF}"/>
              </a:ext>
            </a:extLst>
          </p:cNvPr>
          <p:cNvGrpSpPr/>
          <p:nvPr/>
        </p:nvGrpSpPr>
        <p:grpSpPr>
          <a:xfrm>
            <a:off x="8371301" y="1563767"/>
            <a:ext cx="3443645" cy="3231654"/>
            <a:chOff x="8371301" y="1487629"/>
            <a:chExt cx="3443645" cy="3231654"/>
          </a:xfrm>
        </p:grpSpPr>
        <p:sp>
          <p:nvSpPr>
            <p:cNvPr id="14" name="Rounded Rectangle 13">
              <a:extLst>
                <a:ext uri="{FF2B5EF4-FFF2-40B4-BE49-F238E27FC236}">
                  <a16:creationId xmlns:a16="http://schemas.microsoft.com/office/drawing/2014/main" id="{D17E791B-4638-552A-BA6D-5073BE4995AC}"/>
                </a:ext>
              </a:extLst>
            </p:cNvPr>
            <p:cNvSpPr/>
            <p:nvPr/>
          </p:nvSpPr>
          <p:spPr>
            <a:xfrm>
              <a:off x="8371301" y="1487630"/>
              <a:ext cx="3443645" cy="2861946"/>
            </a:xfrm>
            <a:prstGeom prst="roundRect">
              <a:avLst/>
            </a:prstGeom>
            <a:solidFill>
              <a:srgbClr val="2040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Remote online closings are something that our consumers need and want right now. We view them as necessary. Not only does the video recording component make the transaction more secure, but the fact that we're able to engage with the consumer face-to-face provides a better overall experience.</a:t>
              </a:r>
            </a:p>
            <a:p>
              <a:pPr algn="ct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Josip </a:t>
              </a:r>
              <a:r>
                <a:rPr lang="en-US" sz="1200" i="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Rupena</a:t>
              </a:r>
              <a:r>
                <a:rPr lang="en-US" sz="12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mortgage lender</a:t>
              </a:r>
              <a:endParaRPr lang="en-US" sz="1200" i="1" dirty="0">
                <a:solidFill>
                  <a:schemeClr val="bg1"/>
                </a:solidFill>
              </a:endParaRPr>
            </a:p>
          </p:txBody>
        </p:sp>
        <p:sp>
          <p:nvSpPr>
            <p:cNvPr id="23" name="TextBox 22">
              <a:extLst>
                <a:ext uri="{FF2B5EF4-FFF2-40B4-BE49-F238E27FC236}">
                  <a16:creationId xmlns:a16="http://schemas.microsoft.com/office/drawing/2014/main" id="{99C67D84-C72F-8279-3A26-06AD4A41A1B0}"/>
                </a:ext>
              </a:extLst>
            </p:cNvPr>
            <p:cNvSpPr txBox="1"/>
            <p:nvPr/>
          </p:nvSpPr>
          <p:spPr>
            <a:xfrm>
              <a:off x="8511923" y="1487629"/>
              <a:ext cx="3162399" cy="3231654"/>
            </a:xfrm>
            <a:prstGeom prst="rect">
              <a:avLst/>
            </a:prstGeom>
            <a:noFill/>
          </p:spPr>
          <p:txBody>
            <a:bodyPr wrap="square" rtlCol="0">
              <a:spAutoFit/>
            </a:bodyPr>
            <a:lstStyle/>
            <a:p>
              <a:r>
                <a:rPr lang="en-US" sz="5400" b="1" dirty="0">
                  <a:solidFill>
                    <a:srgbClr val="4CB18E"/>
                  </a:solidFill>
                  <a:latin typeface="Times New Roman" panose="02020603050405020304" pitchFamily="18" charset="0"/>
                  <a:cs typeface="Times New Roman" panose="02020603050405020304" pitchFamily="18" charset="0"/>
                </a:rPr>
                <a:t>“</a:t>
              </a:r>
            </a:p>
            <a:p>
              <a:endParaRPr lang="en-US" sz="4400" b="1" dirty="0">
                <a:solidFill>
                  <a:srgbClr val="4CB18E"/>
                </a:solidFill>
                <a:latin typeface="Times New Roman" panose="02020603050405020304" pitchFamily="18" charset="0"/>
                <a:cs typeface="Times New Roman" panose="02020603050405020304" pitchFamily="18" charset="0"/>
              </a:endParaRPr>
            </a:p>
            <a:p>
              <a:endParaRPr lang="en-US" sz="4400" b="1" dirty="0">
                <a:solidFill>
                  <a:srgbClr val="4CB18E"/>
                </a:solidFill>
                <a:latin typeface="Times New Roman" panose="02020603050405020304" pitchFamily="18" charset="0"/>
                <a:cs typeface="Times New Roman" panose="02020603050405020304" pitchFamily="18" charset="0"/>
              </a:endParaRPr>
            </a:p>
            <a:p>
              <a:pPr algn="r"/>
              <a:endParaRPr lang="en-US" sz="800" b="1" dirty="0">
                <a:solidFill>
                  <a:srgbClr val="4CB18E"/>
                </a:solidFill>
                <a:latin typeface="Times New Roman" panose="02020603050405020304" pitchFamily="18" charset="0"/>
                <a:cs typeface="Times New Roman" panose="02020603050405020304" pitchFamily="18" charset="0"/>
              </a:endParaRPr>
            </a:p>
            <a:p>
              <a:pPr algn="r"/>
              <a:r>
                <a:rPr lang="en-US" sz="5400" b="1" dirty="0">
                  <a:solidFill>
                    <a:srgbClr val="4CB18E"/>
                  </a:solidFill>
                  <a:latin typeface="Times New Roman" panose="02020603050405020304" pitchFamily="18" charset="0"/>
                  <a:cs typeface="Times New Roman" panose="02020603050405020304" pitchFamily="18" charset="0"/>
                </a:rPr>
                <a:t>”</a:t>
              </a:r>
            </a:p>
          </p:txBody>
        </p:sp>
      </p:grpSp>
      <p:grpSp>
        <p:nvGrpSpPr>
          <p:cNvPr id="25" name="Group 24">
            <a:extLst>
              <a:ext uri="{FF2B5EF4-FFF2-40B4-BE49-F238E27FC236}">
                <a16:creationId xmlns:a16="http://schemas.microsoft.com/office/drawing/2014/main" id="{BEBA0DDB-45CE-1150-A5AD-C8FC033EDF47}"/>
              </a:ext>
            </a:extLst>
          </p:cNvPr>
          <p:cNvGrpSpPr/>
          <p:nvPr/>
        </p:nvGrpSpPr>
        <p:grpSpPr>
          <a:xfrm>
            <a:off x="1268626" y="4601531"/>
            <a:ext cx="9654747" cy="2431435"/>
            <a:chOff x="1268626" y="4494440"/>
            <a:chExt cx="9654747" cy="2431435"/>
          </a:xfrm>
        </p:grpSpPr>
        <p:sp>
          <p:nvSpPr>
            <p:cNvPr id="15" name="Rounded Rectangle 14">
              <a:extLst>
                <a:ext uri="{FF2B5EF4-FFF2-40B4-BE49-F238E27FC236}">
                  <a16:creationId xmlns:a16="http://schemas.microsoft.com/office/drawing/2014/main" id="{5CEA11E9-EF21-F137-D746-B6F1336E9B98}"/>
                </a:ext>
              </a:extLst>
            </p:cNvPr>
            <p:cNvSpPr/>
            <p:nvPr/>
          </p:nvSpPr>
          <p:spPr>
            <a:xfrm>
              <a:off x="1268626" y="4580238"/>
              <a:ext cx="9654747" cy="1917047"/>
            </a:xfrm>
            <a:prstGeom prst="roundRect">
              <a:avLst/>
            </a:prstGeom>
            <a:solidFill>
              <a:srgbClr val="204069"/>
            </a:solidFill>
          </p:spPr>
          <p:style>
            <a:lnRef idx="2">
              <a:schemeClr val="accent1">
                <a:shade val="15000"/>
              </a:schemeClr>
            </a:lnRef>
            <a:fillRef idx="1">
              <a:schemeClr val="accent1"/>
            </a:fillRef>
            <a:effectRef idx="0">
              <a:schemeClr val="accent1"/>
            </a:effectRef>
            <a:fontRef idx="minor">
              <a:schemeClr val="lt1"/>
            </a:fontRef>
          </p:style>
          <p:txBody>
            <a:bodyPr rIns="548640" rtlCol="0" anchor="ctr"/>
            <a:lstStyle/>
            <a:p>
              <a:pPr marL="0" marR="0" algn="ctr">
                <a:spcBef>
                  <a:spcPts val="0"/>
                </a:spcBef>
                <a:spcAft>
                  <a:spcPts val="0"/>
                </a:spcAft>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lvl="1" algn="ctr"/>
              <a:r>
                <a:rPr lang="en-US" sz="1200" dirty="0">
                  <a:effectLst/>
                  <a:latin typeface="Open Sans" panose="020B0606030504020204" pitchFamily="34" charset="0"/>
                  <a:ea typeface="Open Sans" panose="020B0606030504020204" pitchFamily="34" charset="0"/>
                  <a:cs typeface="Open Sans" panose="020B0606030504020204" pitchFamily="34" charset="0"/>
                </a:rPr>
                <a:t>We were stationed in Lakewood, WA and were being re-stationed to Fort Stewart near Savannah, GA…As we were closing on the sale of our house in Washington, my husband was winding down his duties there, and I was spending a couple of weeks with my mom in Illinois. My mother-in-law, who with my late father-in-law was a co-signer on the Washington house, was in Missouri. We were all connected and looking at each other from four separate states, coast-to-coast, on a split screen…it was easy and took just about 30 minutes. From our perspective, what could have been a day full of confusion and anxiety turned out to be a pleasant surprise.</a:t>
              </a:r>
            </a:p>
            <a:p>
              <a:pPr marL="0" marR="0">
                <a:spcBef>
                  <a:spcPts val="0"/>
                </a:spcBef>
                <a:spcAft>
                  <a:spcPts val="0"/>
                </a:spcAft>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algn="ctr">
                <a:spcBef>
                  <a:spcPts val="0"/>
                </a:spcBef>
                <a:spcAft>
                  <a:spcPts val="0"/>
                </a:spcAft>
              </a:pPr>
              <a:r>
                <a:rPr lang="en-US" sz="1200" i="1" dirty="0">
                  <a:effectLst/>
                  <a:latin typeface="Open Sans" panose="020B0606030504020204" pitchFamily="34" charset="0"/>
                  <a:ea typeface="Open Sans" panose="020B0606030504020204" pitchFamily="34" charset="0"/>
                  <a:cs typeface="Open Sans" panose="020B0606030504020204" pitchFamily="34" charset="0"/>
                </a:rPr>
                <a:t>Dana Jackson, U.S. military spouse</a:t>
              </a:r>
            </a:p>
          </p:txBody>
        </p:sp>
        <p:sp>
          <p:nvSpPr>
            <p:cNvPr id="24" name="TextBox 23">
              <a:extLst>
                <a:ext uri="{FF2B5EF4-FFF2-40B4-BE49-F238E27FC236}">
                  <a16:creationId xmlns:a16="http://schemas.microsoft.com/office/drawing/2014/main" id="{E6B5BD90-2CE4-4862-D85E-1BC260882794}"/>
                </a:ext>
              </a:extLst>
            </p:cNvPr>
            <p:cNvSpPr txBox="1"/>
            <p:nvPr/>
          </p:nvSpPr>
          <p:spPr>
            <a:xfrm>
              <a:off x="1349515" y="4494440"/>
              <a:ext cx="9491480" cy="2431435"/>
            </a:xfrm>
            <a:prstGeom prst="rect">
              <a:avLst/>
            </a:prstGeom>
            <a:noFill/>
          </p:spPr>
          <p:txBody>
            <a:bodyPr wrap="square" rtlCol="0">
              <a:spAutoFit/>
            </a:bodyPr>
            <a:lstStyle/>
            <a:p>
              <a:r>
                <a:rPr lang="en-US" sz="5400" b="1" dirty="0">
                  <a:solidFill>
                    <a:srgbClr val="4CB18E"/>
                  </a:solidFill>
                  <a:latin typeface="Times New Roman" panose="02020603050405020304" pitchFamily="18" charset="0"/>
                  <a:cs typeface="Times New Roman" panose="02020603050405020304" pitchFamily="18" charset="0"/>
                </a:rPr>
                <a:t>“</a:t>
              </a:r>
            </a:p>
            <a:p>
              <a:endParaRPr lang="en-US" sz="3200" b="1" dirty="0">
                <a:solidFill>
                  <a:srgbClr val="4CB18E"/>
                </a:solidFill>
                <a:latin typeface="Times New Roman" panose="02020603050405020304" pitchFamily="18" charset="0"/>
                <a:cs typeface="Times New Roman" panose="02020603050405020304" pitchFamily="18" charset="0"/>
              </a:endParaRPr>
            </a:p>
            <a:p>
              <a:pPr algn="r"/>
              <a:endParaRPr lang="en-US" sz="800" b="1" dirty="0">
                <a:solidFill>
                  <a:srgbClr val="4CB18E"/>
                </a:solidFill>
                <a:latin typeface="Times New Roman" panose="02020603050405020304" pitchFamily="18" charset="0"/>
                <a:cs typeface="Times New Roman" panose="02020603050405020304" pitchFamily="18" charset="0"/>
              </a:endParaRPr>
            </a:p>
            <a:p>
              <a:pPr algn="r"/>
              <a:r>
                <a:rPr lang="en-US" sz="5400" b="1" dirty="0">
                  <a:solidFill>
                    <a:srgbClr val="4CB18E"/>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6572553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6">
            <a:extLst>
              <a:ext uri="{FF2B5EF4-FFF2-40B4-BE49-F238E27FC236}">
                <a16:creationId xmlns:a16="http://schemas.microsoft.com/office/drawing/2014/main" id="{8B5C24D5-1477-8268-3BA3-A0CF9A05290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6754123" y="4858940"/>
            <a:ext cx="1757573" cy="1757573"/>
          </a:xfrm>
          <a:prstGeom prst="ellipse">
            <a:avLst/>
          </a:prstGeom>
        </p:spPr>
      </p:pic>
      <p:sp>
        <p:nvSpPr>
          <p:cNvPr id="13" name="TextBox 12">
            <a:extLst>
              <a:ext uri="{FF2B5EF4-FFF2-40B4-BE49-F238E27FC236}">
                <a16:creationId xmlns:a16="http://schemas.microsoft.com/office/drawing/2014/main" id="{3D7A435B-D1CC-10CD-6807-46FF4C62A906}"/>
              </a:ext>
            </a:extLst>
          </p:cNvPr>
          <p:cNvSpPr txBox="1"/>
          <p:nvPr/>
        </p:nvSpPr>
        <p:spPr>
          <a:xfrm>
            <a:off x="8562109" y="4980860"/>
            <a:ext cx="4144664" cy="1364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67" b="1" dirty="0">
                <a:solidFill>
                  <a:schemeClr val="bg1"/>
                </a:solidFill>
                <a:latin typeface="Open Sans" panose="020B0606030504020204" pitchFamily="34" charset="0"/>
                <a:ea typeface="Open Sans" panose="020B0606030504020204" pitchFamily="34" charset="0"/>
                <a:cs typeface="Open Sans" panose="020B0606030504020204" pitchFamily="34" charset="0"/>
              </a:rPr>
              <a:t>Suzanne Singer</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Director Sales &amp; Marketing</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301.529.8254</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Suzanne.singer@notarycam.com</a:t>
            </a:r>
          </a:p>
          <a:p>
            <a:r>
              <a:rPr lang="en-US"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NotaryCam.com</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70674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52127-32C5-67EC-509F-B17B73F6D777}"/>
              </a:ext>
            </a:extLst>
          </p:cNvPr>
          <p:cNvSpPr>
            <a:spLocks noGrp="1"/>
          </p:cNvSpPr>
          <p:nvPr>
            <p:ph type="body" sz="quarter" idx="11"/>
          </p:nvPr>
        </p:nvSpPr>
        <p:spPr/>
        <p:txBody>
          <a:bodyPr/>
          <a:lstStyle/>
          <a:p>
            <a:r>
              <a:rPr lang="en-US" dirty="0"/>
              <a:t>Suzanne Singer</a:t>
            </a:r>
          </a:p>
        </p:txBody>
      </p:sp>
      <p:pic>
        <p:nvPicPr>
          <p:cNvPr id="13" name="Picture 12" descr="A close-up of a person smiling&#10;&#10;Description automatically generated">
            <a:extLst>
              <a:ext uri="{FF2B5EF4-FFF2-40B4-BE49-F238E27FC236}">
                <a16:creationId xmlns:a16="http://schemas.microsoft.com/office/drawing/2014/main" id="{15291AB1-D80C-7FC1-0312-0430B211DE0C}"/>
              </a:ext>
            </a:extLst>
          </p:cNvPr>
          <p:cNvPicPr>
            <a:picLocks noChangeAspect="1"/>
          </p:cNvPicPr>
          <p:nvPr/>
        </p:nvPicPr>
        <p:blipFill>
          <a:blip r:embed="rId2"/>
          <a:stretch>
            <a:fillRect/>
          </a:stretch>
        </p:blipFill>
        <p:spPr>
          <a:xfrm>
            <a:off x="890616" y="1840686"/>
            <a:ext cx="2607528" cy="3911292"/>
          </a:xfrm>
          <a:prstGeom prst="rect">
            <a:avLst/>
          </a:prstGeom>
        </p:spPr>
      </p:pic>
      <p:sp>
        <p:nvSpPr>
          <p:cNvPr id="14" name="TextBox 13">
            <a:extLst>
              <a:ext uri="{FF2B5EF4-FFF2-40B4-BE49-F238E27FC236}">
                <a16:creationId xmlns:a16="http://schemas.microsoft.com/office/drawing/2014/main" id="{930A1A90-E519-3ACF-152F-E70A22F2DB5B}"/>
              </a:ext>
            </a:extLst>
          </p:cNvPr>
          <p:cNvSpPr txBox="1"/>
          <p:nvPr/>
        </p:nvSpPr>
        <p:spPr>
          <a:xfrm>
            <a:off x="3900668" y="1840686"/>
            <a:ext cx="6447099" cy="437042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solidFill>
                  <a:srgbClr val="204069"/>
                </a:solidFill>
                <a:effectLst/>
                <a:latin typeface="Open Sans" panose="020B0606030504020204" pitchFamily="34" charset="0"/>
                <a:ea typeface="Open Sans" panose="020B0606030504020204" pitchFamily="34" charset="0"/>
                <a:cs typeface="Open Sans" panose="020B0606030504020204" pitchFamily="34" charset="0"/>
              </a:rPr>
              <a:t>More than 30 years of experience in mortgage and financial services</a:t>
            </a:r>
          </a:p>
          <a:p>
            <a:pPr marL="342900" indent="-342900">
              <a:spcAft>
                <a:spcPts val="600"/>
              </a:spcAft>
              <a:buFont typeface="Arial" panose="020B0604020202020204" pitchFamily="34" charset="0"/>
              <a:buChar char="•"/>
            </a:pPr>
            <a:r>
              <a:rPr lang="en-US" sz="2400" dirty="0">
                <a:solidFill>
                  <a:srgbClr val="204069"/>
                </a:solidFill>
                <a:latin typeface="Open Sans" panose="020B0606030504020204" pitchFamily="34" charset="0"/>
                <a:ea typeface="Open Sans" panose="020B0606030504020204" pitchFamily="34" charset="0"/>
                <a:cs typeface="Open Sans" panose="020B0606030504020204" pitchFamily="34" charset="0"/>
              </a:rPr>
              <a:t>Current Director of Sales and Marketing at NotaryCam</a:t>
            </a:r>
          </a:p>
          <a:p>
            <a:pPr marL="342900" indent="-342900">
              <a:spcAft>
                <a:spcPts val="600"/>
              </a:spcAft>
              <a:buFont typeface="Arial" panose="020B0604020202020204" pitchFamily="34" charset="0"/>
              <a:buChar char="•"/>
            </a:pPr>
            <a:r>
              <a:rPr lang="en-US" sz="2400" dirty="0">
                <a:solidFill>
                  <a:srgbClr val="204069"/>
                </a:solidFill>
                <a:effectLst/>
                <a:latin typeface="Open Sans" panose="020B0606030504020204" pitchFamily="34" charset="0"/>
                <a:ea typeface="Open Sans" panose="020B0606030504020204" pitchFamily="34" charset="0"/>
                <a:cs typeface="Open Sans" panose="020B0606030504020204" pitchFamily="34" charset="0"/>
              </a:rPr>
              <a:t>Most recently served as senior vice president of capital markets sales at </a:t>
            </a:r>
            <a:r>
              <a:rPr lang="en-US" sz="2400" dirty="0" err="1">
                <a:solidFill>
                  <a:srgbClr val="204069"/>
                </a:solidFill>
                <a:effectLst/>
                <a:latin typeface="Open Sans" panose="020B0606030504020204" pitchFamily="34" charset="0"/>
                <a:ea typeface="Open Sans" panose="020B0606030504020204" pitchFamily="34" charset="0"/>
                <a:cs typeface="Open Sans" panose="020B0606030504020204" pitchFamily="34" charset="0"/>
              </a:rPr>
              <a:t>Solidifi</a:t>
            </a:r>
            <a:endParaRPr lang="en-US" sz="2400" dirty="0">
              <a:solidFill>
                <a:srgbClr val="204069"/>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Font typeface="Arial" panose="020B0604020202020204" pitchFamily="34" charset="0"/>
              <a:buChar char="•"/>
            </a:pPr>
            <a:r>
              <a:rPr lang="en-US" sz="2400" dirty="0">
                <a:solidFill>
                  <a:srgbClr val="204069"/>
                </a:solidFill>
                <a:latin typeface="Open Sans" panose="020B0606030504020204" pitchFamily="34" charset="0"/>
                <a:ea typeface="Open Sans" panose="020B0606030504020204" pitchFamily="34" charset="0"/>
                <a:cs typeface="Open Sans" panose="020B0606030504020204" pitchFamily="34" charset="0"/>
              </a:rPr>
              <a:t>A</a:t>
            </a:r>
            <a:r>
              <a:rPr lang="en-US" sz="2400" dirty="0">
                <a:solidFill>
                  <a:srgbClr val="204069"/>
                </a:solidFill>
                <a:effectLst/>
                <a:latin typeface="Open Sans" panose="020B0606030504020204" pitchFamily="34" charset="0"/>
                <a:ea typeface="Open Sans" panose="020B0606030504020204" pitchFamily="34" charset="0"/>
                <a:cs typeface="Open Sans" panose="020B0606030504020204" pitchFamily="34" charset="0"/>
              </a:rPr>
              <a:t>lso held executive-level positions at New Diligence Advisors, Clayton Holdings, </a:t>
            </a:r>
            <a:r>
              <a:rPr lang="en-US" sz="2400" dirty="0" err="1">
                <a:solidFill>
                  <a:srgbClr val="204069"/>
                </a:solidFill>
                <a:effectLst/>
                <a:latin typeface="Open Sans" panose="020B0606030504020204" pitchFamily="34" charset="0"/>
                <a:ea typeface="Open Sans" panose="020B0606030504020204" pitchFamily="34" charset="0"/>
                <a:cs typeface="Open Sans" panose="020B0606030504020204" pitchFamily="34" charset="0"/>
              </a:rPr>
              <a:t>Auction.com</a:t>
            </a:r>
            <a:r>
              <a:rPr lang="en-US" sz="2400" dirty="0">
                <a:solidFill>
                  <a:srgbClr val="204069"/>
                </a:solidFill>
                <a:effectLst/>
                <a:latin typeface="Open Sans" panose="020B0606030504020204" pitchFamily="34" charset="0"/>
                <a:ea typeface="Open Sans" panose="020B0606030504020204" pitchFamily="34" charset="0"/>
                <a:cs typeface="Open Sans" panose="020B0606030504020204" pitchFamily="34" charset="0"/>
              </a:rPr>
              <a:t> and GMAC-RFC</a:t>
            </a:r>
            <a:endParaRPr lang="en-US" sz="2400" dirty="0">
              <a:solidFill>
                <a:srgbClr val="204069"/>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0877350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DEA04-F3EC-FE95-4797-E29721D7CFE5}"/>
              </a:ext>
            </a:extLst>
          </p:cNvPr>
          <p:cNvSpPr>
            <a:spLocks noGrp="1"/>
          </p:cNvSpPr>
          <p:nvPr>
            <p:ph type="body" sz="quarter" idx="11"/>
          </p:nvPr>
        </p:nvSpPr>
        <p:spPr>
          <a:xfrm>
            <a:off x="890615" y="-136002"/>
            <a:ext cx="9260381" cy="1699444"/>
          </a:xfrm>
        </p:spPr>
        <p:txBody>
          <a:bodyPr/>
          <a:lstStyle/>
          <a:p>
            <a:r>
              <a:rPr lang="en-US" dirty="0"/>
              <a:t>Where has RON legislation passed?</a:t>
            </a:r>
          </a:p>
        </p:txBody>
      </p:sp>
      <p:grpSp>
        <p:nvGrpSpPr>
          <p:cNvPr id="18" name="Group 17">
            <a:extLst>
              <a:ext uri="{FF2B5EF4-FFF2-40B4-BE49-F238E27FC236}">
                <a16:creationId xmlns:a16="http://schemas.microsoft.com/office/drawing/2014/main" id="{79A2D491-0EE9-65C1-1256-5142D485212D}"/>
              </a:ext>
            </a:extLst>
          </p:cNvPr>
          <p:cNvGrpSpPr/>
          <p:nvPr/>
        </p:nvGrpSpPr>
        <p:grpSpPr>
          <a:xfrm>
            <a:off x="2405830" y="1670331"/>
            <a:ext cx="8653558" cy="4961024"/>
            <a:chOff x="1073136" y="-2510068"/>
            <a:chExt cx="8653558" cy="4961024"/>
          </a:xfrm>
        </p:grpSpPr>
        <p:pic>
          <p:nvPicPr>
            <p:cNvPr id="12" name="Picture 11" descr="A map of the united states&#10;&#10;Description automatically generated">
              <a:extLst>
                <a:ext uri="{FF2B5EF4-FFF2-40B4-BE49-F238E27FC236}">
                  <a16:creationId xmlns:a16="http://schemas.microsoft.com/office/drawing/2014/main" id="{83B0DA41-04CA-FF5B-FEAB-9C407F27ECFB}"/>
                </a:ext>
              </a:extLst>
            </p:cNvPr>
            <p:cNvPicPr>
              <a:picLocks noChangeAspect="1"/>
            </p:cNvPicPr>
            <p:nvPr/>
          </p:nvPicPr>
          <p:blipFill rotWithShape="1">
            <a:blip r:embed="rId3"/>
            <a:srcRect l="7380" t="8317" b="22992"/>
            <a:stretch/>
          </p:blipFill>
          <p:spPr>
            <a:xfrm>
              <a:off x="1073136" y="-2510068"/>
              <a:ext cx="8653558" cy="4788917"/>
            </a:xfrm>
            <a:prstGeom prst="rect">
              <a:avLst/>
            </a:prstGeom>
          </p:spPr>
        </p:pic>
        <p:sp>
          <p:nvSpPr>
            <p:cNvPr id="16" name="Rectangle 15">
              <a:extLst>
                <a:ext uri="{FF2B5EF4-FFF2-40B4-BE49-F238E27FC236}">
                  <a16:creationId xmlns:a16="http://schemas.microsoft.com/office/drawing/2014/main" id="{874E1D53-FA3E-47E0-15A1-D9A065428C8C}"/>
                </a:ext>
              </a:extLst>
            </p:cNvPr>
            <p:cNvSpPr/>
            <p:nvPr/>
          </p:nvSpPr>
          <p:spPr>
            <a:xfrm>
              <a:off x="1513063" y="1391336"/>
              <a:ext cx="1658400" cy="1059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A map of the united states&#10;&#10;Description automatically generated">
            <a:extLst>
              <a:ext uri="{FF2B5EF4-FFF2-40B4-BE49-F238E27FC236}">
                <a16:creationId xmlns:a16="http://schemas.microsoft.com/office/drawing/2014/main" id="{186C624D-5DC5-8AC6-6D62-C26B74A17665}"/>
              </a:ext>
            </a:extLst>
          </p:cNvPr>
          <p:cNvPicPr>
            <a:picLocks noChangeAspect="1"/>
          </p:cNvPicPr>
          <p:nvPr/>
        </p:nvPicPr>
        <p:blipFill rotWithShape="1">
          <a:blip r:embed="rId3"/>
          <a:srcRect l="-1" t="65640" r="64434"/>
          <a:stretch/>
        </p:blipFill>
        <p:spPr>
          <a:xfrm>
            <a:off x="79406" y="4801539"/>
            <a:ext cx="2838992" cy="2043949"/>
          </a:xfrm>
          <a:prstGeom prst="rect">
            <a:avLst/>
          </a:prstGeom>
        </p:spPr>
      </p:pic>
      <p:pic>
        <p:nvPicPr>
          <p:cNvPr id="15" name="Picture 14" descr="A map of the united states&#10;&#10;Description automatically generated">
            <a:extLst>
              <a:ext uri="{FF2B5EF4-FFF2-40B4-BE49-F238E27FC236}">
                <a16:creationId xmlns:a16="http://schemas.microsoft.com/office/drawing/2014/main" id="{A3F5FE0E-DB2E-1CD7-A72A-60D3B90DD0CE}"/>
              </a:ext>
            </a:extLst>
          </p:cNvPr>
          <p:cNvPicPr>
            <a:picLocks noChangeAspect="1"/>
          </p:cNvPicPr>
          <p:nvPr/>
        </p:nvPicPr>
        <p:blipFill rotWithShape="1">
          <a:blip r:embed="rId3"/>
          <a:srcRect l="39197" t="76731" r="45558"/>
          <a:stretch/>
        </p:blipFill>
        <p:spPr>
          <a:xfrm>
            <a:off x="2785302" y="5131417"/>
            <a:ext cx="1215343" cy="1384191"/>
          </a:xfrm>
          <a:prstGeom prst="rect">
            <a:avLst/>
          </a:prstGeom>
        </p:spPr>
      </p:pic>
      <p:sp>
        <p:nvSpPr>
          <p:cNvPr id="19" name="TextBox 18">
            <a:extLst>
              <a:ext uri="{FF2B5EF4-FFF2-40B4-BE49-F238E27FC236}">
                <a16:creationId xmlns:a16="http://schemas.microsoft.com/office/drawing/2014/main" id="{8520E4C7-13E6-6194-41F8-6B97B9C6CA04}"/>
              </a:ext>
            </a:extLst>
          </p:cNvPr>
          <p:cNvSpPr txBox="1"/>
          <p:nvPr/>
        </p:nvSpPr>
        <p:spPr>
          <a:xfrm>
            <a:off x="9815332" y="4456253"/>
            <a:ext cx="1932972" cy="1231106"/>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Green = Yes</a:t>
            </a:r>
          </a:p>
          <a:p>
            <a:r>
              <a:rPr lang="en-US" dirty="0">
                <a:latin typeface="Open Sans" panose="020B0606030504020204" pitchFamily="34" charset="0"/>
                <a:ea typeface="Open Sans" panose="020B0606030504020204" pitchFamily="34" charset="0"/>
                <a:cs typeface="Open Sans" panose="020B0606030504020204" pitchFamily="34" charset="0"/>
              </a:rPr>
              <a:t>Grey = No</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sz="1000" dirty="0">
                <a:latin typeface="Open Sans" panose="020B0606030504020204" pitchFamily="34" charset="0"/>
                <a:ea typeface="Open Sans" panose="020B0606030504020204" pitchFamily="34" charset="0"/>
                <a:cs typeface="Open Sans" panose="020B0606030504020204" pitchFamily="34" charset="0"/>
              </a:rPr>
              <a:t>Source: ALTA &amp; CA Secretary of State</a:t>
            </a:r>
          </a:p>
        </p:txBody>
      </p:sp>
    </p:spTree>
    <p:extLst>
      <p:ext uri="{BB962C8B-B14F-4D97-AF65-F5344CB8AC3E}">
        <p14:creationId xmlns:p14="http://schemas.microsoft.com/office/powerpoint/2010/main" val="39058748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BC758-E9E3-F586-475C-57C775289DB5}"/>
              </a:ext>
            </a:extLst>
          </p:cNvPr>
          <p:cNvSpPr>
            <a:spLocks noGrp="1"/>
          </p:cNvSpPr>
          <p:nvPr>
            <p:ph type="body" sz="quarter" idx="11"/>
          </p:nvPr>
        </p:nvSpPr>
        <p:spPr>
          <a:xfrm>
            <a:off x="890616" y="-136002"/>
            <a:ext cx="9202508" cy="1699444"/>
          </a:xfrm>
        </p:spPr>
        <p:txBody>
          <a:bodyPr/>
          <a:lstStyle/>
          <a:p>
            <a:r>
              <a:rPr lang="en-US" dirty="0"/>
              <a:t>eRecording Jurisdictional Coverage</a:t>
            </a:r>
          </a:p>
        </p:txBody>
      </p:sp>
      <p:pic>
        <p:nvPicPr>
          <p:cNvPr id="9" name="Picture 8">
            <a:extLst>
              <a:ext uri="{FF2B5EF4-FFF2-40B4-BE49-F238E27FC236}">
                <a16:creationId xmlns:a16="http://schemas.microsoft.com/office/drawing/2014/main" id="{B765759F-9FC1-3505-047E-186E988A1BD0}"/>
              </a:ext>
            </a:extLst>
          </p:cNvPr>
          <p:cNvPicPr>
            <a:picLocks noChangeAspect="1"/>
          </p:cNvPicPr>
          <p:nvPr/>
        </p:nvPicPr>
        <p:blipFill rotWithShape="1">
          <a:blip r:embed="rId2"/>
          <a:srcRect l="11504" t="63799" r="66009" b="5466"/>
          <a:stretch/>
        </p:blipFill>
        <p:spPr>
          <a:xfrm>
            <a:off x="929198" y="4861273"/>
            <a:ext cx="1747777" cy="1782502"/>
          </a:xfrm>
          <a:prstGeom prst="rect">
            <a:avLst/>
          </a:prstGeom>
        </p:spPr>
      </p:pic>
      <p:grpSp>
        <p:nvGrpSpPr>
          <p:cNvPr id="12" name="Group 11">
            <a:extLst>
              <a:ext uri="{FF2B5EF4-FFF2-40B4-BE49-F238E27FC236}">
                <a16:creationId xmlns:a16="http://schemas.microsoft.com/office/drawing/2014/main" id="{DBAA3076-ED3D-3E63-D745-8146F180C6E8}"/>
              </a:ext>
            </a:extLst>
          </p:cNvPr>
          <p:cNvGrpSpPr/>
          <p:nvPr/>
        </p:nvGrpSpPr>
        <p:grpSpPr>
          <a:xfrm>
            <a:off x="1857736" y="1274357"/>
            <a:ext cx="8987743" cy="5294558"/>
            <a:chOff x="5289630" y="1284790"/>
            <a:chExt cx="6782766" cy="3912243"/>
          </a:xfrm>
        </p:grpSpPr>
        <p:pic>
          <p:nvPicPr>
            <p:cNvPr id="8" name="Picture 7">
              <a:extLst>
                <a:ext uri="{FF2B5EF4-FFF2-40B4-BE49-F238E27FC236}">
                  <a16:creationId xmlns:a16="http://schemas.microsoft.com/office/drawing/2014/main" id="{C1F4B167-EC39-F704-9858-79A2525B91FF}"/>
                </a:ext>
              </a:extLst>
            </p:cNvPr>
            <p:cNvPicPr>
              <a:picLocks noChangeAspect="1"/>
            </p:cNvPicPr>
            <p:nvPr/>
          </p:nvPicPr>
          <p:blipFill rotWithShape="1">
            <a:blip r:embed="rId2"/>
            <a:srcRect l="6714" t="7441" r="6018" b="25103"/>
            <a:stretch/>
          </p:blipFill>
          <p:spPr>
            <a:xfrm>
              <a:off x="5289630" y="1284790"/>
              <a:ext cx="6782766" cy="3912243"/>
            </a:xfrm>
            <a:prstGeom prst="rect">
              <a:avLst/>
            </a:prstGeom>
          </p:spPr>
        </p:pic>
        <p:sp>
          <p:nvSpPr>
            <p:cNvPr id="11" name="Rectangle 10">
              <a:extLst>
                <a:ext uri="{FF2B5EF4-FFF2-40B4-BE49-F238E27FC236}">
                  <a16:creationId xmlns:a16="http://schemas.microsoft.com/office/drawing/2014/main" id="{B9A192F4-BAC1-EF02-7ACC-5069B0F2438A}"/>
                </a:ext>
              </a:extLst>
            </p:cNvPr>
            <p:cNvSpPr/>
            <p:nvPr/>
          </p:nvSpPr>
          <p:spPr>
            <a:xfrm>
              <a:off x="5752618" y="4593787"/>
              <a:ext cx="1256817" cy="603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10A30673-2E8A-1532-F0E8-DAFBF1F18E9E}"/>
              </a:ext>
            </a:extLst>
          </p:cNvPr>
          <p:cNvPicPr>
            <a:picLocks noChangeAspect="1"/>
          </p:cNvPicPr>
          <p:nvPr/>
        </p:nvPicPr>
        <p:blipFill rotWithShape="1">
          <a:blip r:embed="rId2"/>
          <a:srcRect l="40816" t="79916" r="46426" b="8559"/>
          <a:stretch/>
        </p:blipFill>
        <p:spPr>
          <a:xfrm>
            <a:off x="3225448" y="5677664"/>
            <a:ext cx="991565" cy="668438"/>
          </a:xfrm>
          <a:prstGeom prst="rect">
            <a:avLst/>
          </a:prstGeom>
        </p:spPr>
      </p:pic>
      <p:grpSp>
        <p:nvGrpSpPr>
          <p:cNvPr id="13" name="Group 12">
            <a:extLst>
              <a:ext uri="{FF2B5EF4-FFF2-40B4-BE49-F238E27FC236}">
                <a16:creationId xmlns:a16="http://schemas.microsoft.com/office/drawing/2014/main" id="{899D6C27-4198-9051-A4A6-86EC43C27CF5}"/>
              </a:ext>
            </a:extLst>
          </p:cNvPr>
          <p:cNvGrpSpPr/>
          <p:nvPr/>
        </p:nvGrpSpPr>
        <p:grpSpPr>
          <a:xfrm>
            <a:off x="9717950" y="2846479"/>
            <a:ext cx="1371527" cy="894939"/>
            <a:chOff x="9567177" y="2922780"/>
            <a:chExt cx="1371527" cy="894939"/>
          </a:xfrm>
        </p:grpSpPr>
        <p:grpSp>
          <p:nvGrpSpPr>
            <p:cNvPr id="14" name="Group 13">
              <a:extLst>
                <a:ext uri="{FF2B5EF4-FFF2-40B4-BE49-F238E27FC236}">
                  <a16:creationId xmlns:a16="http://schemas.microsoft.com/office/drawing/2014/main" id="{86A83A09-3E56-B9DA-F5E3-38D6DEF76F7C}"/>
                </a:ext>
              </a:extLst>
            </p:cNvPr>
            <p:cNvGrpSpPr/>
            <p:nvPr/>
          </p:nvGrpSpPr>
          <p:grpSpPr>
            <a:xfrm>
              <a:off x="9930452" y="2922780"/>
              <a:ext cx="1008252" cy="295241"/>
              <a:chOff x="9930452" y="2922780"/>
              <a:chExt cx="1008252" cy="295241"/>
            </a:xfrm>
          </p:grpSpPr>
          <p:cxnSp>
            <p:nvCxnSpPr>
              <p:cNvPr id="21" name="Straight Connector 20">
                <a:extLst>
                  <a:ext uri="{FF2B5EF4-FFF2-40B4-BE49-F238E27FC236}">
                    <a16:creationId xmlns:a16="http://schemas.microsoft.com/office/drawing/2014/main" id="{6455E412-F825-8D01-87B9-D3771745EAC4}"/>
                  </a:ext>
                </a:extLst>
              </p:cNvPr>
              <p:cNvCxnSpPr>
                <a:cxnSpLocks/>
              </p:cNvCxnSpPr>
              <p:nvPr/>
            </p:nvCxnSpPr>
            <p:spPr>
              <a:xfrm>
                <a:off x="9930452" y="2922780"/>
                <a:ext cx="289995" cy="167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4FB8DA-D0E3-BAF8-E614-6FB352FF6839}"/>
                  </a:ext>
                </a:extLst>
              </p:cNvPr>
              <p:cNvSpPr txBox="1"/>
              <p:nvPr/>
            </p:nvSpPr>
            <p:spPr>
              <a:xfrm>
                <a:off x="10174147" y="2971800"/>
                <a:ext cx="764557"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9 of 10</a:t>
                </a:r>
              </a:p>
            </p:txBody>
          </p:sp>
        </p:grpSp>
        <p:grpSp>
          <p:nvGrpSpPr>
            <p:cNvPr id="15" name="Group 14">
              <a:extLst>
                <a:ext uri="{FF2B5EF4-FFF2-40B4-BE49-F238E27FC236}">
                  <a16:creationId xmlns:a16="http://schemas.microsoft.com/office/drawing/2014/main" id="{E369B104-22D6-06C1-53DC-21AAFFA7212A}"/>
                </a:ext>
              </a:extLst>
            </p:cNvPr>
            <p:cNvGrpSpPr/>
            <p:nvPr/>
          </p:nvGrpSpPr>
          <p:grpSpPr>
            <a:xfrm>
              <a:off x="9825652" y="3287523"/>
              <a:ext cx="1005676" cy="286441"/>
              <a:chOff x="9825652" y="3287523"/>
              <a:chExt cx="1005676" cy="286441"/>
            </a:xfrm>
          </p:grpSpPr>
          <p:cxnSp>
            <p:nvCxnSpPr>
              <p:cNvPr id="19" name="Straight Connector 18">
                <a:extLst>
                  <a:ext uri="{FF2B5EF4-FFF2-40B4-BE49-F238E27FC236}">
                    <a16:creationId xmlns:a16="http://schemas.microsoft.com/office/drawing/2014/main" id="{82AC064B-A017-0AD1-AB35-BF508D5E5778}"/>
                  </a:ext>
                </a:extLst>
              </p:cNvPr>
              <p:cNvCxnSpPr>
                <a:cxnSpLocks/>
              </p:cNvCxnSpPr>
              <p:nvPr/>
            </p:nvCxnSpPr>
            <p:spPr>
              <a:xfrm>
                <a:off x="9825652" y="3287523"/>
                <a:ext cx="289995" cy="167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71C7450-B85B-6AD1-E8BB-3394392F743D}"/>
                  </a:ext>
                </a:extLst>
              </p:cNvPr>
              <p:cNvSpPr txBox="1"/>
              <p:nvPr/>
            </p:nvSpPr>
            <p:spPr>
              <a:xfrm>
                <a:off x="10066771" y="3327743"/>
                <a:ext cx="764557"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17 of 39</a:t>
                </a:r>
              </a:p>
            </p:txBody>
          </p:sp>
        </p:grpSp>
        <p:grpSp>
          <p:nvGrpSpPr>
            <p:cNvPr id="16" name="Group 15">
              <a:extLst>
                <a:ext uri="{FF2B5EF4-FFF2-40B4-BE49-F238E27FC236}">
                  <a16:creationId xmlns:a16="http://schemas.microsoft.com/office/drawing/2014/main" id="{B51A88E0-935D-1C66-C2D6-E1E77770B2F3}"/>
                </a:ext>
              </a:extLst>
            </p:cNvPr>
            <p:cNvGrpSpPr/>
            <p:nvPr/>
          </p:nvGrpSpPr>
          <p:grpSpPr>
            <a:xfrm>
              <a:off x="9567177" y="3345255"/>
              <a:ext cx="1076712" cy="472464"/>
              <a:chOff x="9567177" y="3345255"/>
              <a:chExt cx="1076712" cy="472464"/>
            </a:xfrm>
          </p:grpSpPr>
          <p:cxnSp>
            <p:nvCxnSpPr>
              <p:cNvPr id="17" name="Straight Connector 16">
                <a:extLst>
                  <a:ext uri="{FF2B5EF4-FFF2-40B4-BE49-F238E27FC236}">
                    <a16:creationId xmlns:a16="http://schemas.microsoft.com/office/drawing/2014/main" id="{544BAB53-C55D-93C7-8DBC-5D32EE623F68}"/>
                  </a:ext>
                </a:extLst>
              </p:cNvPr>
              <p:cNvCxnSpPr>
                <a:cxnSpLocks/>
              </p:cNvCxnSpPr>
              <p:nvPr/>
            </p:nvCxnSpPr>
            <p:spPr>
              <a:xfrm>
                <a:off x="9567177" y="3345255"/>
                <a:ext cx="363275" cy="307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DE24559-DAF7-02C9-5FB9-1C7E27938D1E}"/>
                  </a:ext>
                </a:extLst>
              </p:cNvPr>
              <p:cNvSpPr txBox="1"/>
              <p:nvPr/>
            </p:nvSpPr>
            <p:spPr>
              <a:xfrm>
                <a:off x="9879332" y="3571498"/>
                <a:ext cx="764557"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85 of 173</a:t>
                </a:r>
              </a:p>
            </p:txBody>
          </p:sp>
        </p:grpSp>
      </p:grpSp>
      <p:sp>
        <p:nvSpPr>
          <p:cNvPr id="23" name="TextBox 22">
            <a:extLst>
              <a:ext uri="{FF2B5EF4-FFF2-40B4-BE49-F238E27FC236}">
                <a16:creationId xmlns:a16="http://schemas.microsoft.com/office/drawing/2014/main" id="{8A199844-37E5-BEFB-AFEC-5CC9DCE9FA00}"/>
              </a:ext>
            </a:extLst>
          </p:cNvPr>
          <p:cNvSpPr txBox="1"/>
          <p:nvPr/>
        </p:nvSpPr>
        <p:spPr>
          <a:xfrm>
            <a:off x="9815332" y="4456253"/>
            <a:ext cx="1932972" cy="954107"/>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Green = 100%</a:t>
            </a:r>
          </a:p>
          <a:p>
            <a:r>
              <a:rPr lang="en-US" dirty="0">
                <a:latin typeface="Open Sans" panose="020B0606030504020204" pitchFamily="34" charset="0"/>
                <a:ea typeface="Open Sans" panose="020B0606030504020204" pitchFamily="34" charset="0"/>
                <a:cs typeface="Open Sans" panose="020B0606030504020204" pitchFamily="34" charset="0"/>
              </a:rPr>
              <a:t>Grey = 0%</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sz="1000" dirty="0">
                <a:latin typeface="Open Sans" panose="020B0606030504020204" pitchFamily="34" charset="0"/>
                <a:ea typeface="Open Sans" panose="020B0606030504020204" pitchFamily="34" charset="0"/>
                <a:cs typeface="Open Sans" panose="020B0606030504020204" pitchFamily="34" charset="0"/>
              </a:rPr>
              <a:t>Source: PRIA</a:t>
            </a:r>
          </a:p>
        </p:txBody>
      </p:sp>
    </p:spTree>
    <p:extLst>
      <p:ext uri="{BB962C8B-B14F-4D97-AF65-F5344CB8AC3E}">
        <p14:creationId xmlns:p14="http://schemas.microsoft.com/office/powerpoint/2010/main" val="30970968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60605-27A8-C42B-6E7B-F1BF72D68962}"/>
              </a:ext>
            </a:extLst>
          </p:cNvPr>
          <p:cNvSpPr>
            <a:spLocks noGrp="1"/>
          </p:cNvSpPr>
          <p:nvPr>
            <p:ph type="body" sz="quarter" idx="11"/>
          </p:nvPr>
        </p:nvSpPr>
        <p:spPr>
          <a:xfrm>
            <a:off x="890616" y="-136002"/>
            <a:ext cx="8993536" cy="1699444"/>
          </a:xfrm>
        </p:spPr>
        <p:txBody>
          <a:bodyPr/>
          <a:lstStyle/>
          <a:p>
            <a:r>
              <a:rPr lang="en-US" dirty="0"/>
              <a:t>eRecording Population Coverage</a:t>
            </a:r>
          </a:p>
        </p:txBody>
      </p:sp>
      <p:pic>
        <p:nvPicPr>
          <p:cNvPr id="11" name="Picture 10">
            <a:extLst>
              <a:ext uri="{FF2B5EF4-FFF2-40B4-BE49-F238E27FC236}">
                <a16:creationId xmlns:a16="http://schemas.microsoft.com/office/drawing/2014/main" id="{841E643A-DF7E-C445-FE74-E085A4494D53}"/>
              </a:ext>
            </a:extLst>
          </p:cNvPr>
          <p:cNvPicPr>
            <a:picLocks noChangeAspect="1"/>
          </p:cNvPicPr>
          <p:nvPr/>
        </p:nvPicPr>
        <p:blipFill rotWithShape="1">
          <a:blip r:embed="rId2"/>
          <a:srcRect l="10286" t="63232" r="65245" b="6451"/>
          <a:stretch/>
        </p:blipFill>
        <p:spPr>
          <a:xfrm>
            <a:off x="425513" y="4703150"/>
            <a:ext cx="2163778" cy="2000567"/>
          </a:xfrm>
          <a:prstGeom prst="rect">
            <a:avLst/>
          </a:prstGeom>
        </p:spPr>
      </p:pic>
      <p:grpSp>
        <p:nvGrpSpPr>
          <p:cNvPr id="13" name="Group 12">
            <a:extLst>
              <a:ext uri="{FF2B5EF4-FFF2-40B4-BE49-F238E27FC236}">
                <a16:creationId xmlns:a16="http://schemas.microsoft.com/office/drawing/2014/main" id="{84759E5E-2EA8-01C2-5BDB-EFEF537F74C7}"/>
              </a:ext>
            </a:extLst>
          </p:cNvPr>
          <p:cNvGrpSpPr/>
          <p:nvPr/>
        </p:nvGrpSpPr>
        <p:grpSpPr>
          <a:xfrm>
            <a:off x="1599232" y="1437480"/>
            <a:ext cx="8993536" cy="5238958"/>
            <a:chOff x="3970785" y="1276538"/>
            <a:chExt cx="7617651" cy="4336611"/>
          </a:xfrm>
        </p:grpSpPr>
        <p:pic>
          <p:nvPicPr>
            <p:cNvPr id="9" name="Picture 8">
              <a:extLst>
                <a:ext uri="{FF2B5EF4-FFF2-40B4-BE49-F238E27FC236}">
                  <a16:creationId xmlns:a16="http://schemas.microsoft.com/office/drawing/2014/main" id="{AA7B48FF-71A2-413B-D268-BEBEDD2B1899}"/>
                </a:ext>
              </a:extLst>
            </p:cNvPr>
            <p:cNvPicPr>
              <a:picLocks noChangeAspect="1"/>
            </p:cNvPicPr>
            <p:nvPr/>
          </p:nvPicPr>
          <p:blipFill rotWithShape="1">
            <a:blip r:embed="rId2"/>
            <a:srcRect l="6945" t="8980" r="6912" b="25300"/>
            <a:stretch/>
          </p:blipFill>
          <p:spPr>
            <a:xfrm>
              <a:off x="3970785" y="1276538"/>
              <a:ext cx="7617651" cy="4336611"/>
            </a:xfrm>
            <a:prstGeom prst="rect">
              <a:avLst/>
            </a:prstGeom>
          </p:spPr>
        </p:pic>
        <p:sp>
          <p:nvSpPr>
            <p:cNvPr id="12" name="Rectangle 11">
              <a:extLst>
                <a:ext uri="{FF2B5EF4-FFF2-40B4-BE49-F238E27FC236}">
                  <a16:creationId xmlns:a16="http://schemas.microsoft.com/office/drawing/2014/main" id="{C31A2A29-5F24-2202-8F76-B002F0D0CD08}"/>
                </a:ext>
              </a:extLst>
            </p:cNvPr>
            <p:cNvSpPr/>
            <p:nvPr/>
          </p:nvSpPr>
          <p:spPr>
            <a:xfrm>
              <a:off x="4381877" y="4843604"/>
              <a:ext cx="1611517" cy="769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386BA542-5782-99D3-680B-22CBE73ADB84}"/>
              </a:ext>
            </a:extLst>
          </p:cNvPr>
          <p:cNvPicPr>
            <a:picLocks noChangeAspect="1"/>
          </p:cNvPicPr>
          <p:nvPr/>
        </p:nvPicPr>
        <p:blipFill rotWithShape="1">
          <a:blip r:embed="rId2"/>
          <a:srcRect l="40482" t="79176" r="46311" b="7923"/>
          <a:stretch/>
        </p:blipFill>
        <p:spPr>
          <a:xfrm>
            <a:off x="2521061" y="5421095"/>
            <a:ext cx="1167898" cy="851275"/>
          </a:xfrm>
          <a:prstGeom prst="rect">
            <a:avLst/>
          </a:prstGeom>
        </p:spPr>
      </p:pic>
      <p:grpSp>
        <p:nvGrpSpPr>
          <p:cNvPr id="29" name="Group 28">
            <a:extLst>
              <a:ext uri="{FF2B5EF4-FFF2-40B4-BE49-F238E27FC236}">
                <a16:creationId xmlns:a16="http://schemas.microsoft.com/office/drawing/2014/main" id="{BDC54976-D971-4C97-AF7F-4DF62F8F35B5}"/>
              </a:ext>
            </a:extLst>
          </p:cNvPr>
          <p:cNvGrpSpPr/>
          <p:nvPr/>
        </p:nvGrpSpPr>
        <p:grpSpPr>
          <a:xfrm>
            <a:off x="9567177" y="2922780"/>
            <a:ext cx="1371527" cy="894939"/>
            <a:chOff x="9567177" y="2922780"/>
            <a:chExt cx="1371527" cy="894939"/>
          </a:xfrm>
        </p:grpSpPr>
        <p:grpSp>
          <p:nvGrpSpPr>
            <p:cNvPr id="26" name="Group 25">
              <a:extLst>
                <a:ext uri="{FF2B5EF4-FFF2-40B4-BE49-F238E27FC236}">
                  <a16:creationId xmlns:a16="http://schemas.microsoft.com/office/drawing/2014/main" id="{E9CFCAB8-8F92-A8DF-8D74-626466D1AA17}"/>
                </a:ext>
              </a:extLst>
            </p:cNvPr>
            <p:cNvGrpSpPr/>
            <p:nvPr/>
          </p:nvGrpSpPr>
          <p:grpSpPr>
            <a:xfrm>
              <a:off x="9930452" y="2922780"/>
              <a:ext cx="1008252" cy="295241"/>
              <a:chOff x="9930452" y="2922780"/>
              <a:chExt cx="1008252" cy="295241"/>
            </a:xfrm>
          </p:grpSpPr>
          <p:cxnSp>
            <p:nvCxnSpPr>
              <p:cNvPr id="16" name="Straight Connector 15">
                <a:extLst>
                  <a:ext uri="{FF2B5EF4-FFF2-40B4-BE49-F238E27FC236}">
                    <a16:creationId xmlns:a16="http://schemas.microsoft.com/office/drawing/2014/main" id="{256FE590-6FB7-391F-EA86-8059D8BD05F3}"/>
                  </a:ext>
                </a:extLst>
              </p:cNvPr>
              <p:cNvCxnSpPr>
                <a:cxnSpLocks/>
              </p:cNvCxnSpPr>
              <p:nvPr/>
            </p:nvCxnSpPr>
            <p:spPr>
              <a:xfrm>
                <a:off x="9930452" y="2922780"/>
                <a:ext cx="289995" cy="167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FA0FF60-7902-A071-E200-507B2379FF30}"/>
                  </a:ext>
                </a:extLst>
              </p:cNvPr>
              <p:cNvSpPr txBox="1"/>
              <p:nvPr/>
            </p:nvSpPr>
            <p:spPr>
              <a:xfrm>
                <a:off x="10174147" y="2971800"/>
                <a:ext cx="764557"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97.7%</a:t>
                </a:r>
              </a:p>
            </p:txBody>
          </p:sp>
        </p:grpSp>
        <p:grpSp>
          <p:nvGrpSpPr>
            <p:cNvPr id="27" name="Group 26">
              <a:extLst>
                <a:ext uri="{FF2B5EF4-FFF2-40B4-BE49-F238E27FC236}">
                  <a16:creationId xmlns:a16="http://schemas.microsoft.com/office/drawing/2014/main" id="{F12656ED-CC18-8CB2-D862-23A9BC293FBB}"/>
                </a:ext>
              </a:extLst>
            </p:cNvPr>
            <p:cNvGrpSpPr/>
            <p:nvPr/>
          </p:nvGrpSpPr>
          <p:grpSpPr>
            <a:xfrm>
              <a:off x="9825652" y="3287523"/>
              <a:ext cx="1005676" cy="286441"/>
              <a:chOff x="9825652" y="3287523"/>
              <a:chExt cx="1005676" cy="286441"/>
            </a:xfrm>
          </p:grpSpPr>
          <p:cxnSp>
            <p:nvCxnSpPr>
              <p:cNvPr id="19" name="Straight Connector 18">
                <a:extLst>
                  <a:ext uri="{FF2B5EF4-FFF2-40B4-BE49-F238E27FC236}">
                    <a16:creationId xmlns:a16="http://schemas.microsoft.com/office/drawing/2014/main" id="{23696B94-A84C-20AD-2B47-C68D38337684}"/>
                  </a:ext>
                </a:extLst>
              </p:cNvPr>
              <p:cNvCxnSpPr>
                <a:cxnSpLocks/>
              </p:cNvCxnSpPr>
              <p:nvPr/>
            </p:nvCxnSpPr>
            <p:spPr>
              <a:xfrm>
                <a:off x="9825652" y="3287523"/>
                <a:ext cx="289995" cy="167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8906B57-69C1-5F1A-246E-974A5B52ED7A}"/>
                  </a:ext>
                </a:extLst>
              </p:cNvPr>
              <p:cNvSpPr txBox="1"/>
              <p:nvPr/>
            </p:nvSpPr>
            <p:spPr>
              <a:xfrm>
                <a:off x="10066771" y="3327743"/>
                <a:ext cx="764557"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61.5%</a:t>
                </a:r>
              </a:p>
            </p:txBody>
          </p:sp>
        </p:grpSp>
        <p:grpSp>
          <p:nvGrpSpPr>
            <p:cNvPr id="28" name="Group 27">
              <a:extLst>
                <a:ext uri="{FF2B5EF4-FFF2-40B4-BE49-F238E27FC236}">
                  <a16:creationId xmlns:a16="http://schemas.microsoft.com/office/drawing/2014/main" id="{5637FF90-A5DF-891A-0AD7-91234A938D67}"/>
                </a:ext>
              </a:extLst>
            </p:cNvPr>
            <p:cNvGrpSpPr/>
            <p:nvPr/>
          </p:nvGrpSpPr>
          <p:grpSpPr>
            <a:xfrm>
              <a:off x="9567177" y="3345255"/>
              <a:ext cx="1076712" cy="472464"/>
              <a:chOff x="9567177" y="3345255"/>
              <a:chExt cx="1076712" cy="472464"/>
            </a:xfrm>
          </p:grpSpPr>
          <p:cxnSp>
            <p:nvCxnSpPr>
              <p:cNvPr id="20" name="Straight Connector 19">
                <a:extLst>
                  <a:ext uri="{FF2B5EF4-FFF2-40B4-BE49-F238E27FC236}">
                    <a16:creationId xmlns:a16="http://schemas.microsoft.com/office/drawing/2014/main" id="{27F1FCD6-0A20-E94F-3AAF-D0E6F9009775}"/>
                  </a:ext>
                </a:extLst>
              </p:cNvPr>
              <p:cNvCxnSpPr>
                <a:cxnSpLocks/>
              </p:cNvCxnSpPr>
              <p:nvPr/>
            </p:nvCxnSpPr>
            <p:spPr>
              <a:xfrm>
                <a:off x="9567177" y="3345255"/>
                <a:ext cx="363275" cy="307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B5D53B-7093-3E00-29C3-335AE6380267}"/>
                  </a:ext>
                </a:extLst>
              </p:cNvPr>
              <p:cNvSpPr txBox="1"/>
              <p:nvPr/>
            </p:nvSpPr>
            <p:spPr>
              <a:xfrm>
                <a:off x="9879332" y="3571498"/>
                <a:ext cx="764557"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61.4%</a:t>
                </a:r>
              </a:p>
            </p:txBody>
          </p:sp>
        </p:grpSp>
      </p:grpSp>
      <p:sp>
        <p:nvSpPr>
          <p:cNvPr id="30" name="TextBox 29">
            <a:extLst>
              <a:ext uri="{FF2B5EF4-FFF2-40B4-BE49-F238E27FC236}">
                <a16:creationId xmlns:a16="http://schemas.microsoft.com/office/drawing/2014/main" id="{DC389AF6-AF91-E84F-C7C1-3DEB3207EADD}"/>
              </a:ext>
            </a:extLst>
          </p:cNvPr>
          <p:cNvSpPr txBox="1"/>
          <p:nvPr/>
        </p:nvSpPr>
        <p:spPr>
          <a:xfrm>
            <a:off x="9815332" y="4456253"/>
            <a:ext cx="1932972" cy="1077218"/>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Green = 100%</a:t>
            </a:r>
          </a:p>
          <a:p>
            <a:r>
              <a:rPr lang="en-US" dirty="0">
                <a:latin typeface="Open Sans" panose="020B0606030504020204" pitchFamily="34" charset="0"/>
                <a:ea typeface="Open Sans" panose="020B0606030504020204" pitchFamily="34" charset="0"/>
                <a:cs typeface="Open Sans" panose="020B0606030504020204" pitchFamily="34" charset="0"/>
              </a:rPr>
              <a:t>Grey = 0%</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sz="1000" dirty="0">
                <a:latin typeface="Open Sans" panose="020B0606030504020204" pitchFamily="34" charset="0"/>
                <a:ea typeface="Open Sans" panose="020B0606030504020204" pitchFamily="34" charset="0"/>
                <a:cs typeface="Open Sans" panose="020B0606030504020204" pitchFamily="34" charset="0"/>
              </a:rPr>
              <a:t>Source: PRIA</a:t>
            </a:r>
          </a:p>
        </p:txBody>
      </p:sp>
    </p:spTree>
    <p:extLst>
      <p:ext uri="{BB962C8B-B14F-4D97-AF65-F5344CB8AC3E}">
        <p14:creationId xmlns:p14="http://schemas.microsoft.com/office/powerpoint/2010/main" val="18442473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66EAC-1D59-11FF-6773-AD73E1717443}"/>
              </a:ext>
            </a:extLst>
          </p:cNvPr>
          <p:cNvSpPr>
            <a:spLocks noGrp="1"/>
          </p:cNvSpPr>
          <p:nvPr>
            <p:ph type="body" sz="quarter" idx="11"/>
          </p:nvPr>
        </p:nvSpPr>
        <p:spPr>
          <a:xfrm>
            <a:off x="890616" y="-136002"/>
            <a:ext cx="8993536" cy="1699444"/>
          </a:xfrm>
        </p:spPr>
        <p:txBody>
          <a:bodyPr/>
          <a:lstStyle/>
          <a:p>
            <a:r>
              <a:rPr lang="en-US" dirty="0"/>
              <a:t>Title Insurer Acceptance</a:t>
            </a:r>
          </a:p>
        </p:txBody>
      </p:sp>
      <p:graphicFrame>
        <p:nvGraphicFramePr>
          <p:cNvPr id="9" name="Table 8">
            <a:extLst>
              <a:ext uri="{FF2B5EF4-FFF2-40B4-BE49-F238E27FC236}">
                <a16:creationId xmlns:a16="http://schemas.microsoft.com/office/drawing/2014/main" id="{DE6E7065-C034-8D28-C28D-D3430EF5E538}"/>
              </a:ext>
            </a:extLst>
          </p:cNvPr>
          <p:cNvGraphicFramePr>
            <a:graphicFrameLocks noGrp="1"/>
          </p:cNvGraphicFramePr>
          <p:nvPr>
            <p:extLst>
              <p:ext uri="{D42A27DB-BD31-4B8C-83A1-F6EECF244321}">
                <p14:modId xmlns:p14="http://schemas.microsoft.com/office/powerpoint/2010/main" val="3399716865"/>
              </p:ext>
            </p:extLst>
          </p:nvPr>
        </p:nvGraphicFramePr>
        <p:xfrm>
          <a:off x="890616" y="1918647"/>
          <a:ext cx="10360480" cy="4376138"/>
        </p:xfrm>
        <a:graphic>
          <a:graphicData uri="http://schemas.openxmlformats.org/drawingml/2006/table">
            <a:tbl>
              <a:tblPr firstRow="1" bandRow="1">
                <a:tableStyleId>{5C22544A-7EE6-4342-B048-85BDC9FD1C3A}</a:tableStyleId>
              </a:tblPr>
              <a:tblGrid>
                <a:gridCol w="6806209">
                  <a:extLst>
                    <a:ext uri="{9D8B030D-6E8A-4147-A177-3AD203B41FA5}">
                      <a16:colId xmlns:a16="http://schemas.microsoft.com/office/drawing/2014/main" val="3802040012"/>
                    </a:ext>
                  </a:extLst>
                </a:gridCol>
                <a:gridCol w="3554271">
                  <a:extLst>
                    <a:ext uri="{9D8B030D-6E8A-4147-A177-3AD203B41FA5}">
                      <a16:colId xmlns:a16="http://schemas.microsoft.com/office/drawing/2014/main" val="4048856267"/>
                    </a:ext>
                  </a:extLst>
                </a:gridCol>
              </a:tblGrid>
              <a:tr h="511133">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Top Title Insurers</a:t>
                      </a:r>
                    </a:p>
                  </a:txBody>
                  <a:tcPr>
                    <a:solidFill>
                      <a:srgbClr val="204069"/>
                    </a:solidFill>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eNotarization Acceptance?</a:t>
                      </a:r>
                    </a:p>
                  </a:txBody>
                  <a:tcPr>
                    <a:solidFill>
                      <a:srgbClr val="204069"/>
                    </a:solidFill>
                  </a:tcPr>
                </a:tc>
                <a:extLst>
                  <a:ext uri="{0D108BD9-81ED-4DB2-BD59-A6C34878D82A}">
                    <a16:rowId xmlns:a16="http://schemas.microsoft.com/office/drawing/2014/main" val="3633322837"/>
                  </a:ext>
                </a:extLst>
              </a:tr>
              <a:tr h="511133">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First American Title</a:t>
                      </a:r>
                    </a:p>
                  </a:txBody>
                  <a:tcPr>
                    <a:solidFill>
                      <a:srgbClr val="204069">
                        <a:alpha val="20000"/>
                      </a:srgbClr>
                    </a:solidFill>
                  </a:tcPr>
                </a:tc>
                <a:tc>
                  <a:txBody>
                    <a:bodyPr/>
                    <a:lstStyle/>
                    <a:p>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rPr>
                        <a:t>YES</a:t>
                      </a:r>
                    </a:p>
                  </a:txBody>
                  <a:tcPr>
                    <a:solidFill>
                      <a:srgbClr val="204069">
                        <a:alpha val="20000"/>
                      </a:srgbClr>
                    </a:solidFill>
                  </a:tcPr>
                </a:tc>
                <a:extLst>
                  <a:ext uri="{0D108BD9-81ED-4DB2-BD59-A6C34878D82A}">
                    <a16:rowId xmlns:a16="http://schemas.microsoft.com/office/drawing/2014/main" val="3764923774"/>
                  </a:ext>
                </a:extLst>
              </a:tr>
              <a:tr h="511133">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Old Republic National Title</a:t>
                      </a:r>
                    </a:p>
                  </a:txBody>
                  <a:tcPr>
                    <a:solidFill>
                      <a:srgbClr val="204069">
                        <a:alpha val="20000"/>
                      </a:srgbClr>
                    </a:solidFill>
                  </a:tcPr>
                </a:tc>
                <a:tc>
                  <a:txBody>
                    <a:bodyPr/>
                    <a:lstStyle/>
                    <a:p>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rPr>
                        <a:t>YES</a:t>
                      </a:r>
                    </a:p>
                  </a:txBody>
                  <a:tcPr>
                    <a:solidFill>
                      <a:srgbClr val="204069">
                        <a:alpha val="20000"/>
                      </a:srgbClr>
                    </a:solidFill>
                  </a:tcPr>
                </a:tc>
                <a:extLst>
                  <a:ext uri="{0D108BD9-81ED-4DB2-BD59-A6C34878D82A}">
                    <a16:rowId xmlns:a16="http://schemas.microsoft.com/office/drawing/2014/main" val="904363492"/>
                  </a:ext>
                </a:extLst>
              </a:tr>
              <a:tr h="798207">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Fidelity National Financial</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rPr>
                        <a:t>(includes Chicago Title, Commonwealth Land Title &amp; Fidelity National Title)</a:t>
                      </a:r>
                    </a:p>
                  </a:txBody>
                  <a:tcPr>
                    <a:solidFill>
                      <a:srgbClr val="204069">
                        <a:alpha val="20000"/>
                      </a:srgbClr>
                    </a:solidFill>
                  </a:tcPr>
                </a:tc>
                <a:tc>
                  <a:txBody>
                    <a:bodyPr/>
                    <a:lstStyle/>
                    <a:p>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rPr>
                        <a:t>YES</a:t>
                      </a:r>
                    </a:p>
                  </a:txBody>
                  <a:tcPr>
                    <a:solidFill>
                      <a:srgbClr val="204069">
                        <a:alpha val="20000"/>
                      </a:srgbClr>
                    </a:solidFill>
                  </a:tcPr>
                </a:tc>
                <a:extLst>
                  <a:ext uri="{0D108BD9-81ED-4DB2-BD59-A6C34878D82A}">
                    <a16:rowId xmlns:a16="http://schemas.microsoft.com/office/drawing/2014/main" val="3148947033"/>
                  </a:ext>
                </a:extLst>
              </a:tr>
              <a:tr h="511133">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Stewart Title Guaranty</a:t>
                      </a:r>
                    </a:p>
                  </a:txBody>
                  <a:tcPr>
                    <a:solidFill>
                      <a:srgbClr val="204069">
                        <a:alpha val="20000"/>
                      </a:srgbClr>
                    </a:solidFill>
                  </a:tcPr>
                </a:tc>
                <a:tc>
                  <a:txBody>
                    <a:bodyPr/>
                    <a:lstStyle/>
                    <a:p>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rPr>
                        <a:t>YES (owns NotaryCam </a:t>
                      </a:r>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204069">
                        <a:alpha val="20000"/>
                      </a:srgbClr>
                    </a:solidFill>
                  </a:tcPr>
                </a:tc>
                <a:extLst>
                  <a:ext uri="{0D108BD9-81ED-4DB2-BD59-A6C34878D82A}">
                    <a16:rowId xmlns:a16="http://schemas.microsoft.com/office/drawing/2014/main" val="1125236111"/>
                  </a:ext>
                </a:extLst>
              </a:tr>
              <a:tr h="511133">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Westcor Land Title</a:t>
                      </a:r>
                    </a:p>
                  </a:txBody>
                  <a:tcPr>
                    <a:solidFill>
                      <a:srgbClr val="204069">
                        <a:alpha val="20000"/>
                      </a:srgbClr>
                    </a:solidFill>
                  </a:tcPr>
                </a:tc>
                <a:tc>
                  <a:txBody>
                    <a:bodyPr/>
                    <a:lstStyle/>
                    <a:p>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rPr>
                        <a:t>YES</a:t>
                      </a:r>
                    </a:p>
                  </a:txBody>
                  <a:tcPr>
                    <a:solidFill>
                      <a:srgbClr val="204069">
                        <a:alpha val="20000"/>
                      </a:srgbClr>
                    </a:solidFill>
                  </a:tcPr>
                </a:tc>
                <a:extLst>
                  <a:ext uri="{0D108BD9-81ED-4DB2-BD59-A6C34878D82A}">
                    <a16:rowId xmlns:a16="http://schemas.microsoft.com/office/drawing/2014/main" val="3160230569"/>
                  </a:ext>
                </a:extLst>
              </a:tr>
              <a:tr h="511133">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WFG National Title</a:t>
                      </a:r>
                    </a:p>
                  </a:txBody>
                  <a:tcPr>
                    <a:solidFill>
                      <a:srgbClr val="204069">
                        <a:alpha val="20000"/>
                      </a:srgbClr>
                    </a:solidFill>
                  </a:tcPr>
                </a:tc>
                <a:tc>
                  <a:txBody>
                    <a:bodyPr/>
                    <a:lstStyle/>
                    <a:p>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rPr>
                        <a:t>YES</a:t>
                      </a:r>
                    </a:p>
                  </a:txBody>
                  <a:tcPr>
                    <a:solidFill>
                      <a:srgbClr val="204069">
                        <a:alpha val="20000"/>
                      </a:srgbClr>
                    </a:solidFill>
                  </a:tcPr>
                </a:tc>
                <a:extLst>
                  <a:ext uri="{0D108BD9-81ED-4DB2-BD59-A6C34878D82A}">
                    <a16:rowId xmlns:a16="http://schemas.microsoft.com/office/drawing/2014/main" val="383471360"/>
                  </a:ext>
                </a:extLst>
              </a:tr>
              <a:tr h="511133">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NATIC (now </a:t>
                      </a:r>
                      <a:r>
                        <a:rPr lang="en-US" dirty="0" err="1">
                          <a:latin typeface="Open Sans" panose="020B0606030504020204" pitchFamily="34" charset="0"/>
                          <a:ea typeface="Open Sans" panose="020B0606030504020204" pitchFamily="34" charset="0"/>
                          <a:cs typeface="Open Sans" panose="020B0606030504020204" pitchFamily="34" charset="0"/>
                        </a:rPr>
                        <a:t>Doma</a:t>
                      </a:r>
                      <a:r>
                        <a:rPr lang="en-US" dirty="0">
                          <a:latin typeface="Open Sans" panose="020B0606030504020204" pitchFamily="34" charset="0"/>
                          <a:ea typeface="Open Sans" panose="020B0606030504020204" pitchFamily="34" charset="0"/>
                          <a:cs typeface="Open Sans" panose="020B0606030504020204" pitchFamily="34" charset="0"/>
                        </a:rPr>
                        <a:t>)</a:t>
                      </a:r>
                    </a:p>
                  </a:txBody>
                  <a:tcPr>
                    <a:solidFill>
                      <a:srgbClr val="204069">
                        <a:alpha val="20000"/>
                      </a:srgbClr>
                    </a:solidFill>
                  </a:tcPr>
                </a:tc>
                <a:tc>
                  <a:txBody>
                    <a:bodyPr/>
                    <a:lstStyle/>
                    <a:p>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rPr>
                        <a:t>YES</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solidFill>
                      <a:srgbClr val="204069">
                        <a:alpha val="20000"/>
                      </a:srgbClr>
                    </a:solidFill>
                  </a:tcPr>
                </a:tc>
                <a:extLst>
                  <a:ext uri="{0D108BD9-81ED-4DB2-BD59-A6C34878D82A}">
                    <a16:rowId xmlns:a16="http://schemas.microsoft.com/office/drawing/2014/main" val="1855858133"/>
                  </a:ext>
                </a:extLst>
              </a:tr>
            </a:tbl>
          </a:graphicData>
        </a:graphic>
      </p:graphicFrame>
    </p:spTree>
    <p:extLst>
      <p:ext uri="{BB962C8B-B14F-4D97-AF65-F5344CB8AC3E}">
        <p14:creationId xmlns:p14="http://schemas.microsoft.com/office/powerpoint/2010/main" val="27153932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66EAC-1D59-11FF-6773-AD73E1717443}"/>
              </a:ext>
            </a:extLst>
          </p:cNvPr>
          <p:cNvSpPr>
            <a:spLocks noGrp="1"/>
          </p:cNvSpPr>
          <p:nvPr>
            <p:ph type="body" sz="quarter" idx="11"/>
          </p:nvPr>
        </p:nvSpPr>
        <p:spPr>
          <a:xfrm>
            <a:off x="890616" y="-136002"/>
            <a:ext cx="8993536" cy="1699444"/>
          </a:xfrm>
        </p:spPr>
        <p:txBody>
          <a:bodyPr/>
          <a:lstStyle/>
          <a:p>
            <a:r>
              <a:rPr lang="en-US" dirty="0"/>
              <a:t>Lender Adoption is Growing!</a:t>
            </a:r>
          </a:p>
        </p:txBody>
      </p:sp>
      <p:sp>
        <p:nvSpPr>
          <p:cNvPr id="3" name="TextBox 2">
            <a:extLst>
              <a:ext uri="{FF2B5EF4-FFF2-40B4-BE49-F238E27FC236}">
                <a16:creationId xmlns:a16="http://schemas.microsoft.com/office/drawing/2014/main" id="{CBAE465A-84E2-9275-AF71-332C55222897}"/>
              </a:ext>
            </a:extLst>
          </p:cNvPr>
          <p:cNvSpPr txBox="1"/>
          <p:nvPr/>
        </p:nvSpPr>
        <p:spPr>
          <a:xfrm>
            <a:off x="890616" y="1788750"/>
            <a:ext cx="2981168" cy="4001095"/>
          </a:xfrm>
          <a:prstGeom prst="rect">
            <a:avLst/>
          </a:prstGeom>
          <a:noFill/>
        </p:spPr>
        <p:txBody>
          <a:bodyPr wrap="square" rtlCol="0">
            <a:spAutoFit/>
          </a:bodyPr>
          <a:lstStyle/>
          <a:p>
            <a:pPr marL="285750" indent="-285750" algn="l">
              <a:spcAft>
                <a:spcPts val="600"/>
              </a:spcAft>
              <a:buFont typeface="Arial" panose="020B0604020202020204" pitchFamily="34" charset="0"/>
              <a:buChar char="•"/>
            </a:pPr>
            <a:r>
              <a:rPr lang="en-US" b="1" i="0" dirty="0">
                <a:solidFill>
                  <a:srgbClr val="4CB18E"/>
                </a:solidFill>
                <a:effectLst/>
                <a:latin typeface="Open Sans" panose="020B0606030504020204" pitchFamily="34" charset="0"/>
                <a:ea typeface="Open Sans" panose="020B0606030504020204" pitchFamily="34" charset="0"/>
                <a:cs typeface="Open Sans" panose="020B0606030504020204" pitchFamily="34" charset="0"/>
              </a:rPr>
              <a:t>250 </a:t>
            </a:r>
            <a:r>
              <a:rPr lang="en-US" b="1" i="0" dirty="0">
                <a:solidFill>
                  <a:srgbClr val="204069"/>
                </a:solidFill>
                <a:effectLst/>
                <a:latin typeface="Open Sans" panose="020B0606030504020204" pitchFamily="34" charset="0"/>
                <a:ea typeface="Open Sans" panose="020B0606030504020204" pitchFamily="34" charset="0"/>
                <a:cs typeface="Open Sans" panose="020B0606030504020204" pitchFamily="34" charset="0"/>
              </a:rPr>
              <a:t>registered originators on the MERS® eRegistry</a:t>
            </a:r>
          </a:p>
          <a:p>
            <a:pPr marL="285750" indent="-285750" algn="l">
              <a:spcAft>
                <a:spcPts val="600"/>
              </a:spcAft>
              <a:buFont typeface="Arial" panose="020B0604020202020204" pitchFamily="34" charset="0"/>
              <a:buChar char="•"/>
            </a:pPr>
            <a:endParaRPr lang="en-US" b="1" i="0" dirty="0">
              <a:solidFill>
                <a:srgbClr val="4CB18E"/>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l">
              <a:spcAft>
                <a:spcPts val="600"/>
              </a:spcAft>
              <a:buFont typeface="Arial" panose="020B0604020202020204" pitchFamily="34" charset="0"/>
              <a:buChar char="•"/>
            </a:pPr>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rPr>
              <a:t>100% </a:t>
            </a:r>
            <a:r>
              <a:rPr lang="en-US" b="1" dirty="0">
                <a:solidFill>
                  <a:srgbClr val="204069"/>
                </a:solidFill>
                <a:latin typeface="Open Sans" panose="020B0606030504020204" pitchFamily="34" charset="0"/>
                <a:ea typeface="Open Sans" panose="020B0606030504020204" pitchFamily="34" charset="0"/>
                <a:cs typeface="Open Sans" panose="020B0606030504020204" pitchFamily="34" charset="0"/>
              </a:rPr>
              <a:t>of lenders surveyed indicated that digital tech adoption is inevitable</a:t>
            </a:r>
          </a:p>
          <a:p>
            <a:pPr marL="285750" indent="-285750" algn="l">
              <a:spcAft>
                <a:spcPts val="600"/>
              </a:spcAft>
              <a:buFont typeface="Arial" panose="020B0604020202020204" pitchFamily="34" charset="0"/>
              <a:buChar char="•"/>
            </a:pPr>
            <a:endParaRPr lang="en-US" b="1" dirty="0">
              <a:solidFill>
                <a:srgbClr val="20406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spcAft>
                <a:spcPts val="600"/>
              </a:spcAft>
              <a:buFont typeface="Arial" panose="020B0604020202020204" pitchFamily="34" charset="0"/>
              <a:buChar char="•"/>
            </a:pPr>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rPr>
              <a:t>76% </a:t>
            </a:r>
            <a:r>
              <a:rPr lang="en-US" b="1" dirty="0">
                <a:solidFill>
                  <a:srgbClr val="204069"/>
                </a:solidFill>
                <a:latin typeface="Open Sans" panose="020B0606030504020204" pitchFamily="34" charset="0"/>
                <a:ea typeface="Open Sans" panose="020B0606030504020204" pitchFamily="34" charset="0"/>
                <a:cs typeface="Open Sans" panose="020B0606030504020204" pitchFamily="34" charset="0"/>
              </a:rPr>
              <a:t>predict total industry-wide adoption will happen in </a:t>
            </a:r>
            <a:r>
              <a:rPr lang="en-US" b="1" dirty="0">
                <a:solidFill>
                  <a:srgbClr val="4CB18E"/>
                </a:solidFill>
                <a:latin typeface="Open Sans" panose="020B0606030504020204" pitchFamily="34" charset="0"/>
                <a:ea typeface="Open Sans" panose="020B0606030504020204" pitchFamily="34" charset="0"/>
                <a:cs typeface="Open Sans" panose="020B0606030504020204" pitchFamily="34" charset="0"/>
              </a:rPr>
              <a:t>less than 5 years</a:t>
            </a:r>
            <a:endParaRPr lang="en-US" b="1" dirty="0">
              <a:solidFill>
                <a:srgbClr val="2040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6C040523-5CC7-CF2D-B74B-F90B535BE4C6}"/>
              </a:ext>
            </a:extLst>
          </p:cNvPr>
          <p:cNvSpPr txBox="1"/>
          <p:nvPr/>
        </p:nvSpPr>
        <p:spPr>
          <a:xfrm>
            <a:off x="4147595" y="6187104"/>
            <a:ext cx="3171464"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SOURCE: MBA’s 2022 Technology Profile Survey</a:t>
            </a:r>
          </a:p>
        </p:txBody>
      </p:sp>
      <p:pic>
        <p:nvPicPr>
          <p:cNvPr id="7" name="Picture 6">
            <a:extLst>
              <a:ext uri="{FF2B5EF4-FFF2-40B4-BE49-F238E27FC236}">
                <a16:creationId xmlns:a16="http://schemas.microsoft.com/office/drawing/2014/main" id="{F35BD2E0-D1B8-358C-0104-2860CA2384E2}"/>
              </a:ext>
            </a:extLst>
          </p:cNvPr>
          <p:cNvPicPr>
            <a:picLocks noChangeAspect="1"/>
          </p:cNvPicPr>
          <p:nvPr/>
        </p:nvPicPr>
        <p:blipFill>
          <a:blip r:embed="rId2"/>
          <a:stretch>
            <a:fillRect/>
          </a:stretch>
        </p:blipFill>
        <p:spPr>
          <a:xfrm>
            <a:off x="4147595" y="1563442"/>
            <a:ext cx="7772400" cy="4451712"/>
          </a:xfrm>
          <a:prstGeom prst="rect">
            <a:avLst/>
          </a:prstGeom>
          <a:ln w="6350">
            <a:solidFill>
              <a:schemeClr val="accent1">
                <a:shade val="15000"/>
              </a:schemeClr>
            </a:solidFill>
          </a:ln>
        </p:spPr>
      </p:pic>
    </p:spTree>
    <p:extLst>
      <p:ext uri="{BB962C8B-B14F-4D97-AF65-F5344CB8AC3E}">
        <p14:creationId xmlns:p14="http://schemas.microsoft.com/office/powerpoint/2010/main" val="34352652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66EAC-1D59-11FF-6773-AD73E1717443}"/>
              </a:ext>
            </a:extLst>
          </p:cNvPr>
          <p:cNvSpPr>
            <a:spLocks noGrp="1"/>
          </p:cNvSpPr>
          <p:nvPr>
            <p:ph type="body" sz="quarter" idx="11"/>
          </p:nvPr>
        </p:nvSpPr>
        <p:spPr>
          <a:xfrm>
            <a:off x="890616" y="329514"/>
            <a:ext cx="10116908" cy="1441622"/>
          </a:xfrm>
        </p:spPr>
        <p:txBody>
          <a:bodyPr/>
          <a:lstStyle/>
          <a:p>
            <a:r>
              <a:rPr lang="en-US" dirty="0"/>
              <a:t>Mortgage Investor/</a:t>
            </a:r>
            <a:br>
              <a:rPr lang="en-US" dirty="0"/>
            </a:br>
            <a:r>
              <a:rPr lang="en-US" dirty="0"/>
              <a:t>Agency Acceptance</a:t>
            </a:r>
          </a:p>
        </p:txBody>
      </p:sp>
      <p:sp>
        <p:nvSpPr>
          <p:cNvPr id="3" name="TextBox 2">
            <a:extLst>
              <a:ext uri="{FF2B5EF4-FFF2-40B4-BE49-F238E27FC236}">
                <a16:creationId xmlns:a16="http://schemas.microsoft.com/office/drawing/2014/main" id="{6A86B6A9-877E-2B47-5A65-A009608C49B1}"/>
              </a:ext>
            </a:extLst>
          </p:cNvPr>
          <p:cNvSpPr txBox="1"/>
          <p:nvPr/>
        </p:nvSpPr>
        <p:spPr>
          <a:xfrm>
            <a:off x="395879" y="2410083"/>
            <a:ext cx="4851622" cy="276999"/>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5" name="Table 14">
            <a:extLst>
              <a:ext uri="{FF2B5EF4-FFF2-40B4-BE49-F238E27FC236}">
                <a16:creationId xmlns:a16="http://schemas.microsoft.com/office/drawing/2014/main" id="{7DACA384-66C5-1B21-F96C-4E7F3112FFB1}"/>
              </a:ext>
            </a:extLst>
          </p:cNvPr>
          <p:cNvGraphicFramePr>
            <a:graphicFrameLocks noGrp="1"/>
          </p:cNvGraphicFramePr>
          <p:nvPr>
            <p:extLst>
              <p:ext uri="{D42A27DB-BD31-4B8C-83A1-F6EECF244321}">
                <p14:modId xmlns:p14="http://schemas.microsoft.com/office/powerpoint/2010/main" val="259751120"/>
              </p:ext>
            </p:extLst>
          </p:nvPr>
        </p:nvGraphicFramePr>
        <p:xfrm>
          <a:off x="890616" y="1771136"/>
          <a:ext cx="10510552" cy="4617720"/>
        </p:xfrm>
        <a:graphic>
          <a:graphicData uri="http://schemas.openxmlformats.org/drawingml/2006/table">
            <a:tbl>
              <a:tblPr firstRow="1" bandRow="1">
                <a:tableStyleId>{5C22544A-7EE6-4342-B048-85BDC9FD1C3A}</a:tableStyleId>
              </a:tblPr>
              <a:tblGrid>
                <a:gridCol w="5255276">
                  <a:extLst>
                    <a:ext uri="{9D8B030D-6E8A-4147-A177-3AD203B41FA5}">
                      <a16:colId xmlns:a16="http://schemas.microsoft.com/office/drawing/2014/main" val="61325009"/>
                    </a:ext>
                  </a:extLst>
                </a:gridCol>
                <a:gridCol w="5255276">
                  <a:extLst>
                    <a:ext uri="{9D8B030D-6E8A-4147-A177-3AD203B41FA5}">
                      <a16:colId xmlns:a16="http://schemas.microsoft.com/office/drawing/2014/main" val="3250591728"/>
                    </a:ext>
                  </a:extLst>
                </a:gridCol>
              </a:tblGrid>
              <a:tr h="1510156">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Fannie Mae</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spcAft>
                          <a:spcPts val="600"/>
                        </a:spcAft>
                        <a:buFont typeface="Arial" panose="020B0604020202020204" pitchFamily="34" charset="0"/>
                        <a:buChar char="•"/>
                      </a:pPr>
                      <a:r>
                        <a:rPr lang="en-US" sz="1200" b="0" dirty="0">
                          <a:latin typeface="Open Sans" panose="020B0606030504020204" pitchFamily="34" charset="0"/>
                          <a:ea typeface="Open Sans" panose="020B0606030504020204" pitchFamily="34" charset="0"/>
                          <a:cs typeface="Open Sans" panose="020B0606030504020204" pitchFamily="34" charset="0"/>
                        </a:rPr>
                        <a:t>Dec. 13, 2023 updates to </a:t>
                      </a:r>
                      <a:r>
                        <a:rPr lang="en-US" sz="1200" b="0" i="1" dirty="0">
                          <a:latin typeface="Open Sans" panose="020B0606030504020204" pitchFamily="34" charset="0"/>
                          <a:ea typeface="Open Sans" panose="020B0606030504020204" pitchFamily="34" charset="0"/>
                          <a:cs typeface="Open Sans" panose="020B0606030504020204" pitchFamily="34" charset="0"/>
                        </a:rPr>
                        <a:t>Selling Guide</a:t>
                      </a:r>
                      <a:r>
                        <a:rPr lang="en-US" sz="1200" b="0" dirty="0">
                          <a:latin typeface="Open Sans" panose="020B0606030504020204" pitchFamily="34" charset="0"/>
                          <a:ea typeface="Open Sans" panose="020B0606030504020204" pitchFamily="34" charset="0"/>
                          <a:cs typeface="Open Sans" panose="020B0606030504020204" pitchFamily="34" charset="0"/>
                        </a:rPr>
                        <a:t> outline policies</a:t>
                      </a:r>
                      <a:br>
                        <a:rPr lang="en-US" sz="1200" b="0" dirty="0">
                          <a:latin typeface="Open Sans" panose="020B0606030504020204" pitchFamily="34" charset="0"/>
                          <a:ea typeface="Open Sans" panose="020B0606030504020204" pitchFamily="34" charset="0"/>
                          <a:cs typeface="Open Sans" panose="020B0606030504020204" pitchFamily="34" charset="0"/>
                        </a:rPr>
                      </a:br>
                      <a:r>
                        <a:rPr lang="en-US" sz="1200" b="0" dirty="0">
                          <a:latin typeface="Open Sans" panose="020B0606030504020204" pitchFamily="34" charset="0"/>
                          <a:ea typeface="Open Sans" panose="020B0606030504020204" pitchFamily="34" charset="0"/>
                          <a:cs typeface="Open Sans" panose="020B0606030504020204" pitchFamily="34" charset="0"/>
                        </a:rPr>
                        <a:t>and procedural requirements for delivering eMortgages</a:t>
                      </a:r>
                    </a:p>
                    <a:p>
                      <a:pPr marL="742950" lvl="1" indent="-285750">
                        <a:spcAft>
                          <a:spcPts val="600"/>
                        </a:spcAft>
                        <a:buFont typeface="Arial" panose="020B0604020202020204" pitchFamily="34" charset="0"/>
                        <a:buChar char="•"/>
                      </a:pPr>
                      <a:r>
                        <a:rPr lang="en-US" sz="1200" b="0" dirty="0">
                          <a:latin typeface="Open Sans" panose="020B0606030504020204" pitchFamily="34" charset="0"/>
                          <a:ea typeface="Open Sans" panose="020B0606030504020204" pitchFamily="34" charset="0"/>
                          <a:cs typeface="Open Sans" panose="020B0606030504020204" pitchFamily="34" charset="0"/>
                        </a:rPr>
                        <a:t>eClosings &amp; eMortgages resource page includes:</a:t>
                      </a:r>
                    </a:p>
                    <a:p>
                      <a:pPr marL="1200150" lvl="2" indent="-285750">
                        <a:spcAft>
                          <a:spcPts val="600"/>
                        </a:spcAft>
                        <a:buFont typeface="Courier New" panose="02070309020205020404" pitchFamily="49" charset="0"/>
                        <a:buChar char="o"/>
                      </a:pPr>
                      <a:r>
                        <a:rPr lang="en-US" sz="1200" b="0" dirty="0">
                          <a:latin typeface="Open Sans" panose="020B0606030504020204" pitchFamily="34" charset="0"/>
                          <a:ea typeface="Open Sans" panose="020B0606030504020204" pitchFamily="34" charset="0"/>
                          <a:cs typeface="Open Sans" panose="020B0606030504020204" pitchFamily="34" charset="0"/>
                        </a:rPr>
                        <a:t>eMortgage Readiness Checklist</a:t>
                      </a:r>
                    </a:p>
                    <a:p>
                      <a:pPr marL="1200150" lvl="2" indent="-285750">
                        <a:spcAft>
                          <a:spcPts val="600"/>
                        </a:spcAft>
                        <a:buFont typeface="Courier New" panose="02070309020205020404" pitchFamily="49" charset="0"/>
                        <a:buChar char="o"/>
                      </a:pPr>
                      <a:r>
                        <a:rPr lang="en-US" sz="1200" b="0" dirty="0">
                          <a:latin typeface="Open Sans" panose="020B0606030504020204" pitchFamily="34" charset="0"/>
                          <a:ea typeface="Open Sans" panose="020B0606030504020204" pitchFamily="34" charset="0"/>
                          <a:cs typeface="Open Sans" panose="020B0606030504020204" pitchFamily="34" charset="0"/>
                        </a:rPr>
                        <a:t>Index of </a:t>
                      </a:r>
                      <a:r>
                        <a:rPr lang="en-US" sz="1200" b="0" i="1" dirty="0">
                          <a:latin typeface="Open Sans" panose="020B0606030504020204" pitchFamily="34" charset="0"/>
                          <a:ea typeface="Open Sans" panose="020B0606030504020204" pitchFamily="34" charset="0"/>
                          <a:cs typeface="Open Sans" panose="020B0606030504020204" pitchFamily="34" charset="0"/>
                        </a:rPr>
                        <a:t>Selling Guide</a:t>
                      </a:r>
                      <a:r>
                        <a:rPr lang="en-US" sz="1200" b="0" dirty="0">
                          <a:latin typeface="Open Sans" panose="020B0606030504020204" pitchFamily="34" charset="0"/>
                          <a:ea typeface="Open Sans" panose="020B0606030504020204" pitchFamily="34" charset="0"/>
                          <a:cs typeface="Open Sans" panose="020B0606030504020204" pitchFamily="34" charset="0"/>
                        </a:rPr>
                        <a:t> sections related to eMortgage</a:t>
                      </a:r>
                    </a:p>
                    <a:p>
                      <a:pPr marL="1200150" lvl="2" indent="-285750">
                        <a:spcAft>
                          <a:spcPts val="600"/>
                        </a:spcAft>
                        <a:buFont typeface="Courier New" panose="02070309020205020404" pitchFamily="49" charset="0"/>
                        <a:buChar char="o"/>
                      </a:pPr>
                      <a:r>
                        <a:rPr lang="en-US" sz="1200" b="0" dirty="0">
                          <a:latin typeface="Open Sans" panose="020B0606030504020204" pitchFamily="34" charset="0"/>
                          <a:ea typeface="Open Sans" panose="020B0606030504020204" pitchFamily="34" charset="0"/>
                          <a:cs typeface="Open Sans" panose="020B0606030504020204" pitchFamily="34" charset="0"/>
                        </a:rPr>
                        <a:t>eClosing Scenarios overview</a:t>
                      </a:r>
                    </a:p>
                    <a:p>
                      <a:pPr marL="1200150" lvl="2" indent="-285750">
                        <a:spcAft>
                          <a:spcPts val="600"/>
                        </a:spcAft>
                        <a:buFont typeface="Courier New" panose="02070309020205020404" pitchFamily="49" charset="0"/>
                        <a:buChar char="o"/>
                      </a:pPr>
                      <a:r>
                        <a:rPr lang="en-US" sz="1200" b="0" dirty="0">
                          <a:latin typeface="Open Sans" panose="020B0606030504020204" pitchFamily="34" charset="0"/>
                          <a:ea typeface="Open Sans" panose="020B0606030504020204" pitchFamily="34" charset="0"/>
                          <a:cs typeface="Open Sans" panose="020B0606030504020204" pitchFamily="34" charset="0"/>
                        </a:rPr>
                        <a:t>FAQ</a:t>
                      </a:r>
                      <a:br>
                        <a:rPr lang="en-US" sz="1200" b="0" dirty="0">
                          <a:latin typeface="Open Sans" panose="020B0606030504020204" pitchFamily="34" charset="0"/>
                          <a:ea typeface="Open Sans" panose="020B0606030504020204" pitchFamily="34" charset="0"/>
                          <a:cs typeface="Open Sans" panose="020B0606030504020204" pitchFamily="34" charset="0"/>
                        </a:rPr>
                      </a:br>
                      <a:endParaRPr lang="en-US" sz="1200" b="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204069"/>
                    </a:solidFill>
                  </a:tcPr>
                </a:tc>
                <a:tc>
                  <a:txBody>
                    <a:bodyPr/>
                    <a:lstStyle/>
                    <a:p>
                      <a:pPr marL="0" indent="0">
                        <a:spcAft>
                          <a:spcPts val="0"/>
                        </a:spcAft>
                        <a:buFont typeface="Arial" panose="020B0604020202020204" pitchFamily="34" charset="0"/>
                        <a:buNone/>
                      </a:pPr>
                      <a:r>
                        <a:rPr lang="en-US" sz="1800" b="1" dirty="0">
                          <a:latin typeface="Open Sans" panose="020B0606030504020204" pitchFamily="34" charset="0"/>
                          <a:ea typeface="Open Sans" panose="020B0606030504020204" pitchFamily="34" charset="0"/>
                          <a:cs typeface="Open Sans" panose="020B0606030504020204" pitchFamily="34" charset="0"/>
                        </a:rPr>
                        <a:t>Freddie Mac</a:t>
                      </a:r>
                      <a:br>
                        <a:rPr lang="en-US" sz="1800" b="1" dirty="0">
                          <a:latin typeface="Open Sans" panose="020B0606030504020204" pitchFamily="34" charset="0"/>
                          <a:ea typeface="Open Sans" panose="020B0606030504020204" pitchFamily="34" charset="0"/>
                          <a:cs typeface="Open Sans" panose="020B0606030504020204" pitchFamily="34" charset="0"/>
                        </a:rPr>
                      </a:b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spcAft>
                          <a:spcPts val="600"/>
                        </a:spcAft>
                        <a:buFont typeface="Arial" panose="020B0604020202020204" pitchFamily="34" charset="0"/>
                        <a:buChar char="•"/>
                      </a:pPr>
                      <a:r>
                        <a:rPr lang="en-US" sz="1200" b="0" dirty="0">
                          <a:latin typeface="Open Sans" panose="020B0606030504020204" pitchFamily="34" charset="0"/>
                          <a:ea typeface="Open Sans" panose="020B0606030504020204" pitchFamily="34" charset="0"/>
                          <a:cs typeface="Open Sans" panose="020B0606030504020204" pitchFamily="34" charset="0"/>
                        </a:rPr>
                        <a:t>Released 2021 study in on impact of digital offerings</a:t>
                      </a:r>
                      <a:br>
                        <a:rPr lang="en-US" sz="1200" b="0" dirty="0">
                          <a:latin typeface="Open Sans" panose="020B0606030504020204" pitchFamily="34" charset="0"/>
                          <a:ea typeface="Open Sans" panose="020B0606030504020204" pitchFamily="34" charset="0"/>
                          <a:cs typeface="Open Sans" panose="020B0606030504020204" pitchFamily="34" charset="0"/>
                        </a:rPr>
                      </a:br>
                      <a:r>
                        <a:rPr lang="en-US" sz="1200" b="0" dirty="0">
                          <a:latin typeface="Open Sans" panose="020B0606030504020204" pitchFamily="34" charset="0"/>
                          <a:ea typeface="Open Sans" panose="020B0606030504020204" pitchFamily="34" charset="0"/>
                          <a:cs typeface="Open Sans" panose="020B0606030504020204" pitchFamily="34" charset="0"/>
                        </a:rPr>
                        <a:t>to loan production costs</a:t>
                      </a:r>
                    </a:p>
                    <a:p>
                      <a:pPr marL="742950" lvl="1" indent="-285750">
                        <a:spcAft>
                          <a:spcPts val="600"/>
                        </a:spcAft>
                        <a:buFont typeface="Arial" panose="020B0604020202020204" pitchFamily="34" charset="0"/>
                        <a:buChar char="•"/>
                      </a:pPr>
                      <a:r>
                        <a:rPr lang="en-US" sz="1200" b="0" dirty="0">
                          <a:latin typeface="Open Sans" panose="020B0606030504020204" pitchFamily="34" charset="0"/>
                          <a:ea typeface="Open Sans" panose="020B0606030504020204" pitchFamily="34" charset="0"/>
                          <a:cs typeface="Open Sans" panose="020B0606030504020204" pitchFamily="34" charset="0"/>
                        </a:rPr>
                        <a:t>eMortgages resource page includes:</a:t>
                      </a:r>
                    </a:p>
                    <a:p>
                      <a:pPr marL="1201738" lvl="2" indent="-285750">
                        <a:spcAft>
                          <a:spcPts val="600"/>
                        </a:spcAft>
                        <a:buFont typeface="Courier New" panose="02070309020205020404" pitchFamily="49" charset="0"/>
                        <a:buChar char="o"/>
                      </a:pPr>
                      <a:r>
                        <a:rPr lang="en-US" sz="1200" b="0" dirty="0">
                          <a:latin typeface="Open Sans" panose="020B0606030504020204" pitchFamily="34" charset="0"/>
                          <a:ea typeface="Open Sans" panose="020B0606030504020204" pitchFamily="34" charset="0"/>
                          <a:cs typeface="Open Sans" panose="020B0606030504020204" pitchFamily="34" charset="0"/>
                        </a:rPr>
                        <a:t>eClosing implementation road map &amp; checklist</a:t>
                      </a:r>
                    </a:p>
                    <a:p>
                      <a:pPr marL="1200150" lvl="2" indent="-285750">
                        <a:spcAft>
                          <a:spcPts val="600"/>
                        </a:spcAft>
                        <a:buFont typeface="Courier New" panose="02070309020205020404" pitchFamily="49" charset="0"/>
                        <a:buChar char="o"/>
                      </a:pPr>
                      <a:r>
                        <a:rPr lang="en-US" sz="1200" b="0" dirty="0">
                          <a:latin typeface="Open Sans" panose="020B0606030504020204" pitchFamily="34" charset="0"/>
                          <a:ea typeface="Open Sans" panose="020B0606030504020204" pitchFamily="34" charset="0"/>
                          <a:cs typeface="Open Sans" panose="020B0606030504020204" pitchFamily="34" charset="0"/>
                        </a:rPr>
                        <a:t>eMortgage fact sheet</a:t>
                      </a:r>
                    </a:p>
                    <a:p>
                      <a:pPr marL="1200150" lvl="2" indent="-285750">
                        <a:spcAft>
                          <a:spcPts val="600"/>
                        </a:spcAft>
                        <a:buFont typeface="Courier New" panose="02070309020205020404" pitchFamily="49" charset="0"/>
                        <a:buChar char="o"/>
                      </a:pPr>
                      <a:r>
                        <a:rPr lang="en-US" sz="1200" b="0" dirty="0">
                          <a:latin typeface="Open Sans" panose="020B0606030504020204" pitchFamily="34" charset="0"/>
                          <a:ea typeface="Open Sans" panose="020B0606030504020204" pitchFamily="34" charset="0"/>
                          <a:cs typeface="Open Sans" panose="020B0606030504020204" pitchFamily="34" charset="0"/>
                        </a:rPr>
                        <a:t>eMortgage case studies</a:t>
                      </a:r>
                    </a:p>
                    <a:p>
                      <a:pPr marL="1200150" lvl="2" indent="-285750">
                        <a:spcAft>
                          <a:spcPts val="600"/>
                        </a:spcAft>
                        <a:buFont typeface="Courier New" panose="02070309020205020404" pitchFamily="49" charset="0"/>
                        <a:buChar char="o"/>
                      </a:pPr>
                      <a:r>
                        <a:rPr lang="en-US" sz="1200" b="0" dirty="0">
                          <a:latin typeface="Open Sans" panose="020B0606030504020204" pitchFamily="34" charset="0"/>
                          <a:ea typeface="Open Sans" panose="020B0606030504020204" pitchFamily="34" charset="0"/>
                          <a:cs typeface="Open Sans" panose="020B0606030504020204" pitchFamily="34" charset="0"/>
                        </a:rPr>
                        <a:t>eMortgage ROI calculator</a:t>
                      </a:r>
                      <a:endParaRPr lang="en-US" b="0" dirty="0"/>
                    </a:p>
                  </a:txBody>
                  <a:tcPr>
                    <a:solidFill>
                      <a:srgbClr val="4CB18E"/>
                    </a:solidFill>
                  </a:tcPr>
                </a:tc>
                <a:extLst>
                  <a:ext uri="{0D108BD9-81ED-4DB2-BD59-A6C34878D82A}">
                    <a16:rowId xmlns:a16="http://schemas.microsoft.com/office/drawing/2014/main" val="1594641954"/>
                  </a:ext>
                </a:extLst>
              </a:tr>
              <a:tr h="1510156">
                <a:tc>
                  <a:txBody>
                    <a:bodyPr/>
                    <a:lstStyle/>
                    <a:p>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Ginnie Mae</a:t>
                      </a:r>
                      <a:b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spcAft>
                          <a:spcPts val="6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Launched Digital Collateral program as pilot</a:t>
                      </a:r>
                      <a:b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in October 2019</a:t>
                      </a:r>
                    </a:p>
                    <a:p>
                      <a:pPr marL="742950" lvl="1" indent="-285750">
                        <a:spcAft>
                          <a:spcPts val="6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First eNote securitized in January 2021</a:t>
                      </a:r>
                    </a:p>
                    <a:p>
                      <a:pPr marL="742950" lvl="1" indent="-285750">
                        <a:spcAft>
                          <a:spcPts val="6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Securitized 123,870 eNotes in 2023, a 129% YOY increase</a:t>
                      </a:r>
                      <a:endParaRPr lang="en-US" sz="1200" dirty="0">
                        <a:solidFill>
                          <a:schemeClr val="bg1"/>
                        </a:solidFill>
                      </a:endParaRPr>
                    </a:p>
                  </a:txBody>
                  <a:tcPr>
                    <a:solidFill>
                      <a:srgbClr val="4CB18E"/>
                    </a:solidFill>
                  </a:tcPr>
                </a:tc>
                <a:tc>
                  <a:txBody>
                    <a:bodyPr/>
                    <a:lstStyle/>
                    <a:p>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MERS®</a:t>
                      </a:r>
                    </a:p>
                    <a:p>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28650" lvl="1" indent="-171450">
                        <a:spcAft>
                          <a:spcPts val="600"/>
                        </a:spcAft>
                        <a:buFont typeface="Arial" panose="020B0604020202020204" pitchFamily="34" charset="0"/>
                        <a:buChar char="•"/>
                      </a:pPr>
                      <a:r>
                        <a:rPr lang="en-US" sz="12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Over 2 million eNotes have been registered with MERS</a:t>
                      </a:r>
                    </a:p>
                    <a:p>
                      <a:pPr marL="628650" lvl="1" indent="-171450">
                        <a:spcAft>
                          <a:spcPts val="600"/>
                        </a:spcAft>
                        <a:buFont typeface="Arial" panose="020B0604020202020204" pitchFamily="34" charset="0"/>
                        <a:buChar char="•"/>
                      </a:pPr>
                      <a:r>
                        <a:rPr lang="en-US" sz="12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MERS ® eRegistry participants include:</a:t>
                      </a:r>
                    </a:p>
                    <a:p>
                      <a:pPr marL="1085850" lvl="2" indent="-171450">
                        <a:spcAft>
                          <a:spcPts val="600"/>
                        </a:spcAft>
                        <a:buFont typeface="Courier New" panose="02070309020205020404" pitchFamily="49" charset="0"/>
                        <a:buChar char="o"/>
                      </a:pPr>
                      <a:r>
                        <a:rPr lang="en-US" sz="12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42 Warehouse Lenders</a:t>
                      </a:r>
                    </a:p>
                    <a:p>
                      <a:pPr marL="1085850" lvl="2" indent="-171450">
                        <a:spcAft>
                          <a:spcPts val="600"/>
                        </a:spcAft>
                        <a:buFont typeface="Courier New" panose="02070309020205020404" pitchFamily="49" charset="0"/>
                        <a:buChar char="o"/>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34 Investors</a:t>
                      </a:r>
                    </a:p>
                    <a:p>
                      <a:pPr marL="1085850" lvl="2" indent="-171450">
                        <a:spcAft>
                          <a:spcPts val="600"/>
                        </a:spcAft>
                        <a:buFont typeface="Courier New" panose="02070309020205020404" pitchFamily="49" charset="0"/>
                        <a:buChar char="o"/>
                      </a:pPr>
                      <a:r>
                        <a:rPr lang="en-US" sz="12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9 FHLBs</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 Ginnie Mae</a:t>
                      </a:r>
                      <a:b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chemeClr val="bg1"/>
                        </a:solidFill>
                      </a:endParaRPr>
                    </a:p>
                  </a:txBody>
                  <a:tcPr>
                    <a:solidFill>
                      <a:srgbClr val="204069"/>
                    </a:solidFill>
                  </a:tcPr>
                </a:tc>
                <a:extLst>
                  <a:ext uri="{0D108BD9-81ED-4DB2-BD59-A6C34878D82A}">
                    <a16:rowId xmlns:a16="http://schemas.microsoft.com/office/drawing/2014/main" val="1490187291"/>
                  </a:ext>
                </a:extLst>
              </a:tr>
            </a:tbl>
          </a:graphicData>
        </a:graphic>
      </p:graphicFrame>
    </p:spTree>
    <p:extLst>
      <p:ext uri="{BB962C8B-B14F-4D97-AF65-F5344CB8AC3E}">
        <p14:creationId xmlns:p14="http://schemas.microsoft.com/office/powerpoint/2010/main" val="40001136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225A9-8F33-97D6-3B65-3E34DC32660D}"/>
              </a:ext>
            </a:extLst>
          </p:cNvPr>
          <p:cNvSpPr>
            <a:spLocks noGrp="1"/>
          </p:cNvSpPr>
          <p:nvPr>
            <p:ph type="body" sz="quarter" idx="11"/>
          </p:nvPr>
        </p:nvSpPr>
        <p:spPr>
          <a:xfrm>
            <a:off x="890615" y="-136002"/>
            <a:ext cx="8508027" cy="1699444"/>
          </a:xfrm>
        </p:spPr>
        <p:txBody>
          <a:bodyPr/>
          <a:lstStyle/>
          <a:p>
            <a:r>
              <a:rPr lang="en-US" dirty="0"/>
              <a:t>Overview of eClosing Scenarios</a:t>
            </a:r>
          </a:p>
        </p:txBody>
      </p:sp>
      <p:graphicFrame>
        <p:nvGraphicFramePr>
          <p:cNvPr id="3" name="Table 2">
            <a:extLst>
              <a:ext uri="{FF2B5EF4-FFF2-40B4-BE49-F238E27FC236}">
                <a16:creationId xmlns:a16="http://schemas.microsoft.com/office/drawing/2014/main" id="{4D87F859-7BDB-00E4-0FE7-7597F1B6C381}"/>
              </a:ext>
            </a:extLst>
          </p:cNvPr>
          <p:cNvGraphicFramePr>
            <a:graphicFrameLocks noGrp="1"/>
          </p:cNvGraphicFramePr>
          <p:nvPr>
            <p:extLst>
              <p:ext uri="{D42A27DB-BD31-4B8C-83A1-F6EECF244321}">
                <p14:modId xmlns:p14="http://schemas.microsoft.com/office/powerpoint/2010/main" val="280973467"/>
              </p:ext>
            </p:extLst>
          </p:nvPr>
        </p:nvGraphicFramePr>
        <p:xfrm>
          <a:off x="2175406" y="1684798"/>
          <a:ext cx="4815705" cy="1744202"/>
        </p:xfrm>
        <a:graphic>
          <a:graphicData uri="http://schemas.openxmlformats.org/drawingml/2006/table">
            <a:tbl>
              <a:tblPr firstRow="1" bandRow="1">
                <a:tableStyleId>{5C22544A-7EE6-4342-B048-85BDC9FD1C3A}</a:tableStyleId>
              </a:tblPr>
              <a:tblGrid>
                <a:gridCol w="2271671">
                  <a:extLst>
                    <a:ext uri="{9D8B030D-6E8A-4147-A177-3AD203B41FA5}">
                      <a16:colId xmlns:a16="http://schemas.microsoft.com/office/drawing/2014/main" val="3976195304"/>
                    </a:ext>
                  </a:extLst>
                </a:gridCol>
                <a:gridCol w="2544034">
                  <a:extLst>
                    <a:ext uri="{9D8B030D-6E8A-4147-A177-3AD203B41FA5}">
                      <a16:colId xmlns:a16="http://schemas.microsoft.com/office/drawing/2014/main" val="3280576618"/>
                    </a:ext>
                  </a:extLst>
                </a:gridCol>
              </a:tblGrid>
              <a:tr h="274509">
                <a:tc gridSpan="2">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IN PERSON</a:t>
                      </a:r>
                    </a:p>
                  </a:txBody>
                  <a:tcPr>
                    <a:solidFill>
                      <a:srgbClr val="204069"/>
                    </a:solidFill>
                  </a:tcPr>
                </a:tc>
                <a:tc hMerge="1">
                  <a:txBody>
                    <a:bodyPr/>
                    <a:lstStyle/>
                    <a:p>
                      <a:endParaRPr lang="en-US" dirty="0"/>
                    </a:p>
                  </a:txBody>
                  <a:tcPr/>
                </a:tc>
                <a:extLst>
                  <a:ext uri="{0D108BD9-81ED-4DB2-BD59-A6C34878D82A}">
                    <a16:rowId xmlns:a16="http://schemas.microsoft.com/office/drawing/2014/main" val="259186982"/>
                  </a:ext>
                </a:extLst>
              </a:tr>
              <a:tr h="1439402">
                <a:tc>
                  <a:txBody>
                    <a:bodyPr/>
                    <a:lstStyle/>
                    <a:p>
                      <a:pPr>
                        <a:lnSpc>
                          <a:spcPct val="150000"/>
                        </a:lnSpc>
                      </a:pPr>
                      <a:r>
                        <a:rPr lang="en-US" sz="1400" b="1" dirty="0">
                          <a:latin typeface="Open Sans" panose="020B0606030504020204" pitchFamily="34" charset="0"/>
                          <a:ea typeface="Open Sans" panose="020B0606030504020204" pitchFamily="34" charset="0"/>
                          <a:cs typeface="Open Sans" panose="020B0606030504020204" pitchFamily="34" charset="0"/>
                        </a:rPr>
                        <a:t>In Office</a:t>
                      </a:r>
                    </a:p>
                    <a:p>
                      <a:pPr marL="285750" indent="-285750">
                        <a:lnSpc>
                          <a:spcPct val="150000"/>
                        </a:lnSpc>
                        <a:buClr>
                          <a:srgbClr val="204069"/>
                        </a:buClr>
                        <a:buSzPct val="75000"/>
                        <a:buFont typeface=".Lucida Grande UI Regular"/>
                        <a:buChar char="►"/>
                      </a:pPr>
                      <a:r>
                        <a:rPr lang="en-US" sz="1400" dirty="0">
                          <a:latin typeface="Open Sans" panose="020B0606030504020204" pitchFamily="34" charset="0"/>
                          <a:ea typeface="Open Sans" panose="020B0606030504020204" pitchFamily="34" charset="0"/>
                          <a:cs typeface="Open Sans" panose="020B0606030504020204" pitchFamily="34" charset="0"/>
                        </a:rPr>
                        <a:t>Title company closer</a:t>
                      </a:r>
                    </a:p>
                    <a:p>
                      <a:pPr marL="285750" indent="-285750">
                        <a:lnSpc>
                          <a:spcPct val="150000"/>
                        </a:lnSpc>
                        <a:buClr>
                          <a:srgbClr val="204069"/>
                        </a:buClr>
                        <a:buSzPct val="75000"/>
                        <a:buFont typeface=".Lucida Grande UI Regular"/>
                        <a:buChar char="►"/>
                      </a:pPr>
                      <a:r>
                        <a:rPr lang="en-US" sz="1400" dirty="0">
                          <a:latin typeface="Open Sans" panose="020B0606030504020204" pitchFamily="34" charset="0"/>
                          <a:ea typeface="Open Sans" panose="020B0606030504020204" pitchFamily="34" charset="0"/>
                          <a:cs typeface="Open Sans" panose="020B0606030504020204" pitchFamily="34" charset="0"/>
                        </a:rPr>
                        <a:t>Paper-based</a:t>
                      </a:r>
                    </a:p>
                    <a:p>
                      <a:pPr marL="285750" indent="-285750">
                        <a:lnSpc>
                          <a:spcPct val="150000"/>
                        </a:lnSpc>
                        <a:buClr>
                          <a:srgbClr val="204069"/>
                        </a:buClr>
                        <a:buSzPct val="75000"/>
                        <a:buFont typeface=".Lucida Grande UI Regular"/>
                        <a:buChar char="►"/>
                      </a:pPr>
                      <a:r>
                        <a:rPr lang="en-US" sz="1400" dirty="0">
                          <a:latin typeface="Open Sans" panose="020B0606030504020204" pitchFamily="34" charset="0"/>
                          <a:ea typeface="Open Sans" panose="020B0606030504020204" pitchFamily="34" charset="0"/>
                          <a:cs typeface="Open Sans" panose="020B0606030504020204" pitchFamily="34" charset="0"/>
                        </a:rPr>
                        <a:t>Wet signed</a:t>
                      </a:r>
                    </a:p>
                  </a:txBody>
                  <a:tcPr>
                    <a:solidFill>
                      <a:srgbClr val="204069">
                        <a:alpha val="20000"/>
                      </a:srgbClr>
                    </a:solidFill>
                  </a:tcPr>
                </a:tc>
                <a:tc>
                  <a:txBody>
                    <a:bodyPr/>
                    <a:lstStyle/>
                    <a:p>
                      <a:pPr>
                        <a:lnSpc>
                          <a:spcPct val="150000"/>
                        </a:lnSpc>
                      </a:pPr>
                      <a:r>
                        <a:rPr lang="en-US" sz="1400" b="1" dirty="0">
                          <a:latin typeface="Open Sans" panose="020B0606030504020204" pitchFamily="34" charset="0"/>
                          <a:ea typeface="Open Sans" panose="020B0606030504020204" pitchFamily="34" charset="0"/>
                          <a:cs typeface="Open Sans" panose="020B0606030504020204" pitchFamily="34" charset="0"/>
                        </a:rPr>
                        <a:t>Mobile/Mail Away</a:t>
                      </a:r>
                    </a:p>
                    <a:p>
                      <a:pPr marL="285750" marR="0" lvl="0" indent="-285750" algn="l" defTabSz="914400" rtl="0" eaLnBrk="1" fontAlgn="auto" latinLnBrk="0" hangingPunct="1">
                        <a:lnSpc>
                          <a:spcPct val="150000"/>
                        </a:lnSpc>
                        <a:spcBef>
                          <a:spcPts val="0"/>
                        </a:spcBef>
                        <a:spcAft>
                          <a:spcPts val="0"/>
                        </a:spcAft>
                        <a:buClr>
                          <a:srgbClr val="204069"/>
                        </a:buClr>
                        <a:buSzPct val="75000"/>
                        <a:buFont typeface=".Lucida Grande UI Regular"/>
                        <a:buChar char="►"/>
                        <a:tabLst/>
                        <a:defRPr/>
                      </a:pPr>
                      <a:r>
                        <a:rPr lang="en-US" sz="1400" dirty="0">
                          <a:latin typeface="Open Sans" panose="020B0606030504020204" pitchFamily="34" charset="0"/>
                          <a:ea typeface="Open Sans" panose="020B0606030504020204" pitchFamily="34" charset="0"/>
                          <a:cs typeface="Open Sans" panose="020B0606030504020204" pitchFamily="34" charset="0"/>
                        </a:rPr>
                        <a:t>Mobile notary</a:t>
                      </a:r>
                    </a:p>
                    <a:p>
                      <a:pPr marL="285750" marR="0" lvl="0" indent="-285750" algn="l" defTabSz="914400" rtl="0" eaLnBrk="1" fontAlgn="auto" latinLnBrk="0" hangingPunct="1">
                        <a:lnSpc>
                          <a:spcPct val="150000"/>
                        </a:lnSpc>
                        <a:spcBef>
                          <a:spcPts val="0"/>
                        </a:spcBef>
                        <a:spcAft>
                          <a:spcPts val="0"/>
                        </a:spcAft>
                        <a:buClr>
                          <a:srgbClr val="204069"/>
                        </a:buClr>
                        <a:buSzPct val="75000"/>
                        <a:buFont typeface=".Lucida Grande UI Regular"/>
                        <a:buChar char="►"/>
                        <a:tabLst/>
                        <a:defRPr/>
                      </a:pPr>
                      <a:r>
                        <a:rPr lang="en-US" sz="1400" dirty="0">
                          <a:latin typeface="Open Sans" panose="020B0606030504020204" pitchFamily="34" charset="0"/>
                          <a:ea typeface="Open Sans" panose="020B0606030504020204" pitchFamily="34" charset="0"/>
                          <a:cs typeface="Open Sans" panose="020B0606030504020204" pitchFamily="34" charset="0"/>
                        </a:rPr>
                        <a:t>Paper-based</a:t>
                      </a:r>
                    </a:p>
                    <a:p>
                      <a:pPr marL="285750" marR="0" lvl="0" indent="-285750" algn="l" defTabSz="914400" rtl="0" eaLnBrk="1" fontAlgn="auto" latinLnBrk="0" hangingPunct="1">
                        <a:lnSpc>
                          <a:spcPct val="150000"/>
                        </a:lnSpc>
                        <a:spcBef>
                          <a:spcPts val="0"/>
                        </a:spcBef>
                        <a:spcAft>
                          <a:spcPts val="0"/>
                        </a:spcAft>
                        <a:buClr>
                          <a:srgbClr val="204069"/>
                        </a:buClr>
                        <a:buSzPct val="75000"/>
                        <a:buFont typeface=".Lucida Grande UI Regular"/>
                        <a:buChar char="►"/>
                        <a:tabLst/>
                        <a:defRPr/>
                      </a:pPr>
                      <a:r>
                        <a:rPr lang="en-US" sz="1400" dirty="0">
                          <a:latin typeface="Open Sans" panose="020B0606030504020204" pitchFamily="34" charset="0"/>
                          <a:ea typeface="Open Sans" panose="020B0606030504020204" pitchFamily="34" charset="0"/>
                          <a:cs typeface="Open Sans" panose="020B0606030504020204" pitchFamily="34" charset="0"/>
                        </a:rPr>
                        <a:t>Wet signed</a:t>
                      </a:r>
                    </a:p>
                  </a:txBody>
                  <a:tcPr>
                    <a:solidFill>
                      <a:srgbClr val="204069">
                        <a:alpha val="20000"/>
                      </a:srgbClr>
                    </a:solidFill>
                  </a:tcPr>
                </a:tc>
                <a:extLst>
                  <a:ext uri="{0D108BD9-81ED-4DB2-BD59-A6C34878D82A}">
                    <a16:rowId xmlns:a16="http://schemas.microsoft.com/office/drawing/2014/main" val="4059860589"/>
                  </a:ext>
                </a:extLst>
              </a:tr>
            </a:tbl>
          </a:graphicData>
        </a:graphic>
      </p:graphicFrame>
      <p:graphicFrame>
        <p:nvGraphicFramePr>
          <p:cNvPr id="4" name="Table 3">
            <a:extLst>
              <a:ext uri="{FF2B5EF4-FFF2-40B4-BE49-F238E27FC236}">
                <a16:creationId xmlns:a16="http://schemas.microsoft.com/office/drawing/2014/main" id="{D2F41CDD-1C68-D742-D62B-47455577EF5F}"/>
              </a:ext>
            </a:extLst>
          </p:cNvPr>
          <p:cNvGraphicFramePr>
            <a:graphicFrameLocks noGrp="1"/>
          </p:cNvGraphicFramePr>
          <p:nvPr>
            <p:extLst>
              <p:ext uri="{D42A27DB-BD31-4B8C-83A1-F6EECF244321}">
                <p14:modId xmlns:p14="http://schemas.microsoft.com/office/powerpoint/2010/main" val="2144918663"/>
              </p:ext>
            </p:extLst>
          </p:nvPr>
        </p:nvGraphicFramePr>
        <p:xfrm>
          <a:off x="2175406" y="3787615"/>
          <a:ext cx="9724620" cy="2561781"/>
        </p:xfrm>
        <a:graphic>
          <a:graphicData uri="http://schemas.openxmlformats.org/drawingml/2006/table">
            <a:tbl>
              <a:tblPr firstRow="1" bandRow="1">
                <a:tableStyleId>{5C22544A-7EE6-4342-B048-85BDC9FD1C3A}</a:tableStyleId>
              </a:tblPr>
              <a:tblGrid>
                <a:gridCol w="3034030">
                  <a:extLst>
                    <a:ext uri="{9D8B030D-6E8A-4147-A177-3AD203B41FA5}">
                      <a16:colId xmlns:a16="http://schemas.microsoft.com/office/drawing/2014/main" val="1420775153"/>
                    </a:ext>
                  </a:extLst>
                </a:gridCol>
                <a:gridCol w="3345295">
                  <a:extLst>
                    <a:ext uri="{9D8B030D-6E8A-4147-A177-3AD203B41FA5}">
                      <a16:colId xmlns:a16="http://schemas.microsoft.com/office/drawing/2014/main" val="3524955547"/>
                    </a:ext>
                  </a:extLst>
                </a:gridCol>
                <a:gridCol w="3345295">
                  <a:extLst>
                    <a:ext uri="{9D8B030D-6E8A-4147-A177-3AD203B41FA5}">
                      <a16:colId xmlns:a16="http://schemas.microsoft.com/office/drawing/2014/main" val="3753314061"/>
                    </a:ext>
                  </a:extLst>
                </a:gridCol>
              </a:tblGrid>
              <a:tr h="370840">
                <a:tc gridSpan="2">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IN PERSON</a:t>
                      </a:r>
                    </a:p>
                  </a:txBody>
                  <a:tcPr>
                    <a:solidFill>
                      <a:srgbClr val="4CB18E"/>
                    </a:solidFill>
                  </a:tcPr>
                </a:tc>
                <a:tc hMerge="1">
                  <a:txBody>
                    <a:bodyPr/>
                    <a:lstStyle/>
                    <a:p>
                      <a:endParaRPr lang="en-US" dirty="0"/>
                    </a:p>
                  </a:txBody>
                  <a:tcPr>
                    <a:solidFill>
                      <a:srgbClr val="4CB18E"/>
                    </a:solidFill>
                  </a:tcP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REMOTE</a:t>
                      </a:r>
                    </a:p>
                  </a:txBody>
                  <a:tcPr>
                    <a:solidFill>
                      <a:srgbClr val="4CB18E"/>
                    </a:solidFill>
                  </a:tcPr>
                </a:tc>
                <a:extLst>
                  <a:ext uri="{0D108BD9-81ED-4DB2-BD59-A6C34878D82A}">
                    <a16:rowId xmlns:a16="http://schemas.microsoft.com/office/drawing/2014/main" val="799277856"/>
                  </a:ext>
                </a:extLst>
              </a:tr>
              <a:tr h="370840">
                <a:tc>
                  <a:txBody>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Hybrid</a:t>
                      </a:r>
                    </a:p>
                    <a:p>
                      <a:pPr marL="285750" indent="-285750">
                        <a:lnSpc>
                          <a:spcPct val="150000"/>
                        </a:lnSpc>
                        <a:buClr>
                          <a:srgbClr val="4CB18E"/>
                        </a:buClr>
                        <a:buSzPct val="75000"/>
                        <a:buFont typeface=".Lucida Grande UI Regular"/>
                        <a:buChar char="►"/>
                      </a:pPr>
                      <a:r>
                        <a:rPr lang="en-US" sz="1400" dirty="0">
                          <a:latin typeface="Open Sans" panose="020B0606030504020204" pitchFamily="34" charset="0"/>
                          <a:ea typeface="Open Sans" panose="020B0606030504020204" pitchFamily="34" charset="0"/>
                          <a:cs typeface="Open Sans" panose="020B0606030504020204" pitchFamily="34" charset="0"/>
                        </a:rPr>
                        <a:t>Title company closer/</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Mobile notary</a:t>
                      </a:r>
                    </a:p>
                    <a:p>
                      <a:pPr marL="285750" indent="-285750">
                        <a:lnSpc>
                          <a:spcPct val="150000"/>
                        </a:lnSpc>
                        <a:buClr>
                          <a:srgbClr val="4CB18E"/>
                        </a:buClr>
                        <a:buSzPct val="75000"/>
                        <a:buFont typeface=".Lucida Grande UI Regular"/>
                        <a:buChar char="►"/>
                      </a:pPr>
                      <a:r>
                        <a:rPr lang="en-US" sz="1400" dirty="0">
                          <a:latin typeface="Open Sans" panose="020B0606030504020204" pitchFamily="34" charset="0"/>
                          <a:ea typeface="Open Sans" panose="020B0606030504020204" pitchFamily="34" charset="0"/>
                          <a:cs typeface="Open Sans" panose="020B0606030504020204" pitchFamily="34" charset="0"/>
                        </a:rPr>
                        <a:t>Mostly eSigned</a:t>
                      </a:r>
                    </a:p>
                    <a:p>
                      <a:pPr marL="285750" indent="-285750">
                        <a:lnSpc>
                          <a:spcPct val="150000"/>
                        </a:lnSpc>
                        <a:buClr>
                          <a:srgbClr val="4CB18E"/>
                        </a:buClr>
                        <a:buSzPct val="75000"/>
                        <a:buFont typeface=".Lucida Grande UI Regular"/>
                        <a:buChar char="►"/>
                      </a:pPr>
                      <a:r>
                        <a:rPr lang="en-US" sz="1400" dirty="0">
                          <a:latin typeface="Open Sans" panose="020B0606030504020204" pitchFamily="34" charset="0"/>
                          <a:ea typeface="Open Sans" panose="020B0606030504020204" pitchFamily="34" charset="0"/>
                          <a:cs typeface="Open Sans" panose="020B0606030504020204" pitchFamily="34" charset="0"/>
                        </a:rPr>
                        <a:t>Certain documents</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wet signed</a:t>
                      </a:r>
                    </a:p>
                    <a:p>
                      <a:pPr marL="285750" indent="-285750">
                        <a:lnSpc>
                          <a:spcPct val="150000"/>
                        </a:lnSpc>
                        <a:buClr>
                          <a:srgbClr val="4CB18E"/>
                        </a:buClr>
                        <a:buSzPct val="75000"/>
                        <a:buFont typeface=".Lucida Grande UI Regular"/>
                        <a:buChar char="►"/>
                      </a:pPr>
                      <a:r>
                        <a:rPr lang="en-US" sz="1400" b="0" dirty="0">
                          <a:latin typeface="Open Sans" panose="020B0606030504020204" pitchFamily="34" charset="0"/>
                          <a:ea typeface="Open Sans" panose="020B0606030504020204" pitchFamily="34" charset="0"/>
                          <a:cs typeface="Open Sans" panose="020B0606030504020204" pitchFamily="34" charset="0"/>
                        </a:rPr>
                        <a:t>Desktop/Tablet</a:t>
                      </a:r>
                    </a:p>
                  </a:txBody>
                  <a:tcPr>
                    <a:solidFill>
                      <a:srgbClr val="4CB18E">
                        <a:alpha val="20000"/>
                      </a:srgbClr>
                    </a:solidFill>
                  </a:tcPr>
                </a:tc>
                <a:tc>
                  <a:txBody>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Full</a:t>
                      </a:r>
                    </a:p>
                    <a:p>
                      <a:pPr marL="285750" indent="-285750">
                        <a:lnSpc>
                          <a:spcPct val="150000"/>
                        </a:lnSpc>
                        <a:buClr>
                          <a:srgbClr val="4CB18E"/>
                        </a:buClr>
                        <a:buSzPct val="75000"/>
                        <a:buFont typeface=".Lucida Grande UI Regular"/>
                        <a:buChar char="►"/>
                      </a:pPr>
                      <a:r>
                        <a:rPr lang="en-US" sz="1400" dirty="0">
                          <a:latin typeface="Open Sans" panose="020B0606030504020204" pitchFamily="34" charset="0"/>
                          <a:ea typeface="Open Sans" panose="020B0606030504020204" pitchFamily="34" charset="0"/>
                          <a:cs typeface="Open Sans" panose="020B0606030504020204" pitchFamily="34" charset="0"/>
                        </a:rPr>
                        <a:t>Title company closer/</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Mobile notary</a:t>
                      </a:r>
                    </a:p>
                    <a:p>
                      <a:pPr marL="285750" indent="-285750">
                        <a:lnSpc>
                          <a:spcPct val="150000"/>
                        </a:lnSpc>
                        <a:buClr>
                          <a:srgbClr val="4CB18E"/>
                        </a:buClr>
                        <a:buSzPct val="75000"/>
                        <a:buFont typeface=".Lucida Grande UI Regular"/>
                        <a:buChar char="►"/>
                      </a:pPr>
                      <a:r>
                        <a:rPr lang="en-US" sz="1400" dirty="0">
                          <a:latin typeface="Open Sans" panose="020B0606030504020204" pitchFamily="34" charset="0"/>
                          <a:ea typeface="Open Sans" panose="020B0606030504020204" pitchFamily="34" charset="0"/>
                          <a:cs typeface="Open Sans" panose="020B0606030504020204" pitchFamily="34" charset="0"/>
                        </a:rPr>
                        <a:t>Completely eSigned</a:t>
                      </a:r>
                    </a:p>
                    <a:p>
                      <a:pPr marL="285750" indent="-285750">
                        <a:lnSpc>
                          <a:spcPct val="150000"/>
                        </a:lnSpc>
                        <a:buClr>
                          <a:srgbClr val="4CB18E"/>
                        </a:buClr>
                        <a:buSzPct val="75000"/>
                        <a:buFont typeface=".Lucida Grande UI Regular"/>
                        <a:buChar char="►"/>
                      </a:pPr>
                      <a:r>
                        <a:rPr lang="en-US" sz="1400" b="0" dirty="0">
                          <a:latin typeface="Open Sans" panose="020B0606030504020204" pitchFamily="34" charset="0"/>
                          <a:ea typeface="Open Sans" panose="020B0606030504020204" pitchFamily="34" charset="0"/>
                          <a:cs typeface="Open Sans" panose="020B0606030504020204" pitchFamily="34" charset="0"/>
                        </a:rPr>
                        <a:t>Desktop/Tablet</a:t>
                      </a:r>
                    </a:p>
                    <a:p>
                      <a:pPr marL="285750" indent="-285750">
                        <a:lnSpc>
                          <a:spcPct val="150000"/>
                        </a:lnSpc>
                        <a:buClr>
                          <a:srgbClr val="4CB18E"/>
                        </a:buClr>
                        <a:buSzPct val="75000"/>
                        <a:buFont typeface=".Lucida Grande UI Regular"/>
                        <a:buChar char="►"/>
                      </a:pPr>
                      <a:r>
                        <a:rPr lang="en-US" sz="1400" b="0" dirty="0">
                          <a:latin typeface="Open Sans" panose="020B0606030504020204" pitchFamily="34" charset="0"/>
                          <a:ea typeface="Open Sans" panose="020B0606030504020204" pitchFamily="34" charset="0"/>
                          <a:cs typeface="Open Sans" panose="020B0606030504020204" pitchFamily="34" charset="0"/>
                        </a:rPr>
                        <a:t>eNotarization required</a:t>
                      </a:r>
                    </a:p>
                    <a:p>
                      <a:pPr marL="285750" indent="-285750">
                        <a:lnSpc>
                          <a:spcPct val="150000"/>
                        </a:lnSpc>
                        <a:buClr>
                          <a:srgbClr val="4CB18E"/>
                        </a:buClr>
                        <a:buSzPct val="75000"/>
                        <a:buFont typeface=".Lucida Grande UI Regular"/>
                        <a:buChar char="►"/>
                      </a:pPr>
                      <a:r>
                        <a:rPr lang="en-US" sz="1400" b="0" dirty="0">
                          <a:latin typeface="Open Sans" panose="020B0606030504020204" pitchFamily="34" charset="0"/>
                          <a:ea typeface="Open Sans" panose="020B0606030504020204" pitchFamily="34" charset="0"/>
                          <a:cs typeface="Open Sans" panose="020B0606030504020204" pitchFamily="34" charset="0"/>
                        </a:rPr>
                        <a:t>eRecording required</a:t>
                      </a:r>
                    </a:p>
                  </a:txBody>
                  <a:tcPr>
                    <a:solidFill>
                      <a:srgbClr val="4CB18E">
                        <a:alpha val="20000"/>
                      </a:srgbClr>
                    </a:solidFill>
                  </a:tcPr>
                </a:tc>
                <a:tc>
                  <a:txBody>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Online</a:t>
                      </a:r>
                    </a:p>
                    <a:p>
                      <a:pPr marL="285750" indent="-285750">
                        <a:lnSpc>
                          <a:spcPct val="150000"/>
                        </a:lnSpc>
                        <a:buClr>
                          <a:srgbClr val="4CB18E"/>
                        </a:buClr>
                        <a:buSzPct val="75000"/>
                        <a:buFont typeface=".Lucida Grande UI Regular"/>
                        <a:buChar char="►"/>
                      </a:pPr>
                      <a:r>
                        <a:rPr lang="en-US" sz="1400" dirty="0">
                          <a:latin typeface="Open Sans" panose="020B0606030504020204" pitchFamily="34" charset="0"/>
                          <a:ea typeface="Open Sans" panose="020B0606030504020204" pitchFamily="34" charset="0"/>
                          <a:cs typeface="Open Sans" panose="020B0606030504020204" pitchFamily="34" charset="0"/>
                        </a:rPr>
                        <a:t>Title company closer/</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Online </a:t>
                      </a:r>
                      <a:r>
                        <a:rPr lang="en-US" sz="1400" dirty="0" err="1">
                          <a:latin typeface="Open Sans" panose="020B0606030504020204" pitchFamily="34" charset="0"/>
                          <a:ea typeface="Open Sans" panose="020B0606030504020204" pitchFamily="34" charset="0"/>
                          <a:cs typeface="Open Sans" panose="020B0606030504020204" pitchFamily="34" charset="0"/>
                        </a:rPr>
                        <a:t>eEnabled</a:t>
                      </a:r>
                      <a:r>
                        <a:rPr lang="en-US" sz="1400" dirty="0">
                          <a:latin typeface="Open Sans" panose="020B0606030504020204" pitchFamily="34" charset="0"/>
                          <a:ea typeface="Open Sans" panose="020B0606030504020204" pitchFamily="34" charset="0"/>
                          <a:cs typeface="Open Sans" panose="020B0606030504020204" pitchFamily="34" charset="0"/>
                        </a:rPr>
                        <a:t> notary</a:t>
                      </a:r>
                    </a:p>
                    <a:p>
                      <a:pPr marL="285750" indent="-285750">
                        <a:lnSpc>
                          <a:spcPct val="150000"/>
                        </a:lnSpc>
                        <a:buClr>
                          <a:srgbClr val="4CB18E"/>
                        </a:buClr>
                        <a:buSzPct val="75000"/>
                        <a:buFont typeface=".Lucida Grande UI Regular"/>
                        <a:buChar char="►"/>
                      </a:pPr>
                      <a:r>
                        <a:rPr lang="en-US" sz="1400" dirty="0">
                          <a:latin typeface="Open Sans" panose="020B0606030504020204" pitchFamily="34" charset="0"/>
                          <a:ea typeface="Open Sans" panose="020B0606030504020204" pitchFamily="34" charset="0"/>
                          <a:cs typeface="Open Sans" panose="020B0606030504020204" pitchFamily="34" charset="0"/>
                        </a:rPr>
                        <a:t>Completely eSigned</a:t>
                      </a:r>
                    </a:p>
                    <a:p>
                      <a:pPr marL="285750" indent="-285750">
                        <a:lnSpc>
                          <a:spcPct val="150000"/>
                        </a:lnSpc>
                        <a:buClr>
                          <a:srgbClr val="4CB18E"/>
                        </a:buClr>
                        <a:buSzPct val="75000"/>
                        <a:buFont typeface=".Lucida Grande UI Regular"/>
                        <a:buChar char="►"/>
                      </a:pPr>
                      <a:r>
                        <a:rPr lang="en-US" sz="1400" b="0" dirty="0">
                          <a:latin typeface="Open Sans" panose="020B0606030504020204" pitchFamily="34" charset="0"/>
                          <a:ea typeface="Open Sans" panose="020B0606030504020204" pitchFamily="34" charset="0"/>
                          <a:cs typeface="Open Sans" panose="020B0606030504020204" pitchFamily="34" charset="0"/>
                        </a:rPr>
                        <a:t>Desktop/Tablet with webcam</a:t>
                      </a:r>
                    </a:p>
                    <a:p>
                      <a:pPr marL="285750" indent="-285750">
                        <a:lnSpc>
                          <a:spcPct val="150000"/>
                        </a:lnSpc>
                        <a:buClr>
                          <a:srgbClr val="4CB18E"/>
                        </a:buClr>
                        <a:buSzPct val="75000"/>
                        <a:buFont typeface=".Lucida Grande UI Regular"/>
                        <a:buChar char="►"/>
                      </a:pPr>
                      <a:r>
                        <a:rPr lang="en-US" sz="1400" b="0" dirty="0">
                          <a:latin typeface="Open Sans" panose="020B0606030504020204" pitchFamily="34" charset="0"/>
                          <a:ea typeface="Open Sans" panose="020B0606030504020204" pitchFamily="34" charset="0"/>
                          <a:cs typeface="Open Sans" panose="020B0606030504020204" pitchFamily="34" charset="0"/>
                        </a:rPr>
                        <a:t>eNotarization required</a:t>
                      </a:r>
                    </a:p>
                    <a:p>
                      <a:pPr marL="285750" indent="-285750">
                        <a:lnSpc>
                          <a:spcPct val="150000"/>
                        </a:lnSpc>
                        <a:buClr>
                          <a:srgbClr val="4CB18E"/>
                        </a:buClr>
                        <a:buSzPct val="75000"/>
                        <a:buFont typeface=".Lucida Grande UI Regular"/>
                        <a:buChar char="►"/>
                      </a:pPr>
                      <a:r>
                        <a:rPr lang="en-US" sz="1400" b="0" dirty="0">
                          <a:latin typeface="Open Sans" panose="020B0606030504020204" pitchFamily="34" charset="0"/>
                          <a:ea typeface="Open Sans" panose="020B0606030504020204" pitchFamily="34" charset="0"/>
                          <a:cs typeface="Open Sans" panose="020B0606030504020204" pitchFamily="34" charset="0"/>
                        </a:rPr>
                        <a:t>eRecording required</a:t>
                      </a:r>
                    </a:p>
                  </a:txBody>
                  <a:tcPr>
                    <a:solidFill>
                      <a:srgbClr val="4CB18E">
                        <a:alpha val="20000"/>
                      </a:srgbClr>
                    </a:solidFill>
                  </a:tcPr>
                </a:tc>
                <a:extLst>
                  <a:ext uri="{0D108BD9-81ED-4DB2-BD59-A6C34878D82A}">
                    <a16:rowId xmlns:a16="http://schemas.microsoft.com/office/drawing/2014/main" val="277946163"/>
                  </a:ext>
                </a:extLst>
              </a:tr>
            </a:tbl>
          </a:graphicData>
        </a:graphic>
      </p:graphicFrame>
      <p:grpSp>
        <p:nvGrpSpPr>
          <p:cNvPr id="19" name="Group 18">
            <a:extLst>
              <a:ext uri="{FF2B5EF4-FFF2-40B4-BE49-F238E27FC236}">
                <a16:creationId xmlns:a16="http://schemas.microsoft.com/office/drawing/2014/main" id="{20E1E2EF-3660-9459-08BA-2E4416107599}"/>
              </a:ext>
            </a:extLst>
          </p:cNvPr>
          <p:cNvGrpSpPr/>
          <p:nvPr/>
        </p:nvGrpSpPr>
        <p:grpSpPr>
          <a:xfrm>
            <a:off x="243880" y="1871099"/>
            <a:ext cx="1583639" cy="1371600"/>
            <a:chOff x="387764" y="1872220"/>
            <a:chExt cx="1583639" cy="1371600"/>
          </a:xfrm>
        </p:grpSpPr>
        <p:pic>
          <p:nvPicPr>
            <p:cNvPr id="10" name="Graphic 9" descr="Contract outline">
              <a:extLst>
                <a:ext uri="{FF2B5EF4-FFF2-40B4-BE49-F238E27FC236}">
                  <a16:creationId xmlns:a16="http://schemas.microsoft.com/office/drawing/2014/main" id="{C1C4E540-754B-1469-EBB4-2BF54BE235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764" y="1872220"/>
              <a:ext cx="1371600" cy="1371600"/>
            </a:xfrm>
            <a:prstGeom prst="rect">
              <a:avLst/>
            </a:prstGeom>
          </p:spPr>
        </p:pic>
        <p:pic>
          <p:nvPicPr>
            <p:cNvPr id="12" name="Graphic 11" descr="Signature outline">
              <a:extLst>
                <a:ext uri="{FF2B5EF4-FFF2-40B4-BE49-F238E27FC236}">
                  <a16:creationId xmlns:a16="http://schemas.microsoft.com/office/drawing/2014/main" id="{4B96063B-08A3-7E6E-E5AC-6998F4B9C5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8871" y="1989549"/>
              <a:ext cx="892532" cy="892532"/>
            </a:xfrm>
            <a:prstGeom prst="rect">
              <a:avLst/>
            </a:prstGeom>
          </p:spPr>
        </p:pic>
      </p:grpSp>
      <p:pic>
        <p:nvPicPr>
          <p:cNvPr id="16" name="Graphic 15" descr="Monitor outline">
            <a:extLst>
              <a:ext uri="{FF2B5EF4-FFF2-40B4-BE49-F238E27FC236}">
                <a16:creationId xmlns:a16="http://schemas.microsoft.com/office/drawing/2014/main" id="{59C16378-1AB7-0C4B-6860-E7F2A28CB3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122" y="3977041"/>
            <a:ext cx="1584768" cy="1584768"/>
          </a:xfrm>
          <a:prstGeom prst="rect">
            <a:avLst/>
          </a:prstGeom>
        </p:spPr>
      </p:pic>
      <p:pic>
        <p:nvPicPr>
          <p:cNvPr id="18" name="Graphic 17" descr="Tablet outline">
            <a:extLst>
              <a:ext uri="{FF2B5EF4-FFF2-40B4-BE49-F238E27FC236}">
                <a16:creationId xmlns:a16="http://schemas.microsoft.com/office/drawing/2014/main" id="{B2138545-B88A-61E8-16D3-1190D8B221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6506" y="5381751"/>
            <a:ext cx="914400" cy="914400"/>
          </a:xfrm>
          <a:prstGeom prst="rect">
            <a:avLst/>
          </a:prstGeom>
        </p:spPr>
      </p:pic>
      <p:sp>
        <p:nvSpPr>
          <p:cNvPr id="21" name="TextBox 20">
            <a:extLst>
              <a:ext uri="{FF2B5EF4-FFF2-40B4-BE49-F238E27FC236}">
                <a16:creationId xmlns:a16="http://schemas.microsoft.com/office/drawing/2014/main" id="{2DAF3289-C5DF-3794-9387-8DB0B32EDAEA}"/>
              </a:ext>
            </a:extLst>
          </p:cNvPr>
          <p:cNvSpPr txBox="1"/>
          <p:nvPr/>
        </p:nvSpPr>
        <p:spPr>
          <a:xfrm>
            <a:off x="254122" y="6576158"/>
            <a:ext cx="5358267" cy="246221"/>
          </a:xfrm>
          <a:prstGeom prst="rect">
            <a:avLst/>
          </a:prstGeom>
          <a:noFill/>
        </p:spPr>
        <p:txBody>
          <a:bodyPr wrap="square" rtlCol="0">
            <a:spAutoFit/>
          </a:bodyPr>
          <a:lstStyle/>
          <a:p>
            <a:r>
              <a:rPr lang="en-US" sz="1000" dirty="0">
                <a:solidFill>
                  <a:srgbClr val="204069"/>
                </a:solidFill>
                <a:latin typeface="Open Sans" panose="020B0606030504020204" pitchFamily="34" charset="0"/>
                <a:ea typeface="Open Sans" panose="020B0606030504020204" pitchFamily="34" charset="0"/>
                <a:cs typeface="Open Sans" panose="020B0606030504020204" pitchFamily="34" charset="0"/>
              </a:rPr>
              <a:t>SOURCE: Stewart – </a:t>
            </a:r>
            <a:r>
              <a:rPr lang="en-US" sz="1000" dirty="0">
                <a:solidFill>
                  <a:srgbClr val="4CB18E"/>
                </a:solidFill>
                <a:latin typeface="Open Sans" panose="020B0606030504020204" pitchFamily="34" charset="0"/>
                <a:ea typeface="Open Sans" panose="020B0606030504020204" pitchFamily="34" charset="0"/>
                <a:cs typeface="Open Sans" panose="020B0606030504020204" pitchFamily="34" charset="0"/>
                <a:hlinkClick r:id="rId11">
                  <a:extLst>
                    <a:ext uri="{A12FA001-AC4F-418D-AE19-62706E023703}">
                      <ahyp:hlinkClr xmlns:ahyp="http://schemas.microsoft.com/office/drawing/2018/hyperlinkcolor" val="tx"/>
                    </a:ext>
                  </a:extLst>
                </a:hlinkClick>
              </a:rPr>
              <a:t>“A Title Agency’s Guide to eClosing”</a:t>
            </a:r>
            <a:endParaRPr lang="en-US" sz="1000" dirty="0">
              <a:solidFill>
                <a:srgbClr val="4CB18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9528273"/>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3de4a4-9853-46bf-b2d2-d94c96622013"/>
    <lcf76f155ced4ddcb4097134ff3c332f xmlns="32f5616b-08df-4d24-8c98-645cb2761e7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ACD247056CD14C87DE00D014F91211" ma:contentTypeVersion="15" ma:contentTypeDescription="Create a new document." ma:contentTypeScope="" ma:versionID="ffd386bc763d7d08426555c00658d841">
  <xsd:schema xmlns:xsd="http://www.w3.org/2001/XMLSchema" xmlns:xs="http://www.w3.org/2001/XMLSchema" xmlns:p="http://schemas.microsoft.com/office/2006/metadata/properties" xmlns:ns2="32f5616b-08df-4d24-8c98-645cb2761e79" xmlns:ns3="b33de4a4-9853-46bf-b2d2-d94c96622013" targetNamespace="http://schemas.microsoft.com/office/2006/metadata/properties" ma:root="true" ma:fieldsID="f91322ed2e8ae93912c4cdb8e17ba8f7" ns2:_="" ns3:_="">
    <xsd:import namespace="32f5616b-08df-4d24-8c98-645cb2761e79"/>
    <xsd:import namespace="b33de4a4-9853-46bf-b2d2-d94c966220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f5616b-08df-4d24-8c98-645cb2761e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cf07e65-1711-4525-8d4a-a69a419061f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3de4a4-9853-46bf-b2d2-d94c9662201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fdd55a1-88d4-4fd9-9d78-f295a9d5c566}" ma:internalName="TaxCatchAll" ma:showField="CatchAllData" ma:web="b33de4a4-9853-46bf-b2d2-d94c9662201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17B8E2-8539-4DD5-9CA2-0C4C6B49B454}">
  <ds:schemaRefs>
    <ds:schemaRef ds:uri="http://purl.org/dc/terms/"/>
    <ds:schemaRef ds:uri="b33de4a4-9853-46bf-b2d2-d94c96622013"/>
    <ds:schemaRef ds:uri="http://purl.org/dc/elements/1.1/"/>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infopath/2007/PartnerControls"/>
    <ds:schemaRef ds:uri="32f5616b-08df-4d24-8c98-645cb2761e79"/>
    <ds:schemaRef ds:uri="http://schemas.microsoft.com/office/2006/metadata/properties"/>
  </ds:schemaRefs>
</ds:datastoreItem>
</file>

<file path=customXml/itemProps2.xml><?xml version="1.0" encoding="utf-8"?>
<ds:datastoreItem xmlns:ds="http://schemas.openxmlformats.org/officeDocument/2006/customXml" ds:itemID="{22BD63D2-B915-4B30-8B64-4EE7A7268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f5616b-08df-4d24-8c98-645cb2761e79"/>
    <ds:schemaRef ds:uri="b33de4a4-9853-46bf-b2d2-d94c96622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899670-729A-4998-80F6-7139514937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1935</TotalTime>
  <Words>1713</Words>
  <Application>Microsoft Office PowerPoint</Application>
  <PresentationFormat>Widescreen</PresentationFormat>
  <Paragraphs>250</Paragraphs>
  <Slides>18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.Apple Color Emoji UI</vt:lpstr>
      <vt:lpstr>.Lucida Grande UI Regular</vt:lpstr>
      <vt:lpstr>Arial</vt:lpstr>
      <vt:lpstr>Calibri</vt:lpstr>
      <vt:lpstr>Calibri Light</vt:lpstr>
      <vt:lpstr>Courier New</vt:lpstr>
      <vt:lpstr>Open Sans</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a Secure Remote Online Notarization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Neal</dc:creator>
  <cp:lastModifiedBy>Suzanne Singer</cp:lastModifiedBy>
  <cp:revision>10</cp:revision>
  <dcterms:created xsi:type="dcterms:W3CDTF">2024-03-13T17:41:12Z</dcterms:created>
  <dcterms:modified xsi:type="dcterms:W3CDTF">2024-09-19T20:45:51Z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0x010100B7ACD247056CD14C87DE00D014F91211</vt:lpwstr>
  </property>
</Properties>
</file>