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574" r:id="rId2"/>
    <p:sldId id="814" r:id="rId3"/>
    <p:sldId id="815" r:id="rId4"/>
    <p:sldId id="816" r:id="rId5"/>
    <p:sldId id="817" r:id="rId6"/>
    <p:sldId id="647" r:id="rId7"/>
    <p:sldId id="651" r:id="rId8"/>
    <p:sldId id="620" r:id="rId9"/>
    <p:sldId id="819" r:id="rId10"/>
    <p:sldId id="808" r:id="rId11"/>
    <p:sldId id="649" r:id="rId12"/>
    <p:sldId id="650" r:id="rId13"/>
    <p:sldId id="820" r:id="rId14"/>
    <p:sldId id="653" r:id="rId15"/>
    <p:sldId id="665" r:id="rId16"/>
    <p:sldId id="657" r:id="rId17"/>
    <p:sldId id="654" r:id="rId18"/>
    <p:sldId id="688" r:id="rId19"/>
    <p:sldId id="666" r:id="rId20"/>
    <p:sldId id="668" r:id="rId21"/>
    <p:sldId id="670" r:id="rId22"/>
    <p:sldId id="669" r:id="rId23"/>
    <p:sldId id="655" r:id="rId24"/>
    <p:sldId id="659" r:id="rId25"/>
    <p:sldId id="674" r:id="rId26"/>
    <p:sldId id="675" r:id="rId27"/>
    <p:sldId id="663" r:id="rId28"/>
    <p:sldId id="652" r:id="rId29"/>
    <p:sldId id="664" r:id="rId30"/>
    <p:sldId id="672" r:id="rId31"/>
    <p:sldId id="673" r:id="rId32"/>
    <p:sldId id="671" r:id="rId33"/>
    <p:sldId id="676" r:id="rId34"/>
    <p:sldId id="658" r:id="rId35"/>
    <p:sldId id="685" r:id="rId36"/>
    <p:sldId id="691" r:id="rId37"/>
    <p:sldId id="692" r:id="rId38"/>
    <p:sldId id="689" r:id="rId39"/>
    <p:sldId id="683" r:id="rId40"/>
    <p:sldId id="678" r:id="rId41"/>
    <p:sldId id="661" r:id="rId42"/>
    <p:sldId id="677" r:id="rId43"/>
    <p:sldId id="822" r:id="rId44"/>
    <p:sldId id="686" r:id="rId45"/>
    <p:sldId id="656" r:id="rId46"/>
    <p:sldId id="687" r:id="rId47"/>
    <p:sldId id="616" r:id="rId48"/>
    <p:sldId id="274" r:id="rId4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E75914-AE2E-4544-80B9-5F0B2234E5DD}" v="4" dt="2024-06-17T21:14:36.4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03" autoAdjust="0"/>
    <p:restoredTop sz="86385" autoAdjust="0"/>
  </p:normalViewPr>
  <p:slideViewPr>
    <p:cSldViewPr snapToGrid="0">
      <p:cViewPr varScale="1">
        <p:scale>
          <a:sx n="98" d="100"/>
          <a:sy n="98" d="100"/>
        </p:scale>
        <p:origin x="276" y="9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m Murphy" userId="40b88f8b-068f-44b1-822a-82bf1ccf92ef" providerId="ADAL" clId="{B3E75914-AE2E-4544-80B9-5F0B2234E5DD}"/>
    <pc:docChg chg="delSld modSld modNotesMaster">
      <pc:chgData name="Tim Murphy" userId="40b88f8b-068f-44b1-822a-82bf1ccf92ef" providerId="ADAL" clId="{B3E75914-AE2E-4544-80B9-5F0B2234E5DD}" dt="2024-06-17T21:14:54.512" v="4" actId="2696"/>
      <pc:docMkLst>
        <pc:docMk/>
      </pc:docMkLst>
      <pc:sldChg chg="modSp del">
        <pc:chgData name="Tim Murphy" userId="40b88f8b-068f-44b1-822a-82bf1ccf92ef" providerId="ADAL" clId="{B3E75914-AE2E-4544-80B9-5F0B2234E5DD}" dt="2024-06-17T21:14:54.512" v="4" actId="2696"/>
        <pc:sldMkLst>
          <pc:docMk/>
          <pc:sldMk cId="3337028765" sldId="543"/>
        </pc:sldMkLst>
        <pc:spChg chg="mod">
          <ac:chgData name="Tim Murphy" userId="40b88f8b-068f-44b1-822a-82bf1ccf92ef" providerId="ADAL" clId="{B3E75914-AE2E-4544-80B9-5F0B2234E5DD}" dt="2024-06-17T21:12:24.238" v="1" actId="20577"/>
          <ac:spMkLst>
            <pc:docMk/>
            <pc:sldMk cId="3337028765" sldId="543"/>
            <ac:spMk id="2" creationId="{6C2259BA-B977-FBE7-5089-D755EA7226F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038475" cy="466725"/>
          </a:xfrm>
          <a:prstGeom prst="rect">
            <a:avLst/>
          </a:prstGeom>
        </p:spPr>
        <p:txBody>
          <a:bodyPr vert="horz" lIns="91413" tIns="45706" rIns="91413" bIns="45706" rtlCol="0"/>
          <a:lstStyle>
            <a:lvl1pPr algn="l">
              <a:defRPr sz="1200"/>
            </a:lvl1pPr>
          </a:lstStyle>
          <a:p>
            <a:endParaRPr lang="en-US"/>
          </a:p>
        </p:txBody>
      </p:sp>
      <p:sp>
        <p:nvSpPr>
          <p:cNvPr id="3" name="Date Placeholder 2"/>
          <p:cNvSpPr>
            <a:spLocks noGrp="1"/>
          </p:cNvSpPr>
          <p:nvPr>
            <p:ph type="dt" idx="1"/>
          </p:nvPr>
        </p:nvSpPr>
        <p:spPr>
          <a:xfrm>
            <a:off x="3970340" y="2"/>
            <a:ext cx="3038475" cy="466725"/>
          </a:xfrm>
          <a:prstGeom prst="rect">
            <a:avLst/>
          </a:prstGeom>
        </p:spPr>
        <p:txBody>
          <a:bodyPr vert="horz" lIns="91413" tIns="45706" rIns="91413" bIns="45706" rtlCol="0"/>
          <a:lstStyle>
            <a:lvl1pPr algn="r">
              <a:defRPr sz="1200"/>
            </a:lvl1pPr>
          </a:lstStyle>
          <a:p>
            <a:fld id="{E0605795-EB70-4C2E-B2EB-C3345EC15396}" type="datetimeFigureOut">
              <a:rPr lang="en-US" smtClean="0"/>
              <a:t>6/17/2024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13" tIns="45706" rIns="91413" bIns="45706" rtlCol="0" anchor="ctr"/>
          <a:lstStyle/>
          <a:p>
            <a:endParaRPr lang="en-US"/>
          </a:p>
        </p:txBody>
      </p:sp>
      <p:sp>
        <p:nvSpPr>
          <p:cNvPr id="5" name="Notes Placeholder 4"/>
          <p:cNvSpPr>
            <a:spLocks noGrp="1"/>
          </p:cNvSpPr>
          <p:nvPr>
            <p:ph type="body" sz="quarter" idx="3"/>
          </p:nvPr>
        </p:nvSpPr>
        <p:spPr>
          <a:xfrm>
            <a:off x="701677" y="4473575"/>
            <a:ext cx="5607050" cy="3660775"/>
          </a:xfrm>
          <a:prstGeom prst="rect">
            <a:avLst/>
          </a:prstGeom>
        </p:spPr>
        <p:txBody>
          <a:bodyPr vert="horz" lIns="91413" tIns="45706" rIns="91413" bIns="4570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829677"/>
            <a:ext cx="3038475" cy="466725"/>
          </a:xfrm>
          <a:prstGeom prst="rect">
            <a:avLst/>
          </a:prstGeom>
        </p:spPr>
        <p:txBody>
          <a:bodyPr vert="horz" lIns="91413" tIns="45706" rIns="91413" bIns="45706" rtlCol="0" anchor="b"/>
          <a:lstStyle>
            <a:lvl1pPr algn="l">
              <a:defRPr sz="1200"/>
            </a:lvl1pPr>
          </a:lstStyle>
          <a:p>
            <a:endParaRPr lang="en-US"/>
          </a:p>
        </p:txBody>
      </p:sp>
      <p:sp>
        <p:nvSpPr>
          <p:cNvPr id="7" name="Slide Number Placeholder 6"/>
          <p:cNvSpPr>
            <a:spLocks noGrp="1"/>
          </p:cNvSpPr>
          <p:nvPr>
            <p:ph type="sldNum" sz="quarter" idx="5"/>
          </p:nvPr>
        </p:nvSpPr>
        <p:spPr>
          <a:xfrm>
            <a:off x="3970340" y="8829677"/>
            <a:ext cx="3038475" cy="466725"/>
          </a:xfrm>
          <a:prstGeom prst="rect">
            <a:avLst/>
          </a:prstGeom>
        </p:spPr>
        <p:txBody>
          <a:bodyPr vert="horz" lIns="91413" tIns="45706" rIns="91413" bIns="45706" rtlCol="0" anchor="b"/>
          <a:lstStyle>
            <a:lvl1pPr algn="r">
              <a:defRPr sz="1200"/>
            </a:lvl1pPr>
          </a:lstStyle>
          <a:p>
            <a:fld id="{04C3ABA5-9A09-4498-94C5-BD90EEE63F86}" type="slidenum">
              <a:rPr lang="en-US" smtClean="0"/>
              <a:t>‹#›</a:t>
            </a:fld>
            <a:endParaRPr lang="en-US"/>
          </a:p>
        </p:txBody>
      </p:sp>
    </p:spTree>
    <p:extLst>
      <p:ext uri="{BB962C8B-B14F-4D97-AF65-F5344CB8AC3E}">
        <p14:creationId xmlns:p14="http://schemas.microsoft.com/office/powerpoint/2010/main" val="445393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7B94E-CA44-A47D-C6A8-F9BA80DBBC4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12EEDEC-FA1F-CF46-3E70-1F9AAB5AF3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D05A567-E84F-6E9A-EE1D-3AA1037C37C3}"/>
              </a:ext>
            </a:extLst>
          </p:cNvPr>
          <p:cNvSpPr>
            <a:spLocks noGrp="1"/>
          </p:cNvSpPr>
          <p:nvPr>
            <p:ph type="dt" sz="half" idx="10"/>
          </p:nvPr>
        </p:nvSpPr>
        <p:spPr/>
        <p:txBody>
          <a:bodyPr/>
          <a:lstStyle/>
          <a:p>
            <a:fld id="{9CBF90F3-4301-4F1B-9FDC-FF9BDDC981B9}" type="datetimeFigureOut">
              <a:rPr lang="en-US" smtClean="0"/>
              <a:t>6/17/2024</a:t>
            </a:fld>
            <a:endParaRPr lang="en-US"/>
          </a:p>
        </p:txBody>
      </p:sp>
      <p:sp>
        <p:nvSpPr>
          <p:cNvPr id="5" name="Footer Placeholder 4">
            <a:extLst>
              <a:ext uri="{FF2B5EF4-FFF2-40B4-BE49-F238E27FC236}">
                <a16:creationId xmlns:a16="http://schemas.microsoft.com/office/drawing/2014/main" id="{897DF039-D652-A4DF-772B-D4DA685C29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C4C22D-A53C-61B4-5470-F73B83011D7F}"/>
              </a:ext>
            </a:extLst>
          </p:cNvPr>
          <p:cNvSpPr>
            <a:spLocks noGrp="1"/>
          </p:cNvSpPr>
          <p:nvPr>
            <p:ph type="sldNum" sz="quarter" idx="12"/>
          </p:nvPr>
        </p:nvSpPr>
        <p:spPr/>
        <p:txBody>
          <a:bodyPr/>
          <a:lstStyle/>
          <a:p>
            <a:fld id="{E42A7F31-4A59-4327-8CB3-C09B39CA57FE}" type="slidenum">
              <a:rPr lang="en-US" smtClean="0"/>
              <a:t>‹#›</a:t>
            </a:fld>
            <a:endParaRPr lang="en-US"/>
          </a:p>
        </p:txBody>
      </p:sp>
    </p:spTree>
    <p:extLst>
      <p:ext uri="{BB962C8B-B14F-4D97-AF65-F5344CB8AC3E}">
        <p14:creationId xmlns:p14="http://schemas.microsoft.com/office/powerpoint/2010/main" val="1155692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10A29-F75D-C90A-9736-046E14444E4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EA637E9-C1B9-8A7B-6A17-EDD934BD5D9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62E93A-07F3-626B-B9D3-76608010345B}"/>
              </a:ext>
            </a:extLst>
          </p:cNvPr>
          <p:cNvSpPr>
            <a:spLocks noGrp="1"/>
          </p:cNvSpPr>
          <p:nvPr>
            <p:ph type="dt" sz="half" idx="10"/>
          </p:nvPr>
        </p:nvSpPr>
        <p:spPr/>
        <p:txBody>
          <a:bodyPr/>
          <a:lstStyle/>
          <a:p>
            <a:fld id="{9CBF90F3-4301-4F1B-9FDC-FF9BDDC981B9}" type="datetimeFigureOut">
              <a:rPr lang="en-US" smtClean="0"/>
              <a:t>6/17/2024</a:t>
            </a:fld>
            <a:endParaRPr lang="en-US"/>
          </a:p>
        </p:txBody>
      </p:sp>
      <p:sp>
        <p:nvSpPr>
          <p:cNvPr id="5" name="Footer Placeholder 4">
            <a:extLst>
              <a:ext uri="{FF2B5EF4-FFF2-40B4-BE49-F238E27FC236}">
                <a16:creationId xmlns:a16="http://schemas.microsoft.com/office/drawing/2014/main" id="{BCAEBE7D-D4D2-13F6-4ADE-BDBAD83F74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C7984D-31A6-CD7E-AF97-256E6BC5825A}"/>
              </a:ext>
            </a:extLst>
          </p:cNvPr>
          <p:cNvSpPr>
            <a:spLocks noGrp="1"/>
          </p:cNvSpPr>
          <p:nvPr>
            <p:ph type="sldNum" sz="quarter" idx="12"/>
          </p:nvPr>
        </p:nvSpPr>
        <p:spPr/>
        <p:txBody>
          <a:bodyPr/>
          <a:lstStyle/>
          <a:p>
            <a:fld id="{E42A7F31-4A59-4327-8CB3-C09B39CA57FE}" type="slidenum">
              <a:rPr lang="en-US" smtClean="0"/>
              <a:t>‹#›</a:t>
            </a:fld>
            <a:endParaRPr lang="en-US"/>
          </a:p>
        </p:txBody>
      </p:sp>
    </p:spTree>
    <p:extLst>
      <p:ext uri="{BB962C8B-B14F-4D97-AF65-F5344CB8AC3E}">
        <p14:creationId xmlns:p14="http://schemas.microsoft.com/office/powerpoint/2010/main" val="34296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2A3063-4C0D-E075-6E7D-E6352B8BC48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3DD4CE5-B0E2-9F83-49D6-1408E8718B9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B3683B-8FCD-A593-34BD-6AABF2BBD688}"/>
              </a:ext>
            </a:extLst>
          </p:cNvPr>
          <p:cNvSpPr>
            <a:spLocks noGrp="1"/>
          </p:cNvSpPr>
          <p:nvPr>
            <p:ph type="dt" sz="half" idx="10"/>
          </p:nvPr>
        </p:nvSpPr>
        <p:spPr/>
        <p:txBody>
          <a:bodyPr/>
          <a:lstStyle/>
          <a:p>
            <a:fld id="{9CBF90F3-4301-4F1B-9FDC-FF9BDDC981B9}" type="datetimeFigureOut">
              <a:rPr lang="en-US" smtClean="0"/>
              <a:t>6/17/2024</a:t>
            </a:fld>
            <a:endParaRPr lang="en-US"/>
          </a:p>
        </p:txBody>
      </p:sp>
      <p:sp>
        <p:nvSpPr>
          <p:cNvPr id="5" name="Footer Placeholder 4">
            <a:extLst>
              <a:ext uri="{FF2B5EF4-FFF2-40B4-BE49-F238E27FC236}">
                <a16:creationId xmlns:a16="http://schemas.microsoft.com/office/drawing/2014/main" id="{83240577-7EA0-7B74-1628-991419C732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85616B-7B6B-C0BB-48A1-64892B2ADD6E}"/>
              </a:ext>
            </a:extLst>
          </p:cNvPr>
          <p:cNvSpPr>
            <a:spLocks noGrp="1"/>
          </p:cNvSpPr>
          <p:nvPr>
            <p:ph type="sldNum" sz="quarter" idx="12"/>
          </p:nvPr>
        </p:nvSpPr>
        <p:spPr/>
        <p:txBody>
          <a:bodyPr/>
          <a:lstStyle/>
          <a:p>
            <a:fld id="{E42A7F31-4A59-4327-8CB3-C09B39CA57FE}" type="slidenum">
              <a:rPr lang="en-US" smtClean="0"/>
              <a:t>‹#›</a:t>
            </a:fld>
            <a:endParaRPr lang="en-US"/>
          </a:p>
        </p:txBody>
      </p:sp>
    </p:spTree>
    <p:extLst>
      <p:ext uri="{BB962C8B-B14F-4D97-AF65-F5344CB8AC3E}">
        <p14:creationId xmlns:p14="http://schemas.microsoft.com/office/powerpoint/2010/main" val="3258243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0783C-8223-FBCF-50EE-85FE1F5DBE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C1C4E4-31B6-2A07-0C3B-53AE386101F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4F1311-7621-611B-2C67-72A5BF2E8D90}"/>
              </a:ext>
            </a:extLst>
          </p:cNvPr>
          <p:cNvSpPr>
            <a:spLocks noGrp="1"/>
          </p:cNvSpPr>
          <p:nvPr>
            <p:ph type="dt" sz="half" idx="10"/>
          </p:nvPr>
        </p:nvSpPr>
        <p:spPr/>
        <p:txBody>
          <a:bodyPr/>
          <a:lstStyle/>
          <a:p>
            <a:fld id="{9CBF90F3-4301-4F1B-9FDC-FF9BDDC981B9}" type="datetimeFigureOut">
              <a:rPr lang="en-US" smtClean="0"/>
              <a:t>6/17/2024</a:t>
            </a:fld>
            <a:endParaRPr lang="en-US"/>
          </a:p>
        </p:txBody>
      </p:sp>
      <p:sp>
        <p:nvSpPr>
          <p:cNvPr id="5" name="Footer Placeholder 4">
            <a:extLst>
              <a:ext uri="{FF2B5EF4-FFF2-40B4-BE49-F238E27FC236}">
                <a16:creationId xmlns:a16="http://schemas.microsoft.com/office/drawing/2014/main" id="{1676AC17-83AE-E4AB-5EF9-934EF26013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ADE7B3-B2B7-014C-48B6-29BC728BECB0}"/>
              </a:ext>
            </a:extLst>
          </p:cNvPr>
          <p:cNvSpPr>
            <a:spLocks noGrp="1"/>
          </p:cNvSpPr>
          <p:nvPr>
            <p:ph type="sldNum" sz="quarter" idx="12"/>
          </p:nvPr>
        </p:nvSpPr>
        <p:spPr/>
        <p:txBody>
          <a:bodyPr/>
          <a:lstStyle/>
          <a:p>
            <a:fld id="{E42A7F31-4A59-4327-8CB3-C09B39CA57FE}" type="slidenum">
              <a:rPr lang="en-US" smtClean="0"/>
              <a:t>‹#›</a:t>
            </a:fld>
            <a:endParaRPr lang="en-US"/>
          </a:p>
        </p:txBody>
      </p:sp>
    </p:spTree>
    <p:extLst>
      <p:ext uri="{BB962C8B-B14F-4D97-AF65-F5344CB8AC3E}">
        <p14:creationId xmlns:p14="http://schemas.microsoft.com/office/powerpoint/2010/main" val="4210034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D1A49-F6D1-8DD4-1F20-0EEB340F50C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525B4DC-7B9A-A9F6-6648-AC2075F6572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32CFD35-B4BF-E8A0-60BC-A9E3E0445B24}"/>
              </a:ext>
            </a:extLst>
          </p:cNvPr>
          <p:cNvSpPr>
            <a:spLocks noGrp="1"/>
          </p:cNvSpPr>
          <p:nvPr>
            <p:ph type="dt" sz="half" idx="10"/>
          </p:nvPr>
        </p:nvSpPr>
        <p:spPr/>
        <p:txBody>
          <a:bodyPr/>
          <a:lstStyle/>
          <a:p>
            <a:fld id="{9CBF90F3-4301-4F1B-9FDC-FF9BDDC981B9}" type="datetimeFigureOut">
              <a:rPr lang="en-US" smtClean="0"/>
              <a:t>6/17/2024</a:t>
            </a:fld>
            <a:endParaRPr lang="en-US"/>
          </a:p>
        </p:txBody>
      </p:sp>
      <p:sp>
        <p:nvSpPr>
          <p:cNvPr id="5" name="Footer Placeholder 4">
            <a:extLst>
              <a:ext uri="{FF2B5EF4-FFF2-40B4-BE49-F238E27FC236}">
                <a16:creationId xmlns:a16="http://schemas.microsoft.com/office/drawing/2014/main" id="{692C2839-58B8-FF20-71DC-574DB6D680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34AFAB-5722-0B50-330F-6D4643B49BDD}"/>
              </a:ext>
            </a:extLst>
          </p:cNvPr>
          <p:cNvSpPr>
            <a:spLocks noGrp="1"/>
          </p:cNvSpPr>
          <p:nvPr>
            <p:ph type="sldNum" sz="quarter" idx="12"/>
          </p:nvPr>
        </p:nvSpPr>
        <p:spPr/>
        <p:txBody>
          <a:bodyPr/>
          <a:lstStyle/>
          <a:p>
            <a:fld id="{E42A7F31-4A59-4327-8CB3-C09B39CA57FE}" type="slidenum">
              <a:rPr lang="en-US" smtClean="0"/>
              <a:t>‹#›</a:t>
            </a:fld>
            <a:endParaRPr lang="en-US"/>
          </a:p>
        </p:txBody>
      </p:sp>
    </p:spTree>
    <p:extLst>
      <p:ext uri="{BB962C8B-B14F-4D97-AF65-F5344CB8AC3E}">
        <p14:creationId xmlns:p14="http://schemas.microsoft.com/office/powerpoint/2010/main" val="3698566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5EB22-59D0-60D4-E37A-53415E0C6A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906157-942E-A890-117B-B0C50D6CF2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7CF6EE3-F47C-C322-F4A4-F4CF97E0603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A1060A2-12D7-754A-41FA-60EE3C8561C9}"/>
              </a:ext>
            </a:extLst>
          </p:cNvPr>
          <p:cNvSpPr>
            <a:spLocks noGrp="1"/>
          </p:cNvSpPr>
          <p:nvPr>
            <p:ph type="dt" sz="half" idx="10"/>
          </p:nvPr>
        </p:nvSpPr>
        <p:spPr/>
        <p:txBody>
          <a:bodyPr/>
          <a:lstStyle/>
          <a:p>
            <a:fld id="{9CBF90F3-4301-4F1B-9FDC-FF9BDDC981B9}" type="datetimeFigureOut">
              <a:rPr lang="en-US" smtClean="0"/>
              <a:t>6/17/2024</a:t>
            </a:fld>
            <a:endParaRPr lang="en-US"/>
          </a:p>
        </p:txBody>
      </p:sp>
      <p:sp>
        <p:nvSpPr>
          <p:cNvPr id="6" name="Footer Placeholder 5">
            <a:extLst>
              <a:ext uri="{FF2B5EF4-FFF2-40B4-BE49-F238E27FC236}">
                <a16:creationId xmlns:a16="http://schemas.microsoft.com/office/drawing/2014/main" id="{D8282BDE-3AAD-1BEA-E832-DC29029E85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BEA051-F1E5-05D6-EA75-409824A36068}"/>
              </a:ext>
            </a:extLst>
          </p:cNvPr>
          <p:cNvSpPr>
            <a:spLocks noGrp="1"/>
          </p:cNvSpPr>
          <p:nvPr>
            <p:ph type="sldNum" sz="quarter" idx="12"/>
          </p:nvPr>
        </p:nvSpPr>
        <p:spPr/>
        <p:txBody>
          <a:bodyPr/>
          <a:lstStyle/>
          <a:p>
            <a:fld id="{E42A7F31-4A59-4327-8CB3-C09B39CA57FE}" type="slidenum">
              <a:rPr lang="en-US" smtClean="0"/>
              <a:t>‹#›</a:t>
            </a:fld>
            <a:endParaRPr lang="en-US"/>
          </a:p>
        </p:txBody>
      </p:sp>
    </p:spTree>
    <p:extLst>
      <p:ext uri="{BB962C8B-B14F-4D97-AF65-F5344CB8AC3E}">
        <p14:creationId xmlns:p14="http://schemas.microsoft.com/office/powerpoint/2010/main" val="2566658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E050E-3E93-591D-67B2-6D6E176FBD9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9F1B95-3DC8-FD71-AD8B-7FB517DB8F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99CBAA1-43FF-7B9D-4FC8-31CB019EEC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E63CDEF-7A74-C40C-EF40-F918244454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C383D89-D677-D45A-2293-86C87A71E82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76A5EF-0D85-A6C5-3827-D6A906D4BCDE}"/>
              </a:ext>
            </a:extLst>
          </p:cNvPr>
          <p:cNvSpPr>
            <a:spLocks noGrp="1"/>
          </p:cNvSpPr>
          <p:nvPr>
            <p:ph type="dt" sz="half" idx="10"/>
          </p:nvPr>
        </p:nvSpPr>
        <p:spPr/>
        <p:txBody>
          <a:bodyPr/>
          <a:lstStyle/>
          <a:p>
            <a:fld id="{9CBF90F3-4301-4F1B-9FDC-FF9BDDC981B9}" type="datetimeFigureOut">
              <a:rPr lang="en-US" smtClean="0"/>
              <a:t>6/17/2024</a:t>
            </a:fld>
            <a:endParaRPr lang="en-US"/>
          </a:p>
        </p:txBody>
      </p:sp>
      <p:sp>
        <p:nvSpPr>
          <p:cNvPr id="8" name="Footer Placeholder 7">
            <a:extLst>
              <a:ext uri="{FF2B5EF4-FFF2-40B4-BE49-F238E27FC236}">
                <a16:creationId xmlns:a16="http://schemas.microsoft.com/office/drawing/2014/main" id="{69E06546-86BD-DDF0-CFBE-FC485FEF1D8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D91B644-DD48-9207-38D1-3EEB7B766859}"/>
              </a:ext>
            </a:extLst>
          </p:cNvPr>
          <p:cNvSpPr>
            <a:spLocks noGrp="1"/>
          </p:cNvSpPr>
          <p:nvPr>
            <p:ph type="sldNum" sz="quarter" idx="12"/>
          </p:nvPr>
        </p:nvSpPr>
        <p:spPr/>
        <p:txBody>
          <a:bodyPr/>
          <a:lstStyle/>
          <a:p>
            <a:fld id="{E42A7F31-4A59-4327-8CB3-C09B39CA57FE}" type="slidenum">
              <a:rPr lang="en-US" smtClean="0"/>
              <a:t>‹#›</a:t>
            </a:fld>
            <a:endParaRPr lang="en-US"/>
          </a:p>
        </p:txBody>
      </p:sp>
    </p:spTree>
    <p:extLst>
      <p:ext uri="{BB962C8B-B14F-4D97-AF65-F5344CB8AC3E}">
        <p14:creationId xmlns:p14="http://schemas.microsoft.com/office/powerpoint/2010/main" val="24037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48CF0-CE92-4224-E3BF-E8D375EACF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FA158F1-4B0E-89E3-DAF2-592243D95645}"/>
              </a:ext>
            </a:extLst>
          </p:cNvPr>
          <p:cNvSpPr>
            <a:spLocks noGrp="1"/>
          </p:cNvSpPr>
          <p:nvPr>
            <p:ph type="dt" sz="half" idx="10"/>
          </p:nvPr>
        </p:nvSpPr>
        <p:spPr/>
        <p:txBody>
          <a:bodyPr/>
          <a:lstStyle/>
          <a:p>
            <a:fld id="{9CBF90F3-4301-4F1B-9FDC-FF9BDDC981B9}" type="datetimeFigureOut">
              <a:rPr lang="en-US" smtClean="0"/>
              <a:t>6/17/2024</a:t>
            </a:fld>
            <a:endParaRPr lang="en-US"/>
          </a:p>
        </p:txBody>
      </p:sp>
      <p:sp>
        <p:nvSpPr>
          <p:cNvPr id="4" name="Footer Placeholder 3">
            <a:extLst>
              <a:ext uri="{FF2B5EF4-FFF2-40B4-BE49-F238E27FC236}">
                <a16:creationId xmlns:a16="http://schemas.microsoft.com/office/drawing/2014/main" id="{F5949B14-58E0-6579-69E1-0703A9843C0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4399CDA-7151-F40C-FE17-FD1C02607DE1}"/>
              </a:ext>
            </a:extLst>
          </p:cNvPr>
          <p:cNvSpPr>
            <a:spLocks noGrp="1"/>
          </p:cNvSpPr>
          <p:nvPr>
            <p:ph type="sldNum" sz="quarter" idx="12"/>
          </p:nvPr>
        </p:nvSpPr>
        <p:spPr/>
        <p:txBody>
          <a:bodyPr/>
          <a:lstStyle/>
          <a:p>
            <a:fld id="{E42A7F31-4A59-4327-8CB3-C09B39CA57FE}" type="slidenum">
              <a:rPr lang="en-US" smtClean="0"/>
              <a:t>‹#›</a:t>
            </a:fld>
            <a:endParaRPr lang="en-US"/>
          </a:p>
        </p:txBody>
      </p:sp>
    </p:spTree>
    <p:extLst>
      <p:ext uri="{BB962C8B-B14F-4D97-AF65-F5344CB8AC3E}">
        <p14:creationId xmlns:p14="http://schemas.microsoft.com/office/powerpoint/2010/main" val="2536258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3087BD-2853-CB0A-1D2F-AC2C2DC511D7}"/>
              </a:ext>
            </a:extLst>
          </p:cNvPr>
          <p:cNvSpPr>
            <a:spLocks noGrp="1"/>
          </p:cNvSpPr>
          <p:nvPr>
            <p:ph type="dt" sz="half" idx="10"/>
          </p:nvPr>
        </p:nvSpPr>
        <p:spPr/>
        <p:txBody>
          <a:bodyPr/>
          <a:lstStyle/>
          <a:p>
            <a:fld id="{9CBF90F3-4301-4F1B-9FDC-FF9BDDC981B9}" type="datetimeFigureOut">
              <a:rPr lang="en-US" smtClean="0"/>
              <a:t>6/17/2024</a:t>
            </a:fld>
            <a:endParaRPr lang="en-US"/>
          </a:p>
        </p:txBody>
      </p:sp>
      <p:sp>
        <p:nvSpPr>
          <p:cNvPr id="3" name="Footer Placeholder 2">
            <a:extLst>
              <a:ext uri="{FF2B5EF4-FFF2-40B4-BE49-F238E27FC236}">
                <a16:creationId xmlns:a16="http://schemas.microsoft.com/office/drawing/2014/main" id="{BB953B82-F9D7-4496-A7B1-67D6F3D8BA9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40E24AD-42D7-8494-DC58-4E479B1FCD10}"/>
              </a:ext>
            </a:extLst>
          </p:cNvPr>
          <p:cNvSpPr>
            <a:spLocks noGrp="1"/>
          </p:cNvSpPr>
          <p:nvPr>
            <p:ph type="sldNum" sz="quarter" idx="12"/>
          </p:nvPr>
        </p:nvSpPr>
        <p:spPr/>
        <p:txBody>
          <a:bodyPr/>
          <a:lstStyle/>
          <a:p>
            <a:fld id="{E42A7F31-4A59-4327-8CB3-C09B39CA57FE}" type="slidenum">
              <a:rPr lang="en-US" smtClean="0"/>
              <a:t>‹#›</a:t>
            </a:fld>
            <a:endParaRPr lang="en-US"/>
          </a:p>
        </p:txBody>
      </p:sp>
    </p:spTree>
    <p:extLst>
      <p:ext uri="{BB962C8B-B14F-4D97-AF65-F5344CB8AC3E}">
        <p14:creationId xmlns:p14="http://schemas.microsoft.com/office/powerpoint/2010/main" val="754216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5BAF6-F77D-08BD-E8CC-441AD07757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132DB74-B878-EC63-FC6B-ADEDD0B174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9434DC5-D3CB-F9FD-0EF0-F7BE00586C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FCBD67-EE3C-2BB1-165B-8A82BB082727}"/>
              </a:ext>
            </a:extLst>
          </p:cNvPr>
          <p:cNvSpPr>
            <a:spLocks noGrp="1"/>
          </p:cNvSpPr>
          <p:nvPr>
            <p:ph type="dt" sz="half" idx="10"/>
          </p:nvPr>
        </p:nvSpPr>
        <p:spPr/>
        <p:txBody>
          <a:bodyPr/>
          <a:lstStyle/>
          <a:p>
            <a:fld id="{9CBF90F3-4301-4F1B-9FDC-FF9BDDC981B9}" type="datetimeFigureOut">
              <a:rPr lang="en-US" smtClean="0"/>
              <a:t>6/17/2024</a:t>
            </a:fld>
            <a:endParaRPr lang="en-US"/>
          </a:p>
        </p:txBody>
      </p:sp>
      <p:sp>
        <p:nvSpPr>
          <p:cNvPr id="6" name="Footer Placeholder 5">
            <a:extLst>
              <a:ext uri="{FF2B5EF4-FFF2-40B4-BE49-F238E27FC236}">
                <a16:creationId xmlns:a16="http://schemas.microsoft.com/office/drawing/2014/main" id="{E71B8D61-D089-8498-75CD-9F0B1DD133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0A21D1-4954-C9A7-0500-36DE03F3DBD1}"/>
              </a:ext>
            </a:extLst>
          </p:cNvPr>
          <p:cNvSpPr>
            <a:spLocks noGrp="1"/>
          </p:cNvSpPr>
          <p:nvPr>
            <p:ph type="sldNum" sz="quarter" idx="12"/>
          </p:nvPr>
        </p:nvSpPr>
        <p:spPr/>
        <p:txBody>
          <a:bodyPr/>
          <a:lstStyle/>
          <a:p>
            <a:fld id="{E42A7F31-4A59-4327-8CB3-C09B39CA57FE}" type="slidenum">
              <a:rPr lang="en-US" smtClean="0"/>
              <a:t>‹#›</a:t>
            </a:fld>
            <a:endParaRPr lang="en-US"/>
          </a:p>
        </p:txBody>
      </p:sp>
    </p:spTree>
    <p:extLst>
      <p:ext uri="{BB962C8B-B14F-4D97-AF65-F5344CB8AC3E}">
        <p14:creationId xmlns:p14="http://schemas.microsoft.com/office/powerpoint/2010/main" val="3646037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613B0-B385-AA0C-29CD-6EAE39D779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D96904F-C14F-999F-E646-73A88DE71A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F1C8733-4104-EC67-8E1B-519A35E9A8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601649-29FD-544D-DB20-B16DFBEDEE8A}"/>
              </a:ext>
            </a:extLst>
          </p:cNvPr>
          <p:cNvSpPr>
            <a:spLocks noGrp="1"/>
          </p:cNvSpPr>
          <p:nvPr>
            <p:ph type="dt" sz="half" idx="10"/>
          </p:nvPr>
        </p:nvSpPr>
        <p:spPr/>
        <p:txBody>
          <a:bodyPr/>
          <a:lstStyle/>
          <a:p>
            <a:fld id="{9CBF90F3-4301-4F1B-9FDC-FF9BDDC981B9}" type="datetimeFigureOut">
              <a:rPr lang="en-US" smtClean="0"/>
              <a:t>6/17/2024</a:t>
            </a:fld>
            <a:endParaRPr lang="en-US"/>
          </a:p>
        </p:txBody>
      </p:sp>
      <p:sp>
        <p:nvSpPr>
          <p:cNvPr id="6" name="Footer Placeholder 5">
            <a:extLst>
              <a:ext uri="{FF2B5EF4-FFF2-40B4-BE49-F238E27FC236}">
                <a16:creationId xmlns:a16="http://schemas.microsoft.com/office/drawing/2014/main" id="{F8CAAE78-5BA6-1703-84AE-1871B07D71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9B96AF-422F-B349-AC8A-30BEE2127024}"/>
              </a:ext>
            </a:extLst>
          </p:cNvPr>
          <p:cNvSpPr>
            <a:spLocks noGrp="1"/>
          </p:cNvSpPr>
          <p:nvPr>
            <p:ph type="sldNum" sz="quarter" idx="12"/>
          </p:nvPr>
        </p:nvSpPr>
        <p:spPr/>
        <p:txBody>
          <a:bodyPr/>
          <a:lstStyle/>
          <a:p>
            <a:fld id="{E42A7F31-4A59-4327-8CB3-C09B39CA57FE}" type="slidenum">
              <a:rPr lang="en-US" smtClean="0"/>
              <a:t>‹#›</a:t>
            </a:fld>
            <a:endParaRPr lang="en-US"/>
          </a:p>
        </p:txBody>
      </p:sp>
    </p:spTree>
    <p:extLst>
      <p:ext uri="{BB962C8B-B14F-4D97-AF65-F5344CB8AC3E}">
        <p14:creationId xmlns:p14="http://schemas.microsoft.com/office/powerpoint/2010/main" val="1379296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D36064-8A60-9004-0732-10C288CCAC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C3FFDDE-6855-3DC4-925E-8BF586C555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DA5D49-B03C-3537-BD9A-D64D61F8DA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BF90F3-4301-4F1B-9FDC-FF9BDDC981B9}" type="datetimeFigureOut">
              <a:rPr lang="en-US" smtClean="0"/>
              <a:t>6/17/2024</a:t>
            </a:fld>
            <a:endParaRPr lang="en-US"/>
          </a:p>
        </p:txBody>
      </p:sp>
      <p:sp>
        <p:nvSpPr>
          <p:cNvPr id="5" name="Footer Placeholder 4">
            <a:extLst>
              <a:ext uri="{FF2B5EF4-FFF2-40B4-BE49-F238E27FC236}">
                <a16:creationId xmlns:a16="http://schemas.microsoft.com/office/drawing/2014/main" id="{367FFE14-27D5-9A2F-DF62-836D3CFDEB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2AC0DAB-BB63-01CC-AA50-0FEEBDA082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2A7F31-4A59-4327-8CB3-C09B39CA57FE}" type="slidenum">
              <a:rPr lang="en-US" smtClean="0"/>
              <a:t>‹#›</a:t>
            </a:fld>
            <a:endParaRPr lang="en-US"/>
          </a:p>
        </p:txBody>
      </p:sp>
    </p:spTree>
    <p:extLst>
      <p:ext uri="{BB962C8B-B14F-4D97-AF65-F5344CB8AC3E}">
        <p14:creationId xmlns:p14="http://schemas.microsoft.com/office/powerpoint/2010/main" val="34653797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B78213AE-165C-47D6-4BD2-FDC89BCECD8C}"/>
              </a:ext>
            </a:extLst>
          </p:cNvPr>
          <p:cNvSpPr>
            <a:spLocks noGrp="1"/>
          </p:cNvSpPr>
          <p:nvPr>
            <p:ph type="title"/>
          </p:nvPr>
        </p:nvSpPr>
        <p:spPr>
          <a:xfrm>
            <a:off x="-3048" y="466530"/>
            <a:ext cx="6693763" cy="5161913"/>
          </a:xfrm>
        </p:spPr>
        <p:txBody>
          <a:bodyPr vert="horz" lIns="91440" tIns="45720" rIns="91440" bIns="45720" rtlCol="0" anchor="b">
            <a:noAutofit/>
          </a:bodyPr>
          <a:lstStyle/>
          <a:p>
            <a:pPr algn="ctr"/>
            <a:r>
              <a:rPr lang="en-US" sz="7200" b="1" dirty="0"/>
              <a:t>The Ethical Dilemma Surrounding  Reverse Mortgages</a:t>
            </a:r>
          </a:p>
        </p:txBody>
      </p:sp>
      <p:sp>
        <p:nvSpPr>
          <p:cNvPr id="1035"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CC21A439-45B2-34A8-DBFA-99AF3B2875AA}"/>
              </a:ext>
            </a:extLst>
          </p:cNvPr>
          <p:cNvSpPr>
            <a:spLocks noGrp="1"/>
          </p:cNvSpPr>
          <p:nvPr>
            <p:ph sz="half" idx="1"/>
          </p:nvPr>
        </p:nvSpPr>
        <p:spPr>
          <a:xfrm flipH="1">
            <a:off x="5338440" y="6720396"/>
            <a:ext cx="139082" cy="137604"/>
          </a:xfrm>
        </p:spPr>
        <p:txBody>
          <a:bodyPr vert="horz" lIns="91440" tIns="45720" rIns="91440" bIns="45720" rtlCol="0">
            <a:noAutofit/>
          </a:bodyPr>
          <a:lstStyle/>
          <a:p>
            <a:pPr marL="0" indent="0" algn="ctr">
              <a:buNone/>
            </a:pPr>
            <a:endParaRPr lang="en-US" sz="4400" b="1" dirty="0"/>
          </a:p>
        </p:txBody>
      </p:sp>
      <p:pic>
        <p:nvPicPr>
          <p:cNvPr id="1028" name="Picture 4">
            <a:extLst>
              <a:ext uri="{FF2B5EF4-FFF2-40B4-BE49-F238E27FC236}">
                <a16:creationId xmlns:a16="http://schemas.microsoft.com/office/drawing/2014/main" id="{CA209E4A-AD07-FF6C-14EA-165E74D31EA7}"/>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t="7179" b="7179"/>
          <a:stretch/>
        </p:blipFill>
        <p:spPr bwMode="auto">
          <a:xfrm>
            <a:off x="6853561" y="18298"/>
            <a:ext cx="5338439"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9131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E50A2-7090-83F3-4F16-DDEB79909843}"/>
              </a:ext>
            </a:extLst>
          </p:cNvPr>
          <p:cNvSpPr>
            <a:spLocks noGrp="1"/>
          </p:cNvSpPr>
          <p:nvPr>
            <p:ph type="title"/>
          </p:nvPr>
        </p:nvSpPr>
        <p:spPr/>
        <p:txBody>
          <a:bodyPr>
            <a:normAutofit/>
          </a:bodyPr>
          <a:lstStyle/>
          <a:p>
            <a:pPr algn="ctr"/>
            <a:r>
              <a:rPr lang="en-US" sz="6600" b="1" dirty="0"/>
              <a:t>Affordability </a:t>
            </a:r>
          </a:p>
        </p:txBody>
      </p:sp>
      <p:pic>
        <p:nvPicPr>
          <p:cNvPr id="7" name="Content Placeholder 6">
            <a:extLst>
              <a:ext uri="{FF2B5EF4-FFF2-40B4-BE49-F238E27FC236}">
                <a16:creationId xmlns:a16="http://schemas.microsoft.com/office/drawing/2014/main" id="{3A64C495-AD49-D564-E875-A6F516A0CC23}"/>
              </a:ext>
            </a:extLst>
          </p:cNvPr>
          <p:cNvPicPr>
            <a:picLocks noGrp="1" noChangeAspect="1"/>
          </p:cNvPicPr>
          <p:nvPr>
            <p:ph idx="1"/>
          </p:nvPr>
        </p:nvPicPr>
        <p:blipFill>
          <a:blip r:embed="rId2"/>
          <a:stretch>
            <a:fillRect/>
          </a:stretch>
        </p:blipFill>
        <p:spPr>
          <a:xfrm>
            <a:off x="1767138" y="1825625"/>
            <a:ext cx="8657724" cy="4351338"/>
          </a:xfrm>
        </p:spPr>
      </p:pic>
    </p:spTree>
    <p:extLst>
      <p:ext uri="{BB962C8B-B14F-4D97-AF65-F5344CB8AC3E}">
        <p14:creationId xmlns:p14="http://schemas.microsoft.com/office/powerpoint/2010/main" val="32318721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B57DD36-2B6A-D21C-1FC6-BA538FF85F63}"/>
              </a:ext>
            </a:extLst>
          </p:cNvPr>
          <p:cNvSpPr>
            <a:spLocks noGrp="1"/>
          </p:cNvSpPr>
          <p:nvPr>
            <p:ph type="title"/>
          </p:nvPr>
        </p:nvSpPr>
        <p:spPr>
          <a:xfrm>
            <a:off x="7655511" y="-1"/>
            <a:ext cx="4364853" cy="2494625"/>
          </a:xfrm>
        </p:spPr>
        <p:txBody>
          <a:bodyPr vert="horz" lIns="91440" tIns="45720" rIns="91440" bIns="45720" rtlCol="0" anchor="t">
            <a:noAutofit/>
          </a:bodyPr>
          <a:lstStyle/>
          <a:p>
            <a:pPr algn="ctr"/>
            <a:r>
              <a:rPr lang="en-US" sz="6600" b="1" kern="1200" dirty="0">
                <a:solidFill>
                  <a:schemeClr val="tx1"/>
                </a:solidFill>
                <a:latin typeface="+mj-lt"/>
                <a:ea typeface="+mj-ea"/>
                <a:cs typeface="+mj-cs"/>
              </a:rPr>
              <a:t>R</a:t>
            </a:r>
            <a:r>
              <a:rPr lang="en-US" sz="5400" b="1" kern="1200" dirty="0">
                <a:solidFill>
                  <a:schemeClr val="tx1"/>
                </a:solidFill>
                <a:latin typeface="+mj-lt"/>
                <a:ea typeface="+mj-ea"/>
                <a:cs typeface="+mj-cs"/>
              </a:rPr>
              <a:t>ate of Young Adults Living at Home</a:t>
            </a:r>
          </a:p>
        </p:txBody>
      </p:sp>
      <p:sp>
        <p:nvSpPr>
          <p:cNvPr id="26" name="Rectangle 25">
            <a:extLst>
              <a:ext uri="{FF2B5EF4-FFF2-40B4-BE49-F238E27FC236}">
                <a16:creationId xmlns:a16="http://schemas.microsoft.com/office/drawing/2014/main" id="{7ED7575E-88D2-B771-681D-46A7E55415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76457" cy="6858000"/>
          </a:xfrm>
          <a:prstGeom prst="rect">
            <a:avLst/>
          </a:prstGeom>
          <a:solidFill>
            <a:schemeClr val="bg1">
              <a:lumMod val="9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descr="A graph with a line going up&#10;&#10;Description automatically generated">
            <a:extLst>
              <a:ext uri="{FF2B5EF4-FFF2-40B4-BE49-F238E27FC236}">
                <a16:creationId xmlns:a16="http://schemas.microsoft.com/office/drawing/2014/main" id="{C8FA0088-4C53-2B13-11C0-736CFFA30FD2}"/>
              </a:ext>
            </a:extLst>
          </p:cNvPr>
          <p:cNvPicPr>
            <a:picLocks noGrp="1" noChangeAspect="1"/>
          </p:cNvPicPr>
          <p:nvPr>
            <p:ph sz="half" idx="2"/>
          </p:nvPr>
        </p:nvPicPr>
        <p:blipFill rotWithShape="1">
          <a:blip r:embed="rId2"/>
          <a:srcRect r="444"/>
          <a:stretch/>
        </p:blipFill>
        <p:spPr>
          <a:xfrm>
            <a:off x="171636" y="452760"/>
            <a:ext cx="7312239" cy="5619565"/>
          </a:xfrm>
          <a:prstGeom prst="rect">
            <a:avLst/>
          </a:prstGeom>
        </p:spPr>
      </p:pic>
      <p:cxnSp>
        <p:nvCxnSpPr>
          <p:cNvPr id="27" name="Straight Connector 26">
            <a:extLst>
              <a:ext uri="{FF2B5EF4-FFF2-40B4-BE49-F238E27FC236}">
                <a16:creationId xmlns:a16="http://schemas.microsoft.com/office/drawing/2014/main" id="{249EDD1B-F94D-B4E6-ACAA-566B9A26FD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9939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6E21A8B8-06C8-25C9-0705-855881D8DB36}"/>
              </a:ext>
            </a:extLst>
          </p:cNvPr>
          <p:cNvSpPr>
            <a:spLocks noGrp="1"/>
          </p:cNvSpPr>
          <p:nvPr>
            <p:ph sz="half" idx="1"/>
          </p:nvPr>
        </p:nvSpPr>
        <p:spPr>
          <a:xfrm>
            <a:off x="7655511" y="2494624"/>
            <a:ext cx="4536489" cy="2947383"/>
          </a:xfrm>
        </p:spPr>
        <p:txBody>
          <a:bodyPr vert="horz" lIns="91440" tIns="45720" rIns="91440" bIns="45720" rtlCol="0">
            <a:normAutofit/>
          </a:bodyPr>
          <a:lstStyle/>
          <a:p>
            <a:r>
              <a:rPr lang="en-US" dirty="0"/>
              <a:t>Lack of Affordable Housing</a:t>
            </a:r>
          </a:p>
          <a:p>
            <a:r>
              <a:rPr lang="en-US" dirty="0"/>
              <a:t>Do Not See Relief in Sight!</a:t>
            </a:r>
          </a:p>
          <a:p>
            <a:r>
              <a:rPr lang="en-US" dirty="0"/>
              <a:t>Seniors want to Age In Place</a:t>
            </a:r>
          </a:p>
          <a:p>
            <a:r>
              <a:rPr lang="en-US" dirty="0"/>
              <a:t>Is Opportunity Knocking?</a:t>
            </a:r>
          </a:p>
          <a:p>
            <a:r>
              <a:rPr lang="en-US" dirty="0"/>
              <a:t>Why Not Multi-Generational Housing?</a:t>
            </a:r>
          </a:p>
          <a:p>
            <a:endParaRPr lang="en-US" dirty="0"/>
          </a:p>
          <a:p>
            <a:endParaRPr lang="en-US" sz="2000" dirty="0"/>
          </a:p>
        </p:txBody>
      </p:sp>
    </p:spTree>
    <p:extLst>
      <p:ext uri="{BB962C8B-B14F-4D97-AF65-F5344CB8AC3E}">
        <p14:creationId xmlns:p14="http://schemas.microsoft.com/office/powerpoint/2010/main" val="13391673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8" name="Rectangle 1027">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C35721A4-1495-D5A8-AD65-C962D689BF5C}"/>
              </a:ext>
            </a:extLst>
          </p:cNvPr>
          <p:cNvSpPr>
            <a:spLocks noGrp="1"/>
          </p:cNvSpPr>
          <p:nvPr>
            <p:ph type="title"/>
          </p:nvPr>
        </p:nvSpPr>
        <p:spPr>
          <a:xfrm>
            <a:off x="126732" y="1"/>
            <a:ext cx="6274068" cy="3212186"/>
          </a:xfrm>
        </p:spPr>
        <p:txBody>
          <a:bodyPr vert="horz" lIns="91440" tIns="45720" rIns="91440" bIns="45720" rtlCol="0" anchor="ctr">
            <a:normAutofit fontScale="90000"/>
          </a:bodyPr>
          <a:lstStyle/>
          <a:p>
            <a:pPr algn="ctr"/>
            <a:r>
              <a:rPr lang="en-US" sz="6600" b="1" dirty="0"/>
              <a:t>Reverse Mortgages the Answer to the Housing Shortage </a:t>
            </a:r>
          </a:p>
        </p:txBody>
      </p:sp>
      <p:sp>
        <p:nvSpPr>
          <p:cNvPr id="7" name="Content Placeholder 6">
            <a:extLst>
              <a:ext uri="{FF2B5EF4-FFF2-40B4-BE49-F238E27FC236}">
                <a16:creationId xmlns:a16="http://schemas.microsoft.com/office/drawing/2014/main" id="{CC2C28BD-54D1-7C97-4BC0-D2894F9036FF}"/>
              </a:ext>
            </a:extLst>
          </p:cNvPr>
          <p:cNvSpPr>
            <a:spLocks noGrp="1"/>
          </p:cNvSpPr>
          <p:nvPr>
            <p:ph sz="half" idx="1"/>
          </p:nvPr>
        </p:nvSpPr>
        <p:spPr>
          <a:xfrm>
            <a:off x="212832" y="3212187"/>
            <a:ext cx="5930284" cy="3843666"/>
          </a:xfrm>
        </p:spPr>
        <p:txBody>
          <a:bodyPr vert="horz" lIns="91440" tIns="45720" rIns="91440" bIns="45720" rtlCol="0">
            <a:normAutofit/>
          </a:bodyPr>
          <a:lstStyle/>
          <a:p>
            <a:r>
              <a:rPr lang="en-US" sz="3200" dirty="0"/>
              <a:t>Severe Lack of Housing</a:t>
            </a:r>
          </a:p>
          <a:p>
            <a:r>
              <a:rPr lang="en-US" sz="3200" dirty="0"/>
              <a:t>Generational Housing Expansion</a:t>
            </a:r>
          </a:p>
          <a:p>
            <a:r>
              <a:rPr lang="en-US" sz="3200" dirty="0"/>
              <a:t>Age In Place</a:t>
            </a:r>
          </a:p>
          <a:p>
            <a:r>
              <a:rPr lang="en-US" sz="3200" dirty="0"/>
              <a:t>Lack of Senior Care Facilities</a:t>
            </a:r>
          </a:p>
          <a:p>
            <a:r>
              <a:rPr lang="en-US" sz="3200" dirty="0"/>
              <a:t>Non-Family Rentals </a:t>
            </a:r>
          </a:p>
          <a:p>
            <a:r>
              <a:rPr lang="en-US" sz="3200" dirty="0"/>
              <a:t>Housing Bartering </a:t>
            </a:r>
          </a:p>
          <a:p>
            <a:endParaRPr lang="en-US" sz="3200" dirty="0"/>
          </a:p>
          <a:p>
            <a:endParaRPr lang="en-US" sz="2000" dirty="0"/>
          </a:p>
        </p:txBody>
      </p:sp>
      <p:pic>
        <p:nvPicPr>
          <p:cNvPr id="1026" name="Picture 2" descr="a woman in a white shirt holding a cup">
            <a:extLst>
              <a:ext uri="{FF2B5EF4-FFF2-40B4-BE49-F238E27FC236}">
                <a16:creationId xmlns:a16="http://schemas.microsoft.com/office/drawing/2014/main" id="{D001F8C9-D10D-0F1B-9684-265B160EDB69}"/>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r="2" b="23230"/>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39031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93B377-FD8E-70A4-38E8-13DA41CBB9D6}"/>
              </a:ext>
            </a:extLst>
          </p:cNvPr>
          <p:cNvSpPr>
            <a:spLocks noGrp="1"/>
          </p:cNvSpPr>
          <p:nvPr>
            <p:ph type="title"/>
          </p:nvPr>
        </p:nvSpPr>
        <p:spPr>
          <a:xfrm>
            <a:off x="6095999" y="365125"/>
            <a:ext cx="5893837" cy="1807305"/>
          </a:xfrm>
        </p:spPr>
        <p:txBody>
          <a:bodyPr vert="horz" lIns="91440" tIns="45720" rIns="91440" bIns="45720" rtlCol="0" anchor="ctr">
            <a:noAutofit/>
          </a:bodyPr>
          <a:lstStyle/>
          <a:p>
            <a:pPr algn="ctr"/>
            <a:r>
              <a:rPr lang="en-US" sz="6600" b="1" dirty="0"/>
              <a:t>How Do You Decide?</a:t>
            </a:r>
          </a:p>
        </p:txBody>
      </p:sp>
      <p:pic>
        <p:nvPicPr>
          <p:cNvPr id="10" name="Content Placeholder 9">
            <a:extLst>
              <a:ext uri="{FF2B5EF4-FFF2-40B4-BE49-F238E27FC236}">
                <a16:creationId xmlns:a16="http://schemas.microsoft.com/office/drawing/2014/main" id="{BED76F18-ACA1-95FF-03FE-3658977B0D90}"/>
              </a:ext>
            </a:extLst>
          </p:cNvPr>
          <p:cNvPicPr>
            <a:picLocks noGrp="1" noChangeAspect="1"/>
          </p:cNvPicPr>
          <p:nvPr>
            <p:ph sz="half" idx="1"/>
          </p:nvPr>
        </p:nvPicPr>
        <p:blipFill rotWithShape="1">
          <a:blip r:embed="rId2"/>
          <a:srcRect l="16970" r="23720"/>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4" name="Content Placeholder 3">
            <a:extLst>
              <a:ext uri="{FF2B5EF4-FFF2-40B4-BE49-F238E27FC236}">
                <a16:creationId xmlns:a16="http://schemas.microsoft.com/office/drawing/2014/main" id="{FE60E8AE-D02B-142C-895C-92E68766BE72}"/>
              </a:ext>
            </a:extLst>
          </p:cNvPr>
          <p:cNvSpPr>
            <a:spLocks noGrp="1"/>
          </p:cNvSpPr>
          <p:nvPr>
            <p:ph sz="half" idx="2"/>
          </p:nvPr>
        </p:nvSpPr>
        <p:spPr>
          <a:xfrm>
            <a:off x="6513788" y="2333297"/>
            <a:ext cx="4840010" cy="4159578"/>
          </a:xfrm>
        </p:spPr>
        <p:txBody>
          <a:bodyPr vert="horz" lIns="91440" tIns="45720" rIns="91440" bIns="45720" rtlCol="0">
            <a:normAutofit/>
          </a:bodyPr>
          <a:lstStyle/>
          <a:p>
            <a:r>
              <a:rPr lang="en-US" dirty="0"/>
              <a:t>Get to know the Basics</a:t>
            </a:r>
          </a:p>
          <a:p>
            <a:r>
              <a:rPr lang="en-US" dirty="0"/>
              <a:t>Define The Purpose</a:t>
            </a:r>
          </a:p>
          <a:p>
            <a:r>
              <a:rPr lang="en-US" dirty="0"/>
              <a:t>Investigate the Process</a:t>
            </a:r>
          </a:p>
          <a:p>
            <a:r>
              <a:rPr lang="en-US" dirty="0"/>
              <a:t>Understand the Costs</a:t>
            </a:r>
          </a:p>
          <a:p>
            <a:r>
              <a:rPr lang="en-US" dirty="0"/>
              <a:t>Do we meet the Guidelines</a:t>
            </a:r>
          </a:p>
          <a:p>
            <a:r>
              <a:rPr lang="en-US" dirty="0"/>
              <a:t>Focus on Spousal &amp; Estate Impact</a:t>
            </a:r>
          </a:p>
          <a:p>
            <a:r>
              <a:rPr lang="en-US" dirty="0"/>
              <a:t>Alternative Options</a:t>
            </a:r>
          </a:p>
          <a:p>
            <a:endParaRPr lang="en-US" dirty="0"/>
          </a:p>
          <a:p>
            <a:endParaRPr lang="en-US" sz="2000" dirty="0"/>
          </a:p>
        </p:txBody>
      </p:sp>
    </p:spTree>
    <p:extLst>
      <p:ext uri="{BB962C8B-B14F-4D97-AF65-F5344CB8AC3E}">
        <p14:creationId xmlns:p14="http://schemas.microsoft.com/office/powerpoint/2010/main" val="6057701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8" name="Rectangle 1027">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781E72-3407-B3D7-D562-E0CF1112A604}"/>
              </a:ext>
            </a:extLst>
          </p:cNvPr>
          <p:cNvSpPr>
            <a:spLocks noGrp="1"/>
          </p:cNvSpPr>
          <p:nvPr>
            <p:ph type="title"/>
          </p:nvPr>
        </p:nvSpPr>
        <p:spPr>
          <a:xfrm>
            <a:off x="640080" y="325370"/>
            <a:ext cx="6133944" cy="1307488"/>
          </a:xfrm>
        </p:spPr>
        <p:txBody>
          <a:bodyPr vert="horz" lIns="91440" tIns="45720" rIns="91440" bIns="45720" rtlCol="0" anchor="b">
            <a:normAutofit/>
          </a:bodyPr>
          <a:lstStyle/>
          <a:p>
            <a:pPr algn="ctr"/>
            <a:r>
              <a:rPr lang="en-US" sz="6600" b="1" dirty="0"/>
              <a:t>The Basics</a:t>
            </a:r>
          </a:p>
        </p:txBody>
      </p:sp>
      <p:sp>
        <p:nvSpPr>
          <p:cNvPr id="1029"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39533DB-D3C1-5482-0EED-A4293C9E836C}"/>
              </a:ext>
            </a:extLst>
          </p:cNvPr>
          <p:cNvSpPr>
            <a:spLocks noGrp="1"/>
          </p:cNvSpPr>
          <p:nvPr>
            <p:ph sz="half" idx="1"/>
          </p:nvPr>
        </p:nvSpPr>
        <p:spPr>
          <a:xfrm>
            <a:off x="144987" y="2192785"/>
            <a:ext cx="7146525" cy="4549806"/>
          </a:xfrm>
        </p:spPr>
        <p:txBody>
          <a:bodyPr vert="horz" lIns="91440" tIns="45720" rIns="91440" bIns="45720" rtlCol="0">
            <a:normAutofit/>
          </a:bodyPr>
          <a:lstStyle/>
          <a:p>
            <a:r>
              <a:rPr lang="en-US" sz="2400" dirty="0"/>
              <a:t>Home Equity Conversion Mortgage (HECM) </a:t>
            </a:r>
          </a:p>
          <a:p>
            <a:r>
              <a:rPr lang="en-US" sz="2400" dirty="0"/>
              <a:t>Established – Housing &amp; Community Act of 1987</a:t>
            </a:r>
          </a:p>
          <a:p>
            <a:r>
              <a:rPr lang="en-US" sz="2400" dirty="0"/>
              <a:t>Buyers/Borrowers = 62 or older</a:t>
            </a:r>
          </a:p>
          <a:p>
            <a:r>
              <a:rPr lang="en-US" sz="2400" dirty="0"/>
              <a:t>Traditional Mortgage In “Reverse”</a:t>
            </a:r>
          </a:p>
          <a:p>
            <a:r>
              <a:rPr lang="en-US" sz="2400" dirty="0"/>
              <a:t>“Rising Debt, Falling Equity”</a:t>
            </a:r>
          </a:p>
          <a:p>
            <a:r>
              <a:rPr lang="en-US" sz="2400" dirty="0"/>
              <a:t>Loan Advance – Financing the Payments </a:t>
            </a:r>
          </a:p>
          <a:p>
            <a:r>
              <a:rPr lang="en-US" sz="2400" dirty="0"/>
              <a:t>No Principal &amp; Interest Payment</a:t>
            </a:r>
          </a:p>
          <a:p>
            <a:r>
              <a:rPr lang="en-US" sz="2400" dirty="0"/>
              <a:t>Continue to pay Property Taxes &amp; Insurance*</a:t>
            </a:r>
          </a:p>
          <a:p>
            <a:r>
              <a:rPr lang="en-US" sz="2400" dirty="0"/>
              <a:t>Remain the Owner as long as you live there*</a:t>
            </a:r>
          </a:p>
          <a:p>
            <a:pPr marL="0"/>
            <a:endParaRPr lang="en-US" sz="2400" dirty="0"/>
          </a:p>
          <a:p>
            <a:endParaRPr lang="en-US" sz="1500" dirty="0"/>
          </a:p>
        </p:txBody>
      </p:sp>
      <p:pic>
        <p:nvPicPr>
          <p:cNvPr id="1026" name="Picture 2" descr="a man and a woman standing next to each other">
            <a:extLst>
              <a:ext uri="{FF2B5EF4-FFF2-40B4-BE49-F238E27FC236}">
                <a16:creationId xmlns:a16="http://schemas.microsoft.com/office/drawing/2014/main" id="{DEF6CBCD-33B5-A687-252C-B689DC092A1A}"/>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t="9518" b="24183"/>
          <a:stretch/>
        </p:blipFill>
        <p:spPr bwMode="auto">
          <a:xfrm>
            <a:off x="7436498" y="10"/>
            <a:ext cx="4753979"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67230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268" name="Rectangle 11267">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C9FC0D-9E08-BBD6-6D64-1EFBA249E317}"/>
              </a:ext>
            </a:extLst>
          </p:cNvPr>
          <p:cNvSpPr>
            <a:spLocks noGrp="1"/>
          </p:cNvSpPr>
          <p:nvPr>
            <p:ph type="title"/>
          </p:nvPr>
        </p:nvSpPr>
        <p:spPr>
          <a:xfrm>
            <a:off x="6096000" y="329184"/>
            <a:ext cx="5452872" cy="1232753"/>
          </a:xfrm>
        </p:spPr>
        <p:txBody>
          <a:bodyPr vert="horz" lIns="91440" tIns="45720" rIns="91440" bIns="45720" rtlCol="0" anchor="b">
            <a:normAutofit/>
          </a:bodyPr>
          <a:lstStyle/>
          <a:p>
            <a:pPr algn="ctr"/>
            <a:r>
              <a:rPr lang="en-US" sz="6600" b="1" dirty="0"/>
              <a:t>Purpose	</a:t>
            </a:r>
          </a:p>
        </p:txBody>
      </p:sp>
      <p:pic>
        <p:nvPicPr>
          <p:cNvPr id="11266" name="Picture 2" descr="an older couple sitting on a bench in a park">
            <a:extLst>
              <a:ext uri="{FF2B5EF4-FFF2-40B4-BE49-F238E27FC236}">
                <a16:creationId xmlns:a16="http://schemas.microsoft.com/office/drawing/2014/main" id="{6DF68DFC-6ECB-4DCD-3827-3672ED65229D}"/>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r="-1" b="1709"/>
          <a:stretch/>
        </p:blipFill>
        <p:spPr bwMode="auto">
          <a:xfrm>
            <a:off x="0" y="10"/>
            <a:ext cx="5486399"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11269"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7DB1939-7688-8670-0D0B-9EB5448E255A}"/>
              </a:ext>
            </a:extLst>
          </p:cNvPr>
          <p:cNvSpPr>
            <a:spLocks noGrp="1"/>
          </p:cNvSpPr>
          <p:nvPr>
            <p:ph sz="half" idx="1"/>
          </p:nvPr>
        </p:nvSpPr>
        <p:spPr>
          <a:xfrm>
            <a:off x="5557420" y="2706624"/>
            <a:ext cx="6631531" cy="4151366"/>
          </a:xfrm>
        </p:spPr>
        <p:txBody>
          <a:bodyPr vert="horz" lIns="91440" tIns="45720" rIns="91440" bIns="45720" rtlCol="0">
            <a:normAutofit/>
          </a:bodyPr>
          <a:lstStyle/>
          <a:p>
            <a:r>
              <a:rPr lang="en-US" dirty="0"/>
              <a:t>Enable Elderly Homeowners to convert equity in their homes to monthly streams of income, lines of credit and or payment deferral. </a:t>
            </a:r>
          </a:p>
          <a:p>
            <a:r>
              <a:rPr lang="en-US" dirty="0"/>
              <a:t>Utilized in both a Purchase and Refinance Transaction</a:t>
            </a:r>
          </a:p>
          <a:p>
            <a:r>
              <a:rPr lang="en-US" dirty="0"/>
              <a:t>No Fixed Maturity or Loan Amount</a:t>
            </a:r>
          </a:p>
        </p:txBody>
      </p:sp>
    </p:spTree>
    <p:extLst>
      <p:ext uri="{BB962C8B-B14F-4D97-AF65-F5344CB8AC3E}">
        <p14:creationId xmlns:p14="http://schemas.microsoft.com/office/powerpoint/2010/main" val="19559374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9894AE-3A6A-1A55-CDF1-07022105F1BE}"/>
              </a:ext>
            </a:extLst>
          </p:cNvPr>
          <p:cNvSpPr>
            <a:spLocks noGrp="1"/>
          </p:cNvSpPr>
          <p:nvPr>
            <p:ph type="title"/>
          </p:nvPr>
        </p:nvSpPr>
        <p:spPr>
          <a:xfrm>
            <a:off x="105007" y="726780"/>
            <a:ext cx="5534578" cy="1093257"/>
          </a:xfrm>
        </p:spPr>
        <p:txBody>
          <a:bodyPr vert="horz" lIns="91440" tIns="45720" rIns="91440" bIns="45720" rtlCol="0" anchor="b">
            <a:normAutofit/>
          </a:bodyPr>
          <a:lstStyle/>
          <a:p>
            <a:pPr algn="ctr"/>
            <a:r>
              <a:rPr lang="en-US" sz="7200" b="1" dirty="0"/>
              <a:t>Cash Proceeds</a:t>
            </a:r>
          </a:p>
        </p:txBody>
      </p:sp>
      <p:sp>
        <p:nvSpPr>
          <p:cNvPr id="308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61090DA-AAA6-A285-479E-DF0C2080CF9B}"/>
              </a:ext>
            </a:extLst>
          </p:cNvPr>
          <p:cNvSpPr>
            <a:spLocks noGrp="1"/>
          </p:cNvSpPr>
          <p:nvPr>
            <p:ph sz="half" idx="1"/>
          </p:nvPr>
        </p:nvSpPr>
        <p:spPr>
          <a:xfrm>
            <a:off x="0" y="2175029"/>
            <a:ext cx="5461292" cy="4767309"/>
          </a:xfrm>
        </p:spPr>
        <p:txBody>
          <a:bodyPr vert="horz" lIns="91440" tIns="45720" rIns="91440" bIns="45720" rtlCol="0">
            <a:normAutofit lnSpcReduction="10000"/>
          </a:bodyPr>
          <a:lstStyle/>
          <a:p>
            <a:r>
              <a:rPr lang="en-US" dirty="0"/>
              <a:t>Can be used for Any Purpose</a:t>
            </a:r>
          </a:p>
          <a:p>
            <a:r>
              <a:rPr lang="en-US" dirty="0"/>
              <a:t>Non-Taxable Distribution</a:t>
            </a:r>
          </a:p>
          <a:p>
            <a:r>
              <a:rPr lang="en-US" dirty="0"/>
              <a:t>Does Not Affect Social Security or Medicare Benefits</a:t>
            </a:r>
          </a:p>
          <a:p>
            <a:r>
              <a:rPr lang="en-US" dirty="0"/>
              <a:t>Watch Liquidity for SSI &amp; Medicaid</a:t>
            </a:r>
          </a:p>
          <a:p>
            <a:r>
              <a:rPr lang="en-US" dirty="0"/>
              <a:t>Makes Homes Handicap Accessible</a:t>
            </a:r>
          </a:p>
          <a:p>
            <a:r>
              <a:rPr lang="en-US" dirty="0"/>
              <a:t>Add Generational Living</a:t>
            </a:r>
          </a:p>
          <a:p>
            <a:r>
              <a:rPr lang="en-US" dirty="0"/>
              <a:t>Generate Monthly Cashflow</a:t>
            </a:r>
          </a:p>
          <a:p>
            <a:r>
              <a:rPr lang="en-US" dirty="0"/>
              <a:t>Create Equity Line</a:t>
            </a:r>
          </a:p>
          <a:p>
            <a:r>
              <a:rPr lang="en-US" dirty="0"/>
              <a:t>Credit Repair </a:t>
            </a:r>
          </a:p>
        </p:txBody>
      </p:sp>
      <p:pic>
        <p:nvPicPr>
          <p:cNvPr id="3074" name="Picture 2" descr="100 us dollar bill">
            <a:extLst>
              <a:ext uri="{FF2B5EF4-FFF2-40B4-BE49-F238E27FC236}">
                <a16:creationId xmlns:a16="http://schemas.microsoft.com/office/drawing/2014/main" id="{4CCE68A9-8E3E-FF29-4A86-968FBD067729}"/>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17399" r="15648"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6622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5" name="Rectangle 7174">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65581D-26AA-8C3B-65AC-304202C8602D}"/>
              </a:ext>
            </a:extLst>
          </p:cNvPr>
          <p:cNvSpPr>
            <a:spLocks noGrp="1"/>
          </p:cNvSpPr>
          <p:nvPr>
            <p:ph type="title"/>
          </p:nvPr>
        </p:nvSpPr>
        <p:spPr>
          <a:xfrm>
            <a:off x="5297762" y="329184"/>
            <a:ext cx="6251110" cy="1783080"/>
          </a:xfrm>
        </p:spPr>
        <p:txBody>
          <a:bodyPr vert="horz" lIns="91440" tIns="45720" rIns="91440" bIns="45720" rtlCol="0" anchor="b">
            <a:normAutofit/>
          </a:bodyPr>
          <a:lstStyle/>
          <a:p>
            <a:pPr algn="ctr"/>
            <a:r>
              <a:rPr lang="en-US" sz="7200" b="1" dirty="0"/>
              <a:t>Loan Guidelines</a:t>
            </a:r>
          </a:p>
        </p:txBody>
      </p:sp>
      <p:pic>
        <p:nvPicPr>
          <p:cNvPr id="7170" name="Picture 2" descr="Concentrated mature businesswoman with blond short hair wearing eyeglasses sitting at the table and writing something in documents in cafe">
            <a:extLst>
              <a:ext uri="{FF2B5EF4-FFF2-40B4-BE49-F238E27FC236}">
                <a16:creationId xmlns:a16="http://schemas.microsoft.com/office/drawing/2014/main" id="{D247124F-ADAE-A0ED-E92A-87A67E0D8AE6}"/>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r="-1" b="1709"/>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7177"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D7D5B17-1B37-1158-4B6C-377A0DAE462D}"/>
              </a:ext>
            </a:extLst>
          </p:cNvPr>
          <p:cNvSpPr>
            <a:spLocks noGrp="1"/>
          </p:cNvSpPr>
          <p:nvPr>
            <p:ph sz="half" idx="1"/>
          </p:nvPr>
        </p:nvSpPr>
        <p:spPr>
          <a:xfrm>
            <a:off x="4657345" y="2441448"/>
            <a:ext cx="7531608" cy="4379976"/>
          </a:xfrm>
        </p:spPr>
        <p:txBody>
          <a:bodyPr vert="horz" lIns="91440" tIns="45720" rIns="91440" bIns="45720" rtlCol="0">
            <a:normAutofit fontScale="92500"/>
          </a:bodyPr>
          <a:lstStyle/>
          <a:p>
            <a:r>
              <a:rPr lang="en-US" dirty="0"/>
              <a:t>First Mortgage</a:t>
            </a:r>
          </a:p>
          <a:p>
            <a:r>
              <a:rPr lang="en-US" dirty="0"/>
              <a:t>Has Mortgage Insurance (.5% Annually/2% Financed)</a:t>
            </a:r>
          </a:p>
          <a:p>
            <a:r>
              <a:rPr lang="en-US" dirty="0"/>
              <a:t>No Prepayment Penalties</a:t>
            </a:r>
          </a:p>
          <a:p>
            <a:r>
              <a:rPr lang="en-US" dirty="0"/>
              <a:t>Interest is Charged as money is received</a:t>
            </a:r>
          </a:p>
          <a:p>
            <a:r>
              <a:rPr lang="en-US" dirty="0"/>
              <a:t>Fixed &amp; Adjustable Options</a:t>
            </a:r>
          </a:p>
          <a:p>
            <a:r>
              <a:rPr lang="en-US" dirty="0"/>
              <a:t>Both Monthly &amp; Annually ARMs</a:t>
            </a:r>
          </a:p>
          <a:p>
            <a:r>
              <a:rPr lang="en-US" dirty="0"/>
              <a:t>ARMs come with an index, margin &amp; caps</a:t>
            </a:r>
          </a:p>
          <a:p>
            <a:r>
              <a:rPr lang="en-US" dirty="0"/>
              <a:t>3 Days to cancel after closing – Refinance</a:t>
            </a:r>
          </a:p>
          <a:p>
            <a:r>
              <a:rPr lang="en-US" b="1" dirty="0"/>
              <a:t>Non-Recourse Loan</a:t>
            </a:r>
            <a:endParaRPr lang="en-US" dirty="0"/>
          </a:p>
          <a:p>
            <a:endParaRPr lang="en-US" dirty="0"/>
          </a:p>
          <a:p>
            <a:endParaRPr lang="en-US" sz="2200" dirty="0"/>
          </a:p>
        </p:txBody>
      </p:sp>
    </p:spTree>
    <p:extLst>
      <p:ext uri="{BB962C8B-B14F-4D97-AF65-F5344CB8AC3E}">
        <p14:creationId xmlns:p14="http://schemas.microsoft.com/office/powerpoint/2010/main" val="20004750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89C220-1C03-DD76-FA3E-A5BA8D01A5E2}"/>
              </a:ext>
            </a:extLst>
          </p:cNvPr>
          <p:cNvSpPr>
            <a:spLocks noGrp="1"/>
          </p:cNvSpPr>
          <p:nvPr>
            <p:ph type="title"/>
          </p:nvPr>
        </p:nvSpPr>
        <p:spPr>
          <a:xfrm>
            <a:off x="177281" y="325369"/>
            <a:ext cx="5411755" cy="1956841"/>
          </a:xfrm>
        </p:spPr>
        <p:txBody>
          <a:bodyPr vert="horz" lIns="91440" tIns="45720" rIns="91440" bIns="45720" rtlCol="0" anchor="b">
            <a:normAutofit/>
          </a:bodyPr>
          <a:lstStyle/>
          <a:p>
            <a:pPr algn="ctr"/>
            <a:r>
              <a:rPr lang="en-US" sz="6600" b="1" dirty="0"/>
              <a:t>Non-Recourse Loan</a:t>
            </a:r>
          </a:p>
        </p:txBody>
      </p:sp>
      <p:sp>
        <p:nvSpPr>
          <p:cNvPr id="103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583161F2-2900-8B87-2AEB-E6B7313F645E}"/>
              </a:ext>
            </a:extLst>
          </p:cNvPr>
          <p:cNvSpPr>
            <a:spLocks noGrp="1"/>
          </p:cNvSpPr>
          <p:nvPr>
            <p:ph sz="half" idx="1"/>
          </p:nvPr>
        </p:nvSpPr>
        <p:spPr>
          <a:xfrm>
            <a:off x="97654" y="2605282"/>
            <a:ext cx="5489857" cy="4252717"/>
          </a:xfrm>
        </p:spPr>
        <p:txBody>
          <a:bodyPr vert="horz" lIns="91440" tIns="45720" rIns="91440" bIns="45720" rtlCol="0">
            <a:normAutofit/>
          </a:bodyPr>
          <a:lstStyle/>
          <a:p>
            <a:r>
              <a:rPr lang="en-US" sz="2200" dirty="0"/>
              <a:t>Never Owe More Than the Value of the Home.</a:t>
            </a:r>
          </a:p>
          <a:p>
            <a:r>
              <a:rPr lang="en-US" sz="2200" dirty="0"/>
              <a:t>No One is coming to take the home as long as you live there.</a:t>
            </a:r>
          </a:p>
          <a:p>
            <a:r>
              <a:rPr lang="en-US" sz="2200" dirty="0"/>
              <a:t>The Estate will not owe more than the home is worth.</a:t>
            </a:r>
          </a:p>
          <a:p>
            <a:r>
              <a:rPr lang="en-US" sz="2200" dirty="0"/>
              <a:t>The Mortgage Company cannot attach any other assets.</a:t>
            </a:r>
          </a:p>
          <a:p>
            <a:r>
              <a:rPr lang="en-US" sz="2200" dirty="0"/>
              <a:t>Great Retirement Planning Tool</a:t>
            </a:r>
          </a:p>
          <a:p>
            <a:r>
              <a:rPr lang="en-US" sz="2200" dirty="0"/>
              <a:t>Put Your Assets to Work</a:t>
            </a:r>
          </a:p>
        </p:txBody>
      </p:sp>
      <p:pic>
        <p:nvPicPr>
          <p:cNvPr id="1026" name="Picture 2" descr="focus photography of standing wolf near tree">
            <a:extLst>
              <a:ext uri="{FF2B5EF4-FFF2-40B4-BE49-F238E27FC236}">
                <a16:creationId xmlns:a16="http://schemas.microsoft.com/office/drawing/2014/main" id="{A05E4A07-98DA-0254-61AE-F133423538F5}"/>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12277" r="24282" b="1"/>
          <a:stretch/>
        </p:blipFill>
        <p:spPr bwMode="auto">
          <a:xfrm>
            <a:off x="5589036" y="10"/>
            <a:ext cx="6601441"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88238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F791CCA-E32C-7C43-7204-39E2E87DE4A7}"/>
              </a:ext>
            </a:extLst>
          </p:cNvPr>
          <p:cNvSpPr>
            <a:spLocks noGrp="1"/>
          </p:cNvSpPr>
          <p:nvPr>
            <p:ph type="title"/>
          </p:nvPr>
        </p:nvSpPr>
        <p:spPr/>
        <p:txBody>
          <a:bodyPr>
            <a:normAutofit/>
          </a:bodyPr>
          <a:lstStyle/>
          <a:p>
            <a:pPr algn="ctr"/>
            <a:r>
              <a:rPr lang="en-US" sz="7200" b="1" dirty="0"/>
              <a:t>5 Basic Payment Plans</a:t>
            </a:r>
          </a:p>
        </p:txBody>
      </p:sp>
      <p:sp>
        <p:nvSpPr>
          <p:cNvPr id="5" name="Content Placeholder 4">
            <a:extLst>
              <a:ext uri="{FF2B5EF4-FFF2-40B4-BE49-F238E27FC236}">
                <a16:creationId xmlns:a16="http://schemas.microsoft.com/office/drawing/2014/main" id="{56711B18-3A9A-EBEC-D0A2-2C85A345629D}"/>
              </a:ext>
            </a:extLst>
          </p:cNvPr>
          <p:cNvSpPr>
            <a:spLocks noGrp="1"/>
          </p:cNvSpPr>
          <p:nvPr>
            <p:ph idx="1"/>
          </p:nvPr>
        </p:nvSpPr>
        <p:spPr>
          <a:xfrm>
            <a:off x="372862" y="1690688"/>
            <a:ext cx="11620870" cy="5167312"/>
          </a:xfrm>
        </p:spPr>
        <p:txBody>
          <a:bodyPr>
            <a:normAutofit/>
          </a:bodyPr>
          <a:lstStyle/>
          <a:p>
            <a:pPr algn="l"/>
            <a:r>
              <a:rPr lang="en-US" sz="1800" b="0" i="0" dirty="0">
                <a:solidFill>
                  <a:srgbClr val="212529"/>
                </a:solidFill>
                <a:effectLst/>
                <a:latin typeface="Arial" panose="020B0604020202020204" pitchFamily="34" charset="0"/>
              </a:rPr>
              <a:t>A.</a:t>
            </a:r>
            <a:r>
              <a:rPr lang="en-US" b="0" i="0" dirty="0">
                <a:solidFill>
                  <a:srgbClr val="212529"/>
                </a:solidFill>
                <a:effectLst/>
                <a:latin typeface="Arial" panose="020B0604020202020204" pitchFamily="34" charset="0"/>
              </a:rPr>
              <a:t> </a:t>
            </a:r>
            <a:r>
              <a:rPr lang="en-US" sz="1800" b="0" i="0" u="sng" dirty="0">
                <a:solidFill>
                  <a:srgbClr val="212529"/>
                </a:solidFill>
                <a:effectLst/>
                <a:latin typeface="Arial" panose="020B0604020202020204" pitchFamily="34" charset="0"/>
              </a:rPr>
              <a:t>Tenure</a:t>
            </a:r>
            <a:r>
              <a:rPr lang="en-US" sz="1800" b="0" i="0" dirty="0">
                <a:solidFill>
                  <a:srgbClr val="212529"/>
                </a:solidFill>
                <a:effectLst/>
                <a:latin typeface="Arial" panose="020B0604020202020204" pitchFamily="34" charset="0"/>
              </a:rPr>
              <a:t>. Under this payment plan, the borrower will receive equal monthly payments from the lender for as long as the borrower lives and continues to occupy the property as a principal residence.</a:t>
            </a:r>
            <a:endParaRPr lang="en-US" b="0" i="0" dirty="0">
              <a:solidFill>
                <a:srgbClr val="212529"/>
              </a:solidFill>
              <a:effectLst/>
              <a:latin typeface="Arial" panose="020B0604020202020204" pitchFamily="34" charset="0"/>
            </a:endParaRPr>
          </a:p>
          <a:p>
            <a:pPr algn="l"/>
            <a:r>
              <a:rPr lang="en-US" sz="1800" b="0" i="0" dirty="0">
                <a:solidFill>
                  <a:srgbClr val="212529"/>
                </a:solidFill>
                <a:effectLst/>
                <a:latin typeface="Arial" panose="020B0604020202020204" pitchFamily="34" charset="0"/>
              </a:rPr>
              <a:t>B.</a:t>
            </a:r>
            <a:r>
              <a:rPr lang="en-US" b="0" i="0" dirty="0">
                <a:solidFill>
                  <a:srgbClr val="212529"/>
                </a:solidFill>
                <a:effectLst/>
                <a:latin typeface="Arial" panose="020B0604020202020204" pitchFamily="34" charset="0"/>
              </a:rPr>
              <a:t> </a:t>
            </a:r>
            <a:r>
              <a:rPr lang="en-US" sz="1800" b="0" i="0" u="sng" dirty="0">
                <a:solidFill>
                  <a:srgbClr val="212529"/>
                </a:solidFill>
                <a:effectLst/>
                <a:latin typeface="Arial" panose="020B0604020202020204" pitchFamily="34" charset="0"/>
              </a:rPr>
              <a:t>Term</a:t>
            </a:r>
            <a:r>
              <a:rPr lang="en-US" sz="1800" b="0" i="0" dirty="0">
                <a:solidFill>
                  <a:srgbClr val="212529"/>
                </a:solidFill>
                <a:effectLst/>
                <a:latin typeface="Arial" panose="020B0604020202020204" pitchFamily="34" charset="0"/>
              </a:rPr>
              <a:t>. Under this payment plan, the borrower will receive equal monthly payments from the lender for a fixed period of months selected by the borrower.</a:t>
            </a:r>
            <a:endParaRPr lang="en-US" b="0" i="0" dirty="0">
              <a:solidFill>
                <a:srgbClr val="212529"/>
              </a:solidFill>
              <a:effectLst/>
              <a:latin typeface="Arial" panose="020B0604020202020204" pitchFamily="34" charset="0"/>
            </a:endParaRPr>
          </a:p>
          <a:p>
            <a:pPr algn="l"/>
            <a:r>
              <a:rPr lang="en-US" sz="1800" b="0" i="0" dirty="0">
                <a:solidFill>
                  <a:srgbClr val="212529"/>
                </a:solidFill>
                <a:effectLst/>
                <a:latin typeface="Arial" panose="020B0604020202020204" pitchFamily="34" charset="0"/>
              </a:rPr>
              <a:t>C.</a:t>
            </a:r>
            <a:r>
              <a:rPr lang="en-US" b="0" i="0" dirty="0">
                <a:solidFill>
                  <a:srgbClr val="212529"/>
                </a:solidFill>
                <a:effectLst/>
                <a:latin typeface="Arial" panose="020B0604020202020204" pitchFamily="34" charset="0"/>
              </a:rPr>
              <a:t> </a:t>
            </a:r>
            <a:r>
              <a:rPr lang="en-US" sz="1800" b="0" i="0" u="sng" dirty="0">
                <a:solidFill>
                  <a:srgbClr val="212529"/>
                </a:solidFill>
                <a:effectLst/>
                <a:latin typeface="Arial" panose="020B0604020202020204" pitchFamily="34" charset="0"/>
              </a:rPr>
              <a:t>Line of Credit</a:t>
            </a:r>
            <a:r>
              <a:rPr lang="en-US" sz="1800" b="0" i="0" dirty="0">
                <a:solidFill>
                  <a:srgbClr val="212529"/>
                </a:solidFill>
                <a:effectLst/>
                <a:latin typeface="Arial" panose="020B0604020202020204" pitchFamily="34" charset="0"/>
              </a:rPr>
              <a:t>. Under this payment plan, the borrower will receive the mortgage proceeds in unscheduled payments or in installments, at times and in amounts of the borrower's choosing, until the line of credit is exhausted.</a:t>
            </a:r>
            <a:endParaRPr lang="en-US" b="0" i="0" dirty="0">
              <a:solidFill>
                <a:srgbClr val="212529"/>
              </a:solidFill>
              <a:effectLst/>
              <a:latin typeface="Arial" panose="020B0604020202020204" pitchFamily="34" charset="0"/>
            </a:endParaRPr>
          </a:p>
          <a:p>
            <a:pPr algn="l"/>
            <a:r>
              <a:rPr lang="en-US" sz="1800" b="0" i="0" dirty="0">
                <a:solidFill>
                  <a:srgbClr val="212529"/>
                </a:solidFill>
                <a:effectLst/>
                <a:latin typeface="Arial" panose="020B0604020202020204" pitchFamily="34" charset="0"/>
              </a:rPr>
              <a:t>D.</a:t>
            </a:r>
            <a:r>
              <a:rPr lang="en-US" b="0" i="0" dirty="0">
                <a:solidFill>
                  <a:srgbClr val="212529"/>
                </a:solidFill>
                <a:effectLst/>
                <a:latin typeface="Arial" panose="020B0604020202020204" pitchFamily="34" charset="0"/>
              </a:rPr>
              <a:t> </a:t>
            </a:r>
            <a:r>
              <a:rPr lang="en-US" sz="1800" b="0" i="0" u="sng" dirty="0">
                <a:solidFill>
                  <a:srgbClr val="212529"/>
                </a:solidFill>
                <a:effectLst/>
                <a:latin typeface="Arial" panose="020B0604020202020204" pitchFamily="34" charset="0"/>
              </a:rPr>
              <a:t>Modified Tenure</a:t>
            </a:r>
            <a:r>
              <a:rPr lang="en-US" sz="1800" b="0" i="0" dirty="0">
                <a:solidFill>
                  <a:srgbClr val="212529"/>
                </a:solidFill>
                <a:effectLst/>
                <a:latin typeface="Arial" panose="020B0604020202020204" pitchFamily="34" charset="0"/>
              </a:rPr>
              <a:t>. Under this payment plan, the borrower may combine a line of credit with monthly payments for life, or for as long as the borrower continues to live in the home as a principal residence. In exchange for reduced monthly payments, the borrower will set aside a specified amount of money for a line of credit, on which he or she can draw until the line of credit is exhausted.</a:t>
            </a:r>
            <a:endParaRPr lang="en-US" b="0" i="0" dirty="0">
              <a:solidFill>
                <a:srgbClr val="212529"/>
              </a:solidFill>
              <a:effectLst/>
              <a:latin typeface="Arial" panose="020B0604020202020204" pitchFamily="34" charset="0"/>
            </a:endParaRPr>
          </a:p>
          <a:p>
            <a:pPr algn="l"/>
            <a:r>
              <a:rPr lang="en-US" sz="1800" b="0" i="0" dirty="0">
                <a:solidFill>
                  <a:srgbClr val="212529"/>
                </a:solidFill>
                <a:effectLst/>
                <a:latin typeface="Arial" panose="020B0604020202020204" pitchFamily="34" charset="0"/>
              </a:rPr>
              <a:t>E.</a:t>
            </a:r>
            <a:r>
              <a:rPr lang="en-US" b="0" i="0" dirty="0">
                <a:solidFill>
                  <a:srgbClr val="212529"/>
                </a:solidFill>
                <a:effectLst/>
                <a:latin typeface="Arial" panose="020B0604020202020204" pitchFamily="34" charset="0"/>
              </a:rPr>
              <a:t> </a:t>
            </a:r>
            <a:r>
              <a:rPr lang="en-US" sz="1800" b="0" i="0" u="sng" dirty="0">
                <a:solidFill>
                  <a:srgbClr val="212529"/>
                </a:solidFill>
                <a:effectLst/>
                <a:latin typeface="Arial" panose="020B0604020202020204" pitchFamily="34" charset="0"/>
              </a:rPr>
              <a:t>Modified Term</a:t>
            </a:r>
            <a:r>
              <a:rPr lang="en-US" sz="1800" b="0" i="0" dirty="0">
                <a:solidFill>
                  <a:srgbClr val="212529"/>
                </a:solidFill>
                <a:effectLst/>
                <a:latin typeface="Arial" panose="020B0604020202020204" pitchFamily="34" charset="0"/>
              </a:rPr>
              <a:t>. Under this payment plan, the borrower may combine a line of credit with monthly payments for a fixed period of months selected by the borrower. In exchange for reduced monthly payments, the borrower will set aside a specified amount of money for a line of credit, on which he or she can draw until the line of credit is exhausted.</a:t>
            </a:r>
            <a:endParaRPr lang="en-US" b="0" i="0" dirty="0">
              <a:solidFill>
                <a:srgbClr val="212529"/>
              </a:solidFill>
              <a:effectLst/>
              <a:latin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1127014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3F3E5E5E-4ACE-EB24-A40D-65AEE44935AB}"/>
              </a:ext>
            </a:extLst>
          </p:cNvPr>
          <p:cNvSpPr>
            <a:spLocks noGrp="1"/>
          </p:cNvSpPr>
          <p:nvPr>
            <p:ph type="title"/>
          </p:nvPr>
        </p:nvSpPr>
        <p:spPr>
          <a:xfrm>
            <a:off x="429768" y="411480"/>
            <a:ext cx="11201400" cy="1106424"/>
          </a:xfrm>
        </p:spPr>
        <p:txBody>
          <a:bodyPr>
            <a:normAutofit/>
          </a:bodyPr>
          <a:lstStyle/>
          <a:p>
            <a:pPr algn="ctr"/>
            <a:r>
              <a:rPr lang="en-US" sz="6600" b="1" dirty="0"/>
              <a:t>Is There Rate Relief In Sight?</a:t>
            </a:r>
          </a:p>
        </p:txBody>
      </p:sp>
      <p:pic>
        <p:nvPicPr>
          <p:cNvPr id="12" name="Content Placeholder 7">
            <a:extLst>
              <a:ext uri="{FF2B5EF4-FFF2-40B4-BE49-F238E27FC236}">
                <a16:creationId xmlns:a16="http://schemas.microsoft.com/office/drawing/2014/main" id="{F1EE8D46-4B77-CD2E-7ECD-752B3004B586}"/>
              </a:ext>
            </a:extLst>
          </p:cNvPr>
          <p:cNvPicPr>
            <a:picLocks noChangeAspect="1"/>
          </p:cNvPicPr>
          <p:nvPr/>
        </p:nvPicPr>
        <p:blipFill rotWithShape="1">
          <a:blip r:embed="rId2">
            <a:extLst>
              <a:ext uri="{28A0092B-C50C-407E-A947-70E740481C1C}">
                <a14:useLocalDpi xmlns:a14="http://schemas.microsoft.com/office/drawing/2010/main" val="0"/>
              </a:ext>
            </a:extLst>
          </a:blip>
          <a:srcRect t="116" r="-1" b="-1"/>
          <a:stretch/>
        </p:blipFill>
        <p:spPr>
          <a:xfrm>
            <a:off x="246186" y="1721922"/>
            <a:ext cx="6888474" cy="4520559"/>
          </a:xfrm>
          <a:prstGeom prst="rect">
            <a:avLst/>
          </a:prstGeom>
        </p:spPr>
      </p:pic>
      <p:sp>
        <p:nvSpPr>
          <p:cNvPr id="16" name="Content Placeholder 15">
            <a:extLst>
              <a:ext uri="{FF2B5EF4-FFF2-40B4-BE49-F238E27FC236}">
                <a16:creationId xmlns:a16="http://schemas.microsoft.com/office/drawing/2014/main" id="{0885D52F-6620-5EE5-AC3F-D041A144E65F}"/>
              </a:ext>
            </a:extLst>
          </p:cNvPr>
          <p:cNvSpPr>
            <a:spLocks noGrp="1"/>
          </p:cNvSpPr>
          <p:nvPr>
            <p:ph idx="1"/>
          </p:nvPr>
        </p:nvSpPr>
        <p:spPr>
          <a:xfrm>
            <a:off x="7297445" y="1721921"/>
            <a:ext cx="4894555" cy="4520559"/>
          </a:xfrm>
        </p:spPr>
        <p:txBody>
          <a:bodyPr anchor="ctr">
            <a:noAutofit/>
          </a:bodyPr>
          <a:lstStyle/>
          <a:p>
            <a:r>
              <a:rPr lang="en-US" dirty="0"/>
              <a:t>Interest Rates on the Rise</a:t>
            </a:r>
          </a:p>
          <a:p>
            <a:r>
              <a:rPr lang="en-US" dirty="0"/>
              <a:t>Back to November ‘23 Highs</a:t>
            </a:r>
          </a:p>
          <a:p>
            <a:r>
              <a:rPr lang="en-US" dirty="0"/>
              <a:t>Federal Reserve is on a Wait &amp; See Viewpoint</a:t>
            </a:r>
          </a:p>
          <a:p>
            <a:r>
              <a:rPr lang="en-US" dirty="0"/>
              <a:t>Inflation is not Cooling Off</a:t>
            </a:r>
          </a:p>
          <a:p>
            <a:r>
              <a:rPr lang="en-US" dirty="0"/>
              <a:t>Recession is Around the Corner</a:t>
            </a:r>
          </a:p>
        </p:txBody>
      </p:sp>
    </p:spTree>
    <p:extLst>
      <p:ext uri="{BB962C8B-B14F-4D97-AF65-F5344CB8AC3E}">
        <p14:creationId xmlns:p14="http://schemas.microsoft.com/office/powerpoint/2010/main" val="28285313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65D9E9-E2A0-2679-9E7B-745B0AF19370}"/>
              </a:ext>
            </a:extLst>
          </p:cNvPr>
          <p:cNvSpPr>
            <a:spLocks noGrp="1"/>
          </p:cNvSpPr>
          <p:nvPr>
            <p:ph type="title"/>
          </p:nvPr>
        </p:nvSpPr>
        <p:spPr>
          <a:xfrm>
            <a:off x="5297762" y="329184"/>
            <a:ext cx="6251110" cy="1783080"/>
          </a:xfrm>
        </p:spPr>
        <p:txBody>
          <a:bodyPr vert="horz" lIns="91440" tIns="45720" rIns="91440" bIns="45720" rtlCol="0" anchor="b">
            <a:normAutofit/>
          </a:bodyPr>
          <a:lstStyle/>
          <a:p>
            <a:pPr algn="ctr"/>
            <a:r>
              <a:rPr lang="en-US" sz="7200" b="1" dirty="0"/>
              <a:t>Plan Options?</a:t>
            </a:r>
          </a:p>
        </p:txBody>
      </p:sp>
      <p:pic>
        <p:nvPicPr>
          <p:cNvPr id="2050" name="Picture 2" descr="a couple of people standing in front of a wall">
            <a:extLst>
              <a:ext uri="{FF2B5EF4-FFF2-40B4-BE49-F238E27FC236}">
                <a16:creationId xmlns:a16="http://schemas.microsoft.com/office/drawing/2014/main" id="{56C33D78-6EDF-EC6F-6CF9-027BFB0F1D11}"/>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19443" r="35225" b="-1"/>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2057"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E923A1F-F3F8-96F9-9970-54B989285811}"/>
              </a:ext>
            </a:extLst>
          </p:cNvPr>
          <p:cNvSpPr>
            <a:spLocks noGrp="1"/>
          </p:cNvSpPr>
          <p:nvPr>
            <p:ph sz="half" idx="1"/>
          </p:nvPr>
        </p:nvSpPr>
        <p:spPr>
          <a:xfrm>
            <a:off x="5086905" y="2514600"/>
            <a:ext cx="6461967" cy="4169220"/>
          </a:xfrm>
        </p:spPr>
        <p:txBody>
          <a:bodyPr vert="horz" lIns="91440" tIns="45720" rIns="91440" bIns="45720" rtlCol="0">
            <a:normAutofit/>
          </a:bodyPr>
          <a:lstStyle/>
          <a:p>
            <a:r>
              <a:rPr lang="en-US" dirty="0"/>
              <a:t>Anticipated Needs?</a:t>
            </a:r>
          </a:p>
          <a:p>
            <a:r>
              <a:rPr lang="en-US" dirty="0"/>
              <a:t>Monthly Cashflow?</a:t>
            </a:r>
          </a:p>
          <a:p>
            <a:r>
              <a:rPr lang="en-US" dirty="0"/>
              <a:t>Emergency Cash?</a:t>
            </a:r>
          </a:p>
          <a:p>
            <a:r>
              <a:rPr lang="en-US" dirty="0"/>
              <a:t>House Renovation? – ADA Flex</a:t>
            </a:r>
          </a:p>
          <a:p>
            <a:r>
              <a:rPr lang="en-US" dirty="0"/>
              <a:t>Timeline?</a:t>
            </a:r>
          </a:p>
          <a:p>
            <a:r>
              <a:rPr lang="en-US" dirty="0"/>
              <a:t>Health</a:t>
            </a:r>
          </a:p>
          <a:p>
            <a:r>
              <a:rPr lang="en-US" dirty="0"/>
              <a:t>Combination of the Above</a:t>
            </a:r>
          </a:p>
          <a:p>
            <a:r>
              <a:rPr lang="en-US" dirty="0"/>
              <a:t>Always Modify the Plan</a:t>
            </a:r>
          </a:p>
          <a:p>
            <a:pPr marL="0" indent="0">
              <a:buNone/>
            </a:pPr>
            <a:endParaRPr lang="en-US" dirty="0"/>
          </a:p>
          <a:p>
            <a:endParaRPr lang="en-US" sz="2200" dirty="0"/>
          </a:p>
        </p:txBody>
      </p:sp>
    </p:spTree>
    <p:extLst>
      <p:ext uri="{BB962C8B-B14F-4D97-AF65-F5344CB8AC3E}">
        <p14:creationId xmlns:p14="http://schemas.microsoft.com/office/powerpoint/2010/main" val="28595527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2A1D08-8C93-5603-6EBC-DFE2A941D2C6}"/>
              </a:ext>
            </a:extLst>
          </p:cNvPr>
          <p:cNvSpPr>
            <a:spLocks noGrp="1"/>
          </p:cNvSpPr>
          <p:nvPr>
            <p:ph type="title"/>
          </p:nvPr>
        </p:nvSpPr>
        <p:spPr>
          <a:xfrm>
            <a:off x="0" y="365125"/>
            <a:ext cx="6755363" cy="1807305"/>
          </a:xfrm>
        </p:spPr>
        <p:txBody>
          <a:bodyPr vert="horz" lIns="91440" tIns="45720" rIns="91440" bIns="45720" rtlCol="0" anchor="ctr">
            <a:noAutofit/>
          </a:bodyPr>
          <a:lstStyle/>
          <a:p>
            <a:pPr algn="ctr"/>
            <a:r>
              <a:rPr lang="en-US" sz="7200" b="1" dirty="0"/>
              <a:t>Changing Payment Plans</a:t>
            </a:r>
          </a:p>
        </p:txBody>
      </p:sp>
      <p:sp>
        <p:nvSpPr>
          <p:cNvPr id="3" name="Content Placeholder 2">
            <a:extLst>
              <a:ext uri="{FF2B5EF4-FFF2-40B4-BE49-F238E27FC236}">
                <a16:creationId xmlns:a16="http://schemas.microsoft.com/office/drawing/2014/main" id="{B5256FBD-1ADB-6834-A7D3-B9A09E909DFC}"/>
              </a:ext>
            </a:extLst>
          </p:cNvPr>
          <p:cNvSpPr>
            <a:spLocks noGrp="1"/>
          </p:cNvSpPr>
          <p:nvPr>
            <p:ph sz="half" idx="1"/>
          </p:nvPr>
        </p:nvSpPr>
        <p:spPr>
          <a:xfrm>
            <a:off x="838200" y="2333297"/>
            <a:ext cx="5124586" cy="4159578"/>
          </a:xfrm>
        </p:spPr>
        <p:txBody>
          <a:bodyPr vert="horz" lIns="91440" tIns="45720" rIns="91440" bIns="45720" rtlCol="0">
            <a:normAutofit/>
          </a:bodyPr>
          <a:lstStyle/>
          <a:p>
            <a:r>
              <a:rPr lang="en-US" dirty="0"/>
              <a:t>Can Be Changed at Anytime</a:t>
            </a:r>
          </a:p>
          <a:p>
            <a:r>
              <a:rPr lang="en-US" dirty="0"/>
              <a:t>Throughout the Life of the Loan</a:t>
            </a:r>
          </a:p>
          <a:p>
            <a:r>
              <a:rPr lang="en-US" dirty="0"/>
              <a:t>Change to Term</a:t>
            </a:r>
          </a:p>
          <a:p>
            <a:r>
              <a:rPr lang="en-US" dirty="0"/>
              <a:t>Change to Payout</a:t>
            </a:r>
          </a:p>
          <a:p>
            <a:r>
              <a:rPr lang="en-US" dirty="0"/>
              <a:t>Change to Line of Credit </a:t>
            </a:r>
          </a:p>
          <a:p>
            <a:r>
              <a:rPr lang="en-US" dirty="0"/>
              <a:t>Lump Sum Distribution</a:t>
            </a:r>
          </a:p>
          <a:p>
            <a:r>
              <a:rPr lang="en-US" dirty="0"/>
              <a:t>Watch Your Value! </a:t>
            </a:r>
          </a:p>
        </p:txBody>
      </p:sp>
      <p:pic>
        <p:nvPicPr>
          <p:cNvPr id="6146" name="Picture 2" descr="a woman walking past a building with a sign that says let's change">
            <a:extLst>
              <a:ext uri="{FF2B5EF4-FFF2-40B4-BE49-F238E27FC236}">
                <a16:creationId xmlns:a16="http://schemas.microsoft.com/office/drawing/2014/main" id="{D8895020-412E-CFD3-12C9-02B6AE3DAD10}"/>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r="2" b="7991"/>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59828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AB5425-EE1E-E2AE-A0EE-231ECC49EF34}"/>
              </a:ext>
            </a:extLst>
          </p:cNvPr>
          <p:cNvSpPr>
            <a:spLocks noGrp="1"/>
          </p:cNvSpPr>
          <p:nvPr>
            <p:ph type="title"/>
          </p:nvPr>
        </p:nvSpPr>
        <p:spPr>
          <a:xfrm>
            <a:off x="5411755" y="365125"/>
            <a:ext cx="6780245" cy="1401531"/>
          </a:xfrm>
        </p:spPr>
        <p:txBody>
          <a:bodyPr vert="horz" lIns="91440" tIns="45720" rIns="91440" bIns="45720" rtlCol="0" anchor="ctr">
            <a:noAutofit/>
          </a:bodyPr>
          <a:lstStyle/>
          <a:p>
            <a:pPr algn="ctr"/>
            <a:r>
              <a:rPr lang="en-US" sz="6600" b="1" dirty="0"/>
              <a:t>Qualifying?</a:t>
            </a:r>
          </a:p>
        </p:txBody>
      </p:sp>
      <p:pic>
        <p:nvPicPr>
          <p:cNvPr id="3074" name="Picture 2" descr="a woman standing next to a child on a playground">
            <a:extLst>
              <a:ext uri="{FF2B5EF4-FFF2-40B4-BE49-F238E27FC236}">
                <a16:creationId xmlns:a16="http://schemas.microsoft.com/office/drawing/2014/main" id="{A884A3CE-212C-7327-168A-7E941B396C1A}"/>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t="15440" r="-2" b="9717"/>
          <a:stretch/>
        </p:blipFill>
        <p:spPr bwMode="auto">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D8DDD41E-2205-108F-C108-38072E8ABD5B}"/>
              </a:ext>
            </a:extLst>
          </p:cNvPr>
          <p:cNvSpPr>
            <a:spLocks noGrp="1"/>
          </p:cNvSpPr>
          <p:nvPr>
            <p:ph sz="half" idx="1"/>
          </p:nvPr>
        </p:nvSpPr>
        <p:spPr>
          <a:xfrm>
            <a:off x="6223518" y="1884784"/>
            <a:ext cx="5130280" cy="4292179"/>
          </a:xfrm>
        </p:spPr>
        <p:txBody>
          <a:bodyPr vert="horz" lIns="91440" tIns="45720" rIns="91440" bIns="45720" rtlCol="0">
            <a:normAutofit/>
          </a:bodyPr>
          <a:lstStyle/>
          <a:p>
            <a:r>
              <a:rPr lang="en-US" sz="3200" dirty="0"/>
              <a:t>Not Income Dependent</a:t>
            </a:r>
          </a:p>
          <a:p>
            <a:r>
              <a:rPr lang="en-US" sz="3200" dirty="0"/>
              <a:t>Equity – Value of the House</a:t>
            </a:r>
          </a:p>
          <a:p>
            <a:r>
              <a:rPr lang="en-US" sz="3200" dirty="0"/>
              <a:t>Age of the Borrowers</a:t>
            </a:r>
          </a:p>
          <a:p>
            <a:r>
              <a:rPr lang="en-US" sz="3200" dirty="0"/>
              <a:t>Interest Rates</a:t>
            </a:r>
          </a:p>
          <a:p>
            <a:r>
              <a:rPr lang="en-US" sz="3200" dirty="0"/>
              <a:t>Outstanding Liens</a:t>
            </a:r>
          </a:p>
          <a:p>
            <a:r>
              <a:rPr lang="en-US" sz="3200" dirty="0"/>
              <a:t>Clear Title</a:t>
            </a:r>
          </a:p>
          <a:p>
            <a:r>
              <a:rPr lang="en-US" sz="3200" dirty="0"/>
              <a:t>Social Security Number</a:t>
            </a:r>
          </a:p>
          <a:p>
            <a:endParaRPr lang="en-US" sz="2000" dirty="0"/>
          </a:p>
        </p:txBody>
      </p:sp>
    </p:spTree>
    <p:extLst>
      <p:ext uri="{BB962C8B-B14F-4D97-AF65-F5344CB8AC3E}">
        <p14:creationId xmlns:p14="http://schemas.microsoft.com/office/powerpoint/2010/main" val="32732812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833E7A-68AB-F175-F75B-7CC2D39DCAB9}"/>
              </a:ext>
            </a:extLst>
          </p:cNvPr>
          <p:cNvSpPr>
            <a:spLocks noGrp="1"/>
          </p:cNvSpPr>
          <p:nvPr>
            <p:ph type="title"/>
          </p:nvPr>
        </p:nvSpPr>
        <p:spPr>
          <a:xfrm>
            <a:off x="1" y="365125"/>
            <a:ext cx="6462944" cy="1807305"/>
          </a:xfrm>
        </p:spPr>
        <p:txBody>
          <a:bodyPr vert="horz" lIns="91440" tIns="45720" rIns="91440" bIns="45720" rtlCol="0" anchor="ctr">
            <a:noAutofit/>
          </a:bodyPr>
          <a:lstStyle/>
          <a:p>
            <a:pPr algn="ctr"/>
            <a:r>
              <a:rPr lang="en-US" sz="6600" b="1" dirty="0"/>
              <a:t>How Much Can You Borrow?</a:t>
            </a:r>
          </a:p>
        </p:txBody>
      </p:sp>
      <p:sp>
        <p:nvSpPr>
          <p:cNvPr id="3" name="Content Placeholder 2">
            <a:extLst>
              <a:ext uri="{FF2B5EF4-FFF2-40B4-BE49-F238E27FC236}">
                <a16:creationId xmlns:a16="http://schemas.microsoft.com/office/drawing/2014/main" id="{E0E171B0-9DCA-03BB-F8EB-7593964DF06A}"/>
              </a:ext>
            </a:extLst>
          </p:cNvPr>
          <p:cNvSpPr>
            <a:spLocks noGrp="1"/>
          </p:cNvSpPr>
          <p:nvPr>
            <p:ph sz="half" idx="1"/>
          </p:nvPr>
        </p:nvSpPr>
        <p:spPr>
          <a:xfrm>
            <a:off x="230819" y="2333296"/>
            <a:ext cx="5995347" cy="4324955"/>
          </a:xfrm>
        </p:spPr>
        <p:txBody>
          <a:bodyPr vert="horz" lIns="91440" tIns="45720" rIns="91440" bIns="45720" rtlCol="0">
            <a:normAutofit lnSpcReduction="10000"/>
          </a:bodyPr>
          <a:lstStyle/>
          <a:p>
            <a:pPr marL="0" algn="ctr"/>
            <a:r>
              <a:rPr lang="en-US" dirty="0"/>
              <a:t>Depends on Age of the </a:t>
            </a:r>
            <a:r>
              <a:rPr lang="en-US" b="1" dirty="0"/>
              <a:t>Youngest </a:t>
            </a:r>
            <a:r>
              <a:rPr lang="en-US" dirty="0"/>
              <a:t>Borrower, Home Value &amp; Interest Rate</a:t>
            </a:r>
          </a:p>
          <a:p>
            <a:pPr marL="0" algn="ctr"/>
            <a:r>
              <a:rPr lang="en-US" dirty="0"/>
              <a:t>Older you are, the more cash you can receive.</a:t>
            </a:r>
          </a:p>
          <a:p>
            <a:pPr marL="0" algn="ctr"/>
            <a:r>
              <a:rPr lang="en-US" dirty="0"/>
              <a:t>Greater the Value, the more cash you can receive.</a:t>
            </a:r>
          </a:p>
          <a:p>
            <a:pPr marL="0" algn="ctr"/>
            <a:r>
              <a:rPr lang="en-US" dirty="0"/>
              <a:t>The Lower the Rate, the more cash you can receive.</a:t>
            </a:r>
          </a:p>
          <a:p>
            <a:pPr marL="0" algn="ctr"/>
            <a:r>
              <a:rPr lang="en-US" dirty="0"/>
              <a:t>Personally Customized to the Borrower’s Needs</a:t>
            </a:r>
          </a:p>
          <a:p>
            <a:pPr marL="0"/>
            <a:endParaRPr lang="en-US" sz="2000" dirty="0"/>
          </a:p>
        </p:txBody>
      </p:sp>
      <p:pic>
        <p:nvPicPr>
          <p:cNvPr id="5122" name="Picture 2">
            <a:extLst>
              <a:ext uri="{FF2B5EF4-FFF2-40B4-BE49-F238E27FC236}">
                <a16:creationId xmlns:a16="http://schemas.microsoft.com/office/drawing/2014/main" id="{579111BB-F598-76CF-529E-4FFCF114527D}"/>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10169" r="27882" b="-1"/>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444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8CF667-3380-518A-4012-2E2B837342F6}"/>
              </a:ext>
            </a:extLst>
          </p:cNvPr>
          <p:cNvSpPr>
            <a:spLocks noGrp="1"/>
          </p:cNvSpPr>
          <p:nvPr>
            <p:ph type="title"/>
          </p:nvPr>
        </p:nvSpPr>
        <p:spPr>
          <a:xfrm>
            <a:off x="6096000" y="365125"/>
            <a:ext cx="6116548" cy="1807305"/>
          </a:xfrm>
        </p:spPr>
        <p:txBody>
          <a:bodyPr vert="horz" lIns="91440" tIns="45720" rIns="91440" bIns="45720" rtlCol="0" anchor="ctr">
            <a:noAutofit/>
          </a:bodyPr>
          <a:lstStyle/>
          <a:p>
            <a:pPr algn="ctr"/>
            <a:r>
              <a:rPr lang="en-US" sz="7200" b="1" dirty="0"/>
              <a:t>Reverse Mortgage Costs</a:t>
            </a:r>
          </a:p>
        </p:txBody>
      </p:sp>
      <p:pic>
        <p:nvPicPr>
          <p:cNvPr id="6146" name="Picture 2" descr="Female calculate finance data with cropped shot on calculator.">
            <a:extLst>
              <a:ext uri="{FF2B5EF4-FFF2-40B4-BE49-F238E27FC236}">
                <a16:creationId xmlns:a16="http://schemas.microsoft.com/office/drawing/2014/main" id="{FE168588-A95E-B428-BB42-CA84845631C2}"/>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16223" r="24243" b="-1"/>
          <a:stretch/>
        </p:blipFill>
        <p:spPr bwMode="auto">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2E367DCE-2760-1998-1576-DFF842C1FBEE}"/>
              </a:ext>
            </a:extLst>
          </p:cNvPr>
          <p:cNvSpPr>
            <a:spLocks noGrp="1"/>
          </p:cNvSpPr>
          <p:nvPr>
            <p:ph sz="half" idx="1"/>
          </p:nvPr>
        </p:nvSpPr>
        <p:spPr>
          <a:xfrm>
            <a:off x="6223247" y="2333297"/>
            <a:ext cx="5965705" cy="4458120"/>
          </a:xfrm>
        </p:spPr>
        <p:txBody>
          <a:bodyPr vert="horz" lIns="91440" tIns="45720" rIns="91440" bIns="45720" rtlCol="0">
            <a:normAutofit/>
          </a:bodyPr>
          <a:lstStyle/>
          <a:p>
            <a:r>
              <a:rPr lang="en-US" sz="3200" dirty="0"/>
              <a:t>Origination Fees</a:t>
            </a:r>
          </a:p>
          <a:p>
            <a:r>
              <a:rPr lang="en-US" sz="3200" dirty="0"/>
              <a:t>Closing &amp; 3</a:t>
            </a:r>
            <a:r>
              <a:rPr lang="en-US" sz="3200" baseline="30000" dirty="0"/>
              <a:t>rd</a:t>
            </a:r>
            <a:r>
              <a:rPr lang="en-US" sz="3200" dirty="0"/>
              <a:t> Party Fees</a:t>
            </a:r>
          </a:p>
          <a:p>
            <a:r>
              <a:rPr lang="en-US" sz="3200" dirty="0"/>
              <a:t>Servicing Fees</a:t>
            </a:r>
          </a:p>
          <a:p>
            <a:r>
              <a:rPr lang="en-US" sz="3200" dirty="0"/>
              <a:t>Mortgage Insurance Premium</a:t>
            </a:r>
          </a:p>
          <a:p>
            <a:r>
              <a:rPr lang="en-US" sz="3200" dirty="0"/>
              <a:t>Can be financed</a:t>
            </a:r>
          </a:p>
          <a:p>
            <a:r>
              <a:rPr lang="en-US" sz="3200" dirty="0"/>
              <a:t>Total Annual Loan Cost Disclosure (TALC)</a:t>
            </a:r>
          </a:p>
        </p:txBody>
      </p:sp>
    </p:spTree>
    <p:extLst>
      <p:ext uri="{BB962C8B-B14F-4D97-AF65-F5344CB8AC3E}">
        <p14:creationId xmlns:p14="http://schemas.microsoft.com/office/powerpoint/2010/main" val="24653671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47" name="Rectangle 10246">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401461-A3A8-E7A8-4CCD-90DCB0FBA3A1}"/>
              </a:ext>
            </a:extLst>
          </p:cNvPr>
          <p:cNvSpPr>
            <a:spLocks noGrp="1"/>
          </p:cNvSpPr>
          <p:nvPr>
            <p:ph type="title"/>
          </p:nvPr>
        </p:nvSpPr>
        <p:spPr>
          <a:xfrm>
            <a:off x="121297" y="325369"/>
            <a:ext cx="5411755" cy="1280425"/>
          </a:xfrm>
        </p:spPr>
        <p:txBody>
          <a:bodyPr vert="horz" lIns="91440" tIns="45720" rIns="91440" bIns="45720" rtlCol="0" anchor="b">
            <a:noAutofit/>
          </a:bodyPr>
          <a:lstStyle/>
          <a:p>
            <a:pPr algn="ctr"/>
            <a:r>
              <a:rPr lang="en-US" sz="7200" b="1" dirty="0"/>
              <a:t>Upfront Costs</a:t>
            </a:r>
          </a:p>
        </p:txBody>
      </p:sp>
      <p:sp>
        <p:nvSpPr>
          <p:cNvPr id="10249"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4F9BCB1-58D8-D090-C1B5-A44A79664B43}"/>
              </a:ext>
            </a:extLst>
          </p:cNvPr>
          <p:cNvSpPr>
            <a:spLocks noGrp="1"/>
          </p:cNvSpPr>
          <p:nvPr>
            <p:ph sz="half" idx="1"/>
          </p:nvPr>
        </p:nvSpPr>
        <p:spPr>
          <a:xfrm>
            <a:off x="640080" y="2872899"/>
            <a:ext cx="4243589" cy="3320668"/>
          </a:xfrm>
        </p:spPr>
        <p:txBody>
          <a:bodyPr vert="horz" lIns="91440" tIns="45720" rIns="91440" bIns="45720" rtlCol="0">
            <a:normAutofit/>
          </a:bodyPr>
          <a:lstStyle/>
          <a:p>
            <a:r>
              <a:rPr lang="en-US" dirty="0"/>
              <a:t>Appraisal </a:t>
            </a:r>
          </a:p>
          <a:p>
            <a:r>
              <a:rPr lang="en-US" dirty="0"/>
              <a:t>Inspections (Purchase)</a:t>
            </a:r>
          </a:p>
          <a:p>
            <a:r>
              <a:rPr lang="en-US" dirty="0"/>
              <a:t>Credit Report</a:t>
            </a:r>
          </a:p>
          <a:p>
            <a:r>
              <a:rPr lang="en-US" dirty="0"/>
              <a:t>Title Commitment</a:t>
            </a:r>
          </a:p>
          <a:p>
            <a:r>
              <a:rPr lang="en-US" dirty="0"/>
              <a:t>Survey </a:t>
            </a:r>
          </a:p>
          <a:p>
            <a:r>
              <a:rPr lang="en-US" dirty="0"/>
              <a:t>May All be Financed</a:t>
            </a:r>
          </a:p>
        </p:txBody>
      </p:sp>
      <p:pic>
        <p:nvPicPr>
          <p:cNvPr id="10242" name="Picture 2" descr="a man and a woman standing on some stairs">
            <a:extLst>
              <a:ext uri="{FF2B5EF4-FFF2-40B4-BE49-F238E27FC236}">
                <a16:creationId xmlns:a16="http://schemas.microsoft.com/office/drawing/2014/main" id="{4D1614BC-B543-61AF-6780-66D21DF104B0}"/>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16417" r="16629"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68531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271" name="Rectangle 11270">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C2F132-6222-1DB3-1130-96FA2BAEB318}"/>
              </a:ext>
            </a:extLst>
          </p:cNvPr>
          <p:cNvSpPr>
            <a:spLocks noGrp="1"/>
          </p:cNvSpPr>
          <p:nvPr>
            <p:ph type="title"/>
          </p:nvPr>
        </p:nvSpPr>
        <p:spPr>
          <a:xfrm>
            <a:off x="6513788" y="365125"/>
            <a:ext cx="4840010" cy="1807305"/>
          </a:xfrm>
        </p:spPr>
        <p:txBody>
          <a:bodyPr vert="horz" lIns="91440" tIns="45720" rIns="91440" bIns="45720" rtlCol="0" anchor="ctr">
            <a:normAutofit/>
          </a:bodyPr>
          <a:lstStyle/>
          <a:p>
            <a:pPr algn="ctr"/>
            <a:r>
              <a:rPr lang="en-US" sz="7200" b="1" dirty="0"/>
              <a:t>Credit Issues</a:t>
            </a:r>
          </a:p>
        </p:txBody>
      </p:sp>
      <p:pic>
        <p:nvPicPr>
          <p:cNvPr id="11266" name="Picture 2" descr="High above view of busy woman examines documents. Information on utility bills payment options. Usage of laptop to work in home office. Remote job">
            <a:extLst>
              <a:ext uri="{FF2B5EF4-FFF2-40B4-BE49-F238E27FC236}">
                <a16:creationId xmlns:a16="http://schemas.microsoft.com/office/drawing/2014/main" id="{19E494C9-319B-0F87-8652-FE551038997A}"/>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3303" r="37163" b="-1"/>
          <a:stretch/>
        </p:blipFill>
        <p:spPr bwMode="auto">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1C12B94D-78E8-A2D4-7E12-26FBA4F2EE90}"/>
              </a:ext>
            </a:extLst>
          </p:cNvPr>
          <p:cNvSpPr>
            <a:spLocks noGrp="1"/>
          </p:cNvSpPr>
          <p:nvPr>
            <p:ph sz="half" idx="1"/>
          </p:nvPr>
        </p:nvSpPr>
        <p:spPr>
          <a:xfrm>
            <a:off x="5903651" y="2333296"/>
            <a:ext cx="6116549" cy="4524693"/>
          </a:xfrm>
        </p:spPr>
        <p:txBody>
          <a:bodyPr vert="horz" lIns="91440" tIns="45720" rIns="91440" bIns="45720" rtlCol="0">
            <a:normAutofit/>
          </a:bodyPr>
          <a:lstStyle/>
          <a:p>
            <a:r>
              <a:rPr lang="en-US" dirty="0"/>
              <a:t>Why Do We Need to Pull Your Credit Report?</a:t>
            </a:r>
          </a:p>
          <a:p>
            <a:r>
              <a:rPr lang="en-US" dirty="0"/>
              <a:t>Not Score Driven</a:t>
            </a:r>
          </a:p>
          <a:p>
            <a:r>
              <a:rPr lang="en-US" dirty="0"/>
              <a:t>Delinquent Federal Debts</a:t>
            </a:r>
          </a:p>
          <a:p>
            <a:r>
              <a:rPr lang="en-US" dirty="0"/>
              <a:t>Outstanding Tax Liens</a:t>
            </a:r>
          </a:p>
          <a:p>
            <a:r>
              <a:rPr lang="en-US" dirty="0"/>
              <a:t>Can Have a Tax Repayment Plan</a:t>
            </a:r>
          </a:p>
          <a:p>
            <a:r>
              <a:rPr lang="en-US" dirty="0"/>
              <a:t>CAIVRS Claim (3 Year Wait) – No Defaulted Fed Debt Resolution for 3 </a:t>
            </a:r>
            <a:r>
              <a:rPr lang="en-US" dirty="0" err="1"/>
              <a:t>Yrs</a:t>
            </a:r>
            <a:endParaRPr lang="en-US" dirty="0"/>
          </a:p>
        </p:txBody>
      </p:sp>
    </p:spTree>
    <p:extLst>
      <p:ext uri="{BB962C8B-B14F-4D97-AF65-F5344CB8AC3E}">
        <p14:creationId xmlns:p14="http://schemas.microsoft.com/office/powerpoint/2010/main" val="14238151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47" name="Rectangle 10246">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64197A-C2C5-7C28-E5E3-12F4C5D734DB}"/>
              </a:ext>
            </a:extLst>
          </p:cNvPr>
          <p:cNvSpPr>
            <a:spLocks noGrp="1"/>
          </p:cNvSpPr>
          <p:nvPr>
            <p:ph type="title"/>
          </p:nvPr>
        </p:nvSpPr>
        <p:spPr>
          <a:xfrm>
            <a:off x="223935" y="325369"/>
            <a:ext cx="4784747" cy="1440755"/>
          </a:xfrm>
        </p:spPr>
        <p:txBody>
          <a:bodyPr vert="horz" lIns="91440" tIns="45720" rIns="91440" bIns="45720" rtlCol="0" anchor="b">
            <a:normAutofit/>
          </a:bodyPr>
          <a:lstStyle/>
          <a:p>
            <a:pPr algn="ctr"/>
            <a:r>
              <a:rPr lang="en-US" sz="7200" b="1" dirty="0"/>
              <a:t>Counseling</a:t>
            </a:r>
          </a:p>
        </p:txBody>
      </p:sp>
      <p:sp>
        <p:nvSpPr>
          <p:cNvPr id="10249"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3092EA64-75E0-2129-4925-C7AE687BA027}"/>
              </a:ext>
            </a:extLst>
          </p:cNvPr>
          <p:cNvSpPr>
            <a:spLocks noGrp="1"/>
          </p:cNvSpPr>
          <p:nvPr>
            <p:ph sz="half" idx="1"/>
          </p:nvPr>
        </p:nvSpPr>
        <p:spPr>
          <a:xfrm>
            <a:off x="98924" y="2872899"/>
            <a:ext cx="4784746" cy="3966812"/>
          </a:xfrm>
        </p:spPr>
        <p:txBody>
          <a:bodyPr vert="horz" lIns="91440" tIns="45720" rIns="91440" bIns="45720" rtlCol="0">
            <a:normAutofit/>
          </a:bodyPr>
          <a:lstStyle/>
          <a:p>
            <a:r>
              <a:rPr lang="en-US" dirty="0"/>
              <a:t>HECM Counseling Roster</a:t>
            </a:r>
          </a:p>
          <a:p>
            <a:r>
              <a:rPr lang="en-US" dirty="0"/>
              <a:t>Informed Decisions concerning their mortgage options</a:t>
            </a:r>
          </a:p>
          <a:p>
            <a:r>
              <a:rPr lang="en-US" dirty="0"/>
              <a:t>Whether or Not to pursue a HECM Loan</a:t>
            </a:r>
          </a:p>
          <a:p>
            <a:r>
              <a:rPr lang="en-US" dirty="0"/>
              <a:t>Use of a POA or Conservator</a:t>
            </a:r>
          </a:p>
          <a:p>
            <a:r>
              <a:rPr lang="en-US" dirty="0"/>
              <a:t>Involve Family Members</a:t>
            </a:r>
          </a:p>
        </p:txBody>
      </p:sp>
      <p:pic>
        <p:nvPicPr>
          <p:cNvPr id="10242" name="Picture 2" descr="woman writing on table">
            <a:extLst>
              <a:ext uri="{FF2B5EF4-FFF2-40B4-BE49-F238E27FC236}">
                <a16:creationId xmlns:a16="http://schemas.microsoft.com/office/drawing/2014/main" id="{1191E9CD-115C-E15C-8327-23AE48BB0718}"/>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5899" r="27148"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49194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A97929-9C61-8DF3-3570-F9C4D0312D7E}"/>
              </a:ext>
            </a:extLst>
          </p:cNvPr>
          <p:cNvSpPr>
            <a:spLocks noGrp="1"/>
          </p:cNvSpPr>
          <p:nvPr>
            <p:ph type="title"/>
          </p:nvPr>
        </p:nvSpPr>
        <p:spPr>
          <a:xfrm>
            <a:off x="0" y="0"/>
            <a:ext cx="6092953" cy="1853958"/>
          </a:xfrm>
        </p:spPr>
        <p:txBody>
          <a:bodyPr vert="horz" lIns="91440" tIns="45720" rIns="91440" bIns="45720" rtlCol="0" anchor="b">
            <a:noAutofit/>
          </a:bodyPr>
          <a:lstStyle/>
          <a:p>
            <a:pPr algn="ctr"/>
            <a:r>
              <a:rPr lang="en-US" sz="6000" b="1" kern="1200" dirty="0">
                <a:solidFill>
                  <a:schemeClr val="tx1"/>
                </a:solidFill>
                <a:latin typeface="+mj-lt"/>
                <a:ea typeface="+mj-ea"/>
                <a:cs typeface="+mj-cs"/>
              </a:rPr>
              <a:t>Reverse Mortgage Process</a:t>
            </a:r>
          </a:p>
        </p:txBody>
      </p:sp>
      <p:sp>
        <p:nvSpPr>
          <p:cNvPr id="5129"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7084611-BE65-3634-ADA9-7C461F74D894}"/>
              </a:ext>
            </a:extLst>
          </p:cNvPr>
          <p:cNvSpPr>
            <a:spLocks noGrp="1"/>
          </p:cNvSpPr>
          <p:nvPr>
            <p:ph sz="half" idx="1"/>
          </p:nvPr>
        </p:nvSpPr>
        <p:spPr>
          <a:xfrm>
            <a:off x="408373" y="2503503"/>
            <a:ext cx="5601810" cy="4092073"/>
          </a:xfrm>
        </p:spPr>
        <p:txBody>
          <a:bodyPr vert="horz" lIns="91440" tIns="45720" rIns="91440" bIns="45720" rtlCol="0" anchor="t">
            <a:noAutofit/>
          </a:bodyPr>
          <a:lstStyle/>
          <a:p>
            <a:pPr marL="742950" indent="-457200">
              <a:buFont typeface="+mj-lt"/>
              <a:buAutoNum type="arabicPeriod"/>
            </a:pPr>
            <a:r>
              <a:rPr lang="en-US" dirty="0"/>
              <a:t>Needs Analysis</a:t>
            </a:r>
          </a:p>
          <a:p>
            <a:pPr marL="742950" indent="-457200">
              <a:buFont typeface="+mj-lt"/>
              <a:buAutoNum type="arabicPeriod"/>
            </a:pPr>
            <a:r>
              <a:rPr lang="en-US" dirty="0"/>
              <a:t>Initial Financial Snapshot</a:t>
            </a:r>
          </a:p>
          <a:p>
            <a:pPr marL="742950" indent="-457200">
              <a:buFont typeface="+mj-lt"/>
              <a:buAutoNum type="arabicPeriod"/>
            </a:pPr>
            <a:r>
              <a:rPr lang="en-US" dirty="0"/>
              <a:t>Income &amp; Review</a:t>
            </a:r>
          </a:p>
          <a:p>
            <a:pPr marL="742950" indent="-457200">
              <a:buFont typeface="+mj-lt"/>
              <a:buAutoNum type="arabicPeriod"/>
            </a:pPr>
            <a:r>
              <a:rPr lang="en-US" dirty="0"/>
              <a:t>Loan Application</a:t>
            </a:r>
          </a:p>
          <a:p>
            <a:pPr marL="742950" indent="-457200">
              <a:buFont typeface="+mj-lt"/>
              <a:buAutoNum type="arabicPeriod"/>
            </a:pPr>
            <a:r>
              <a:rPr lang="en-US" dirty="0"/>
              <a:t>Counseling</a:t>
            </a:r>
          </a:p>
          <a:p>
            <a:pPr marL="742950" indent="-457200">
              <a:buFont typeface="+mj-lt"/>
              <a:buAutoNum type="arabicPeriod"/>
            </a:pPr>
            <a:r>
              <a:rPr lang="en-US" dirty="0"/>
              <a:t>Appraisal </a:t>
            </a:r>
          </a:p>
          <a:p>
            <a:pPr marL="742950" indent="-457200">
              <a:buFont typeface="+mj-lt"/>
              <a:buAutoNum type="arabicPeriod"/>
            </a:pPr>
            <a:r>
              <a:rPr lang="en-US" dirty="0"/>
              <a:t>Loan Approval </a:t>
            </a:r>
          </a:p>
          <a:p>
            <a:pPr marL="742950" indent="-457200">
              <a:buFont typeface="+mj-lt"/>
              <a:buAutoNum type="arabicPeriod"/>
            </a:pPr>
            <a:r>
              <a:rPr lang="en-US" dirty="0"/>
              <a:t>Closing </a:t>
            </a:r>
          </a:p>
        </p:txBody>
      </p:sp>
      <p:pic>
        <p:nvPicPr>
          <p:cNvPr id="5122" name="Picture 2" descr="person writing bucket list on book">
            <a:extLst>
              <a:ext uri="{FF2B5EF4-FFF2-40B4-BE49-F238E27FC236}">
                <a16:creationId xmlns:a16="http://schemas.microsoft.com/office/drawing/2014/main" id="{5D5312D1-71E3-4570-CD3E-D1AD859B7D6E}"/>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6099048" y="1613893"/>
            <a:ext cx="5458968" cy="3630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87988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DE7ADF-D0AA-3B99-FD41-964EC396EA62}"/>
              </a:ext>
            </a:extLst>
          </p:cNvPr>
          <p:cNvSpPr>
            <a:spLocks noGrp="1"/>
          </p:cNvSpPr>
          <p:nvPr>
            <p:ph type="title"/>
          </p:nvPr>
        </p:nvSpPr>
        <p:spPr>
          <a:xfrm>
            <a:off x="4767309" y="-75645"/>
            <a:ext cx="6781563" cy="1783080"/>
          </a:xfrm>
        </p:spPr>
        <p:txBody>
          <a:bodyPr vert="horz" lIns="91440" tIns="45720" rIns="91440" bIns="45720" rtlCol="0" anchor="b">
            <a:noAutofit/>
          </a:bodyPr>
          <a:lstStyle/>
          <a:p>
            <a:pPr algn="ctr"/>
            <a:r>
              <a:rPr lang="en-US" sz="7200" b="1" dirty="0"/>
              <a:t>Types of Housing </a:t>
            </a:r>
          </a:p>
        </p:txBody>
      </p:sp>
      <p:pic>
        <p:nvPicPr>
          <p:cNvPr id="4098" name="Picture 2" descr="top view photo of houses">
            <a:extLst>
              <a:ext uri="{FF2B5EF4-FFF2-40B4-BE49-F238E27FC236}">
                <a16:creationId xmlns:a16="http://schemas.microsoft.com/office/drawing/2014/main" id="{2FE6D594-3EFB-460E-4E59-FE5E7EAA007E}"/>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22403" r="26664"/>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4105"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594CC312-4ECC-624F-9770-7BEC259F708C}"/>
              </a:ext>
            </a:extLst>
          </p:cNvPr>
          <p:cNvSpPr>
            <a:spLocks noGrp="1"/>
          </p:cNvSpPr>
          <p:nvPr>
            <p:ph sz="half" idx="1"/>
          </p:nvPr>
        </p:nvSpPr>
        <p:spPr>
          <a:xfrm>
            <a:off x="5149049" y="1899821"/>
            <a:ext cx="6399823" cy="4958179"/>
          </a:xfrm>
        </p:spPr>
        <p:txBody>
          <a:bodyPr vert="horz" lIns="91440" tIns="45720" rIns="91440" bIns="45720" rtlCol="0">
            <a:noAutofit/>
          </a:bodyPr>
          <a:lstStyle/>
          <a:p>
            <a:r>
              <a:rPr lang="en-US" dirty="0"/>
              <a:t>Follows HUD Requirements</a:t>
            </a:r>
          </a:p>
          <a:p>
            <a:r>
              <a:rPr lang="en-US" dirty="0"/>
              <a:t>Single Family</a:t>
            </a:r>
          </a:p>
          <a:p>
            <a:r>
              <a:rPr lang="en-US" dirty="0"/>
              <a:t>Townhouses</a:t>
            </a:r>
          </a:p>
          <a:p>
            <a:r>
              <a:rPr lang="en-US" dirty="0"/>
              <a:t>FHA Approved Condos</a:t>
            </a:r>
          </a:p>
          <a:p>
            <a:r>
              <a:rPr lang="en-US" dirty="0"/>
              <a:t>Manufactured Homes (Real Property)</a:t>
            </a:r>
          </a:p>
          <a:p>
            <a:r>
              <a:rPr lang="en-US" dirty="0"/>
              <a:t>Primary Residence</a:t>
            </a:r>
          </a:p>
          <a:p>
            <a:r>
              <a:rPr lang="en-US" dirty="0"/>
              <a:t>Meet Minimum Safety &amp; Health Requirements</a:t>
            </a:r>
          </a:p>
          <a:p>
            <a:r>
              <a:rPr lang="en-US" dirty="0"/>
              <a:t>Leaseholds with a minimum of 50 Years</a:t>
            </a:r>
          </a:p>
        </p:txBody>
      </p:sp>
    </p:spTree>
    <p:extLst>
      <p:ext uri="{BB962C8B-B14F-4D97-AF65-F5344CB8AC3E}">
        <p14:creationId xmlns:p14="http://schemas.microsoft.com/office/powerpoint/2010/main" val="3476944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88BF8-DB35-34DB-6F53-7242AD60F508}"/>
              </a:ext>
            </a:extLst>
          </p:cNvPr>
          <p:cNvSpPr>
            <a:spLocks noGrp="1"/>
          </p:cNvSpPr>
          <p:nvPr>
            <p:ph type="title"/>
          </p:nvPr>
        </p:nvSpPr>
        <p:spPr>
          <a:xfrm>
            <a:off x="159797" y="2"/>
            <a:ext cx="5643125" cy="1352510"/>
          </a:xfrm>
        </p:spPr>
        <p:txBody>
          <a:bodyPr vert="horz" lIns="91440" tIns="45720" rIns="91440" bIns="45720" rtlCol="0" anchor="b">
            <a:noAutofit/>
          </a:bodyPr>
          <a:lstStyle/>
          <a:p>
            <a:pPr algn="ctr"/>
            <a:r>
              <a:rPr lang="en-US" sz="6600" b="1" dirty="0"/>
              <a:t>Future Horizon</a:t>
            </a:r>
            <a:r>
              <a:rPr lang="en-US" sz="6600" dirty="0"/>
              <a:t> </a:t>
            </a:r>
          </a:p>
        </p:txBody>
      </p:sp>
      <p:sp>
        <p:nvSpPr>
          <p:cNvPr id="3" name="Content Placeholder 2">
            <a:extLst>
              <a:ext uri="{FF2B5EF4-FFF2-40B4-BE49-F238E27FC236}">
                <a16:creationId xmlns:a16="http://schemas.microsoft.com/office/drawing/2014/main" id="{98F9E82E-726D-589B-E648-295202C626A9}"/>
              </a:ext>
            </a:extLst>
          </p:cNvPr>
          <p:cNvSpPr>
            <a:spLocks noGrp="1"/>
          </p:cNvSpPr>
          <p:nvPr>
            <p:ph sz="half" idx="1"/>
          </p:nvPr>
        </p:nvSpPr>
        <p:spPr>
          <a:xfrm>
            <a:off x="0" y="1677880"/>
            <a:ext cx="5802923" cy="4900473"/>
          </a:xfrm>
        </p:spPr>
        <p:txBody>
          <a:bodyPr vert="horz" lIns="91440" tIns="45720" rIns="91440" bIns="45720" rtlCol="0">
            <a:noAutofit/>
          </a:bodyPr>
          <a:lstStyle/>
          <a:p>
            <a:r>
              <a:rPr lang="en-US" sz="3000" dirty="0"/>
              <a:t>Its not that Bad – Remember 1984</a:t>
            </a:r>
          </a:p>
          <a:p>
            <a:r>
              <a:rPr lang="en-US" sz="3000" dirty="0"/>
              <a:t>Times Will Change</a:t>
            </a:r>
          </a:p>
          <a:p>
            <a:r>
              <a:rPr lang="en-US" sz="3000" dirty="0"/>
              <a:t>Presidential Election Pressures</a:t>
            </a:r>
          </a:p>
          <a:p>
            <a:r>
              <a:rPr lang="en-US" sz="3000" dirty="0"/>
              <a:t>Bank Struggles</a:t>
            </a:r>
          </a:p>
          <a:p>
            <a:r>
              <a:rPr lang="en-US" sz="3000" dirty="0"/>
              <a:t>Recession</a:t>
            </a:r>
          </a:p>
          <a:p>
            <a:r>
              <a:rPr lang="en-US" sz="3000" dirty="0"/>
              <a:t>Unemployment Impact on the Fed’s Decisions</a:t>
            </a:r>
          </a:p>
          <a:p>
            <a:r>
              <a:rPr lang="en-US" sz="3000" dirty="0"/>
              <a:t>Don’t Stress over things you can’t change.</a:t>
            </a:r>
          </a:p>
        </p:txBody>
      </p:sp>
      <p:pic>
        <p:nvPicPr>
          <p:cNvPr id="1026" name="Picture 2" descr="yellow and blue car on brown sand">
            <a:extLst>
              <a:ext uri="{FF2B5EF4-FFF2-40B4-BE49-F238E27FC236}">
                <a16:creationId xmlns:a16="http://schemas.microsoft.com/office/drawing/2014/main" id="{42981D87-9BB1-8001-91D8-089807644658}"/>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7249" r="25797" b="-1"/>
          <a:stretch/>
        </p:blipFill>
        <p:spPr bwMode="auto">
          <a:xfrm>
            <a:off x="5442438" y="10"/>
            <a:ext cx="6748039"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50501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99" name="Rectangle 819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A5DE8E-4305-0DE3-EF90-3A871DF79F30}"/>
              </a:ext>
            </a:extLst>
          </p:cNvPr>
          <p:cNvSpPr>
            <a:spLocks noGrp="1"/>
          </p:cNvSpPr>
          <p:nvPr>
            <p:ph type="title"/>
          </p:nvPr>
        </p:nvSpPr>
        <p:spPr>
          <a:xfrm>
            <a:off x="295531" y="365125"/>
            <a:ext cx="6963685" cy="1807305"/>
          </a:xfrm>
        </p:spPr>
        <p:txBody>
          <a:bodyPr vert="horz" lIns="91440" tIns="45720" rIns="91440" bIns="45720" rtlCol="0" anchor="ctr">
            <a:noAutofit/>
          </a:bodyPr>
          <a:lstStyle/>
          <a:p>
            <a:r>
              <a:rPr lang="en-US" sz="7200" b="1" dirty="0"/>
              <a:t>Property Repairs</a:t>
            </a:r>
          </a:p>
        </p:txBody>
      </p:sp>
      <p:sp>
        <p:nvSpPr>
          <p:cNvPr id="3" name="Content Placeholder 2">
            <a:extLst>
              <a:ext uri="{FF2B5EF4-FFF2-40B4-BE49-F238E27FC236}">
                <a16:creationId xmlns:a16="http://schemas.microsoft.com/office/drawing/2014/main" id="{2C008340-0FA9-C830-6A14-EC7ACD2115FB}"/>
              </a:ext>
            </a:extLst>
          </p:cNvPr>
          <p:cNvSpPr>
            <a:spLocks noGrp="1"/>
          </p:cNvSpPr>
          <p:nvPr>
            <p:ph sz="half" idx="1"/>
          </p:nvPr>
        </p:nvSpPr>
        <p:spPr>
          <a:xfrm>
            <a:off x="168676" y="2052735"/>
            <a:ext cx="6391921" cy="4124228"/>
          </a:xfrm>
        </p:spPr>
        <p:txBody>
          <a:bodyPr vert="horz" lIns="91440" tIns="45720" rIns="91440" bIns="45720" rtlCol="0">
            <a:noAutofit/>
          </a:bodyPr>
          <a:lstStyle/>
          <a:p>
            <a:r>
              <a:rPr lang="en-US" dirty="0"/>
              <a:t>Follow HUD Required Guidelines</a:t>
            </a:r>
          </a:p>
          <a:p>
            <a:r>
              <a:rPr lang="en-US" dirty="0"/>
              <a:t>Based upon Appraisal </a:t>
            </a:r>
          </a:p>
          <a:p>
            <a:r>
              <a:rPr lang="en-US" dirty="0"/>
              <a:t>Hold Back 150% of the costs + Inspection Fee</a:t>
            </a:r>
          </a:p>
          <a:p>
            <a:r>
              <a:rPr lang="en-US" dirty="0"/>
              <a:t>Can be disbursed from the Line of Credit</a:t>
            </a:r>
          </a:p>
          <a:p>
            <a:r>
              <a:rPr lang="en-US" dirty="0"/>
              <a:t>Maximum 15% of the Claim</a:t>
            </a:r>
          </a:p>
          <a:p>
            <a:r>
              <a:rPr lang="en-US" dirty="0"/>
              <a:t>Greater than 15% must be repaired prior to closing</a:t>
            </a:r>
          </a:p>
        </p:txBody>
      </p:sp>
      <p:pic>
        <p:nvPicPr>
          <p:cNvPr id="8194" name="Picture 2" descr="group of people repairing brown wooden fence during daytime">
            <a:extLst>
              <a:ext uri="{FF2B5EF4-FFF2-40B4-BE49-F238E27FC236}">
                <a16:creationId xmlns:a16="http://schemas.microsoft.com/office/drawing/2014/main" id="{C7100CF8-0017-B4D2-E758-A0500DFD8404}"/>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24505" r="26588"/>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69463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8" name="Rectangle 922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a:extLst>
              <a:ext uri="{FF2B5EF4-FFF2-40B4-BE49-F238E27FC236}">
                <a16:creationId xmlns:a16="http://schemas.microsoft.com/office/drawing/2014/main" id="{2E2B10AE-DF01-22C2-3FCC-B55F1EE8F41C}"/>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6236"/>
          <a:stretch/>
        </p:blipFill>
        <p:spPr bwMode="auto">
          <a:xfrm>
            <a:off x="-497148" y="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9230" name="Rectangle 9229">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44D8A0C-EECD-DCAE-9F5A-04B2F269BF71}"/>
              </a:ext>
            </a:extLst>
          </p:cNvPr>
          <p:cNvSpPr>
            <a:spLocks noGrp="1"/>
          </p:cNvSpPr>
          <p:nvPr>
            <p:ph type="title"/>
          </p:nvPr>
        </p:nvSpPr>
        <p:spPr>
          <a:xfrm>
            <a:off x="7333862" y="365125"/>
            <a:ext cx="4855090" cy="1899912"/>
          </a:xfrm>
        </p:spPr>
        <p:txBody>
          <a:bodyPr vert="horz" lIns="91440" tIns="45720" rIns="91440" bIns="45720" rtlCol="0" anchor="ctr">
            <a:noAutofit/>
          </a:bodyPr>
          <a:lstStyle/>
          <a:p>
            <a:pPr algn="ctr"/>
            <a:r>
              <a:rPr lang="en-US" sz="6600" b="1" dirty="0"/>
              <a:t>Condo &amp; HOA Covenants</a:t>
            </a:r>
          </a:p>
        </p:txBody>
      </p:sp>
      <p:sp>
        <p:nvSpPr>
          <p:cNvPr id="3" name="Content Placeholder 2">
            <a:extLst>
              <a:ext uri="{FF2B5EF4-FFF2-40B4-BE49-F238E27FC236}">
                <a16:creationId xmlns:a16="http://schemas.microsoft.com/office/drawing/2014/main" id="{6B30E7DD-AF42-C61B-052A-33249EA55EA9}"/>
              </a:ext>
            </a:extLst>
          </p:cNvPr>
          <p:cNvSpPr>
            <a:spLocks noGrp="1"/>
          </p:cNvSpPr>
          <p:nvPr>
            <p:ph sz="half" idx="1"/>
          </p:nvPr>
        </p:nvSpPr>
        <p:spPr>
          <a:xfrm>
            <a:off x="7972147" y="2860971"/>
            <a:ext cx="4154660" cy="3060434"/>
          </a:xfrm>
        </p:spPr>
        <p:txBody>
          <a:bodyPr vert="horz" lIns="91440" tIns="45720" rIns="91440" bIns="45720" rtlCol="0">
            <a:normAutofit/>
          </a:bodyPr>
          <a:lstStyle/>
          <a:p>
            <a:r>
              <a:rPr lang="en-US" dirty="0"/>
              <a:t>Ban Protective Covenants based on familial Status</a:t>
            </a:r>
          </a:p>
          <a:p>
            <a:r>
              <a:rPr lang="en-US" dirty="0"/>
              <a:t>Exemption for Retirement Communities</a:t>
            </a:r>
          </a:p>
          <a:p>
            <a:r>
              <a:rPr lang="en-US" dirty="0"/>
              <a:t>55+ Communities</a:t>
            </a:r>
          </a:p>
        </p:txBody>
      </p:sp>
    </p:spTree>
    <p:extLst>
      <p:ext uri="{BB962C8B-B14F-4D97-AF65-F5344CB8AC3E}">
        <p14:creationId xmlns:p14="http://schemas.microsoft.com/office/powerpoint/2010/main" val="17525336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5" name="Rectangle 7174">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D89EE9-B426-EB37-2CB4-40962599915C}"/>
              </a:ext>
            </a:extLst>
          </p:cNvPr>
          <p:cNvSpPr>
            <a:spLocks noGrp="1"/>
          </p:cNvSpPr>
          <p:nvPr>
            <p:ph type="title"/>
          </p:nvPr>
        </p:nvSpPr>
        <p:spPr>
          <a:xfrm>
            <a:off x="838201" y="365125"/>
            <a:ext cx="5251316" cy="1807305"/>
          </a:xfrm>
        </p:spPr>
        <p:txBody>
          <a:bodyPr vert="horz" lIns="91440" tIns="45720" rIns="91440" bIns="45720" rtlCol="0" anchor="ctr">
            <a:normAutofit/>
          </a:bodyPr>
          <a:lstStyle/>
          <a:p>
            <a:pPr algn="ctr"/>
            <a:r>
              <a:rPr lang="en-US" sz="7200" b="1" dirty="0"/>
              <a:t>Payments</a:t>
            </a:r>
          </a:p>
        </p:txBody>
      </p:sp>
      <p:sp>
        <p:nvSpPr>
          <p:cNvPr id="3" name="Content Placeholder 2">
            <a:extLst>
              <a:ext uri="{FF2B5EF4-FFF2-40B4-BE49-F238E27FC236}">
                <a16:creationId xmlns:a16="http://schemas.microsoft.com/office/drawing/2014/main" id="{066C536C-5581-ABA3-E03A-AEBA62B164F7}"/>
              </a:ext>
            </a:extLst>
          </p:cNvPr>
          <p:cNvSpPr>
            <a:spLocks noGrp="1"/>
          </p:cNvSpPr>
          <p:nvPr>
            <p:ph sz="half" idx="1"/>
          </p:nvPr>
        </p:nvSpPr>
        <p:spPr>
          <a:xfrm>
            <a:off x="363984" y="2333297"/>
            <a:ext cx="6098960" cy="3843666"/>
          </a:xfrm>
        </p:spPr>
        <p:txBody>
          <a:bodyPr vert="horz" lIns="91440" tIns="45720" rIns="91440" bIns="45720" rtlCol="0">
            <a:normAutofit/>
          </a:bodyPr>
          <a:lstStyle/>
          <a:p>
            <a:r>
              <a:rPr lang="en-US" dirty="0"/>
              <a:t>Fixed or Adjustable</a:t>
            </a:r>
          </a:p>
          <a:p>
            <a:r>
              <a:rPr lang="en-US" dirty="0"/>
              <a:t>Depends on Payment Plan</a:t>
            </a:r>
          </a:p>
          <a:p>
            <a:r>
              <a:rPr lang="en-US" dirty="0"/>
              <a:t>ARMS – Adjust Annually with 2% Annual Cap &amp; 5% Lifetime Cap</a:t>
            </a:r>
          </a:p>
          <a:p>
            <a:r>
              <a:rPr lang="en-US" dirty="0"/>
              <a:t>May Also Offer a Monthly Adjustment</a:t>
            </a:r>
          </a:p>
          <a:p>
            <a:r>
              <a:rPr lang="en-US" dirty="0"/>
              <a:t>Interest Accrued Daily</a:t>
            </a:r>
          </a:p>
          <a:p>
            <a:r>
              <a:rPr lang="en-US" dirty="0"/>
              <a:t>Can arrange disbursement of Property Taxes &amp; Insurance</a:t>
            </a:r>
          </a:p>
        </p:txBody>
      </p:sp>
      <p:pic>
        <p:nvPicPr>
          <p:cNvPr id="7170" name="Picture 2" descr="fan of 100 U.S. dollar banknotes">
            <a:extLst>
              <a:ext uri="{FF2B5EF4-FFF2-40B4-BE49-F238E27FC236}">
                <a16:creationId xmlns:a16="http://schemas.microsoft.com/office/drawing/2014/main" id="{1C5D3445-2425-6BFF-133A-7345908BF656}"/>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28383" r="13579" b="-1"/>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3740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295" name="Rectangle 12294">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2DAB9C-AD44-399A-91AB-8F0FD81154BB}"/>
              </a:ext>
            </a:extLst>
          </p:cNvPr>
          <p:cNvSpPr>
            <a:spLocks noGrp="1"/>
          </p:cNvSpPr>
          <p:nvPr>
            <p:ph type="title"/>
          </p:nvPr>
        </p:nvSpPr>
        <p:spPr>
          <a:xfrm>
            <a:off x="5310138" y="0"/>
            <a:ext cx="6878813" cy="1807305"/>
          </a:xfrm>
        </p:spPr>
        <p:txBody>
          <a:bodyPr vert="horz" lIns="91440" tIns="45720" rIns="91440" bIns="45720" rtlCol="0" anchor="ctr">
            <a:normAutofit/>
          </a:bodyPr>
          <a:lstStyle/>
          <a:p>
            <a:pPr algn="ctr"/>
            <a:r>
              <a:rPr lang="en-US" sz="6600" b="1" dirty="0"/>
              <a:t>Title Requirements</a:t>
            </a:r>
          </a:p>
        </p:txBody>
      </p:sp>
      <p:pic>
        <p:nvPicPr>
          <p:cNvPr id="12290" name="Picture 2" descr="person holding passports">
            <a:extLst>
              <a:ext uri="{FF2B5EF4-FFF2-40B4-BE49-F238E27FC236}">
                <a16:creationId xmlns:a16="http://schemas.microsoft.com/office/drawing/2014/main" id="{0E30D89B-E0F0-927F-7750-09C316F59E61}"/>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t="3680" r="-1" b="6622"/>
          <a:stretch/>
        </p:blipFill>
        <p:spPr bwMode="auto">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C39F8F19-479D-74B9-5D2D-1B508D68FDAD}"/>
              </a:ext>
            </a:extLst>
          </p:cNvPr>
          <p:cNvSpPr>
            <a:spLocks noGrp="1"/>
          </p:cNvSpPr>
          <p:nvPr>
            <p:ph sz="half" idx="1"/>
          </p:nvPr>
        </p:nvSpPr>
        <p:spPr>
          <a:xfrm>
            <a:off x="5601810" y="1390053"/>
            <a:ext cx="6338565" cy="5312588"/>
          </a:xfrm>
        </p:spPr>
        <p:txBody>
          <a:bodyPr vert="horz" lIns="91440" tIns="45720" rIns="91440" bIns="45720" rtlCol="0">
            <a:noAutofit/>
          </a:bodyPr>
          <a:lstStyle/>
          <a:p>
            <a:r>
              <a:rPr lang="en-US" dirty="0"/>
              <a:t>Commitment = Maximum Claim Amount</a:t>
            </a:r>
          </a:p>
          <a:p>
            <a:r>
              <a:rPr lang="en-US" dirty="0"/>
              <a:t>Can be Held in a Living Trust</a:t>
            </a:r>
          </a:p>
          <a:p>
            <a:r>
              <a:rPr lang="en-US" dirty="0"/>
              <a:t>Can be transferred into a Living Trust without causing the loan to become Due In Full</a:t>
            </a:r>
          </a:p>
          <a:p>
            <a:r>
              <a:rPr lang="en-US" dirty="0"/>
              <a:t>POA is allowed – Confirm Legal Competence</a:t>
            </a:r>
          </a:p>
          <a:p>
            <a:r>
              <a:rPr lang="en-US" dirty="0"/>
              <a:t>Court Appointed Conservator or Guardian can also sign </a:t>
            </a:r>
          </a:p>
          <a:p>
            <a:r>
              <a:rPr lang="en-US" dirty="0"/>
              <a:t>Picture Identification – Driver’s License, Passport or ID Card</a:t>
            </a:r>
          </a:p>
        </p:txBody>
      </p:sp>
    </p:spTree>
    <p:extLst>
      <p:ext uri="{BB962C8B-B14F-4D97-AF65-F5344CB8AC3E}">
        <p14:creationId xmlns:p14="http://schemas.microsoft.com/office/powerpoint/2010/main" val="13831377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1FD1E3-FD1A-83BC-7886-CFF11DA1BE94}"/>
              </a:ext>
            </a:extLst>
          </p:cNvPr>
          <p:cNvSpPr>
            <a:spLocks noGrp="1"/>
          </p:cNvSpPr>
          <p:nvPr>
            <p:ph type="title"/>
          </p:nvPr>
        </p:nvSpPr>
        <p:spPr>
          <a:xfrm>
            <a:off x="121805" y="30814"/>
            <a:ext cx="5962785" cy="1807305"/>
          </a:xfrm>
        </p:spPr>
        <p:txBody>
          <a:bodyPr vert="horz" lIns="91440" tIns="45720" rIns="91440" bIns="45720" rtlCol="0" anchor="ctr">
            <a:noAutofit/>
          </a:bodyPr>
          <a:lstStyle/>
          <a:p>
            <a:r>
              <a:rPr lang="en-US" sz="7200" b="1" dirty="0"/>
              <a:t>When Its Time</a:t>
            </a:r>
          </a:p>
        </p:txBody>
      </p:sp>
      <p:sp>
        <p:nvSpPr>
          <p:cNvPr id="3" name="Content Placeholder 2">
            <a:extLst>
              <a:ext uri="{FF2B5EF4-FFF2-40B4-BE49-F238E27FC236}">
                <a16:creationId xmlns:a16="http://schemas.microsoft.com/office/drawing/2014/main" id="{9D82BD75-556D-9280-0AB7-D6D69F56D2D7}"/>
              </a:ext>
            </a:extLst>
          </p:cNvPr>
          <p:cNvSpPr>
            <a:spLocks noGrp="1"/>
          </p:cNvSpPr>
          <p:nvPr>
            <p:ph sz="half" idx="1"/>
          </p:nvPr>
        </p:nvSpPr>
        <p:spPr>
          <a:xfrm>
            <a:off x="164318" y="1625066"/>
            <a:ext cx="6064897" cy="5019859"/>
          </a:xfrm>
        </p:spPr>
        <p:txBody>
          <a:bodyPr vert="horz" lIns="91440" tIns="45720" rIns="91440" bIns="45720" rtlCol="0">
            <a:noAutofit/>
          </a:bodyPr>
          <a:lstStyle/>
          <a:p>
            <a:pPr marL="0"/>
            <a:r>
              <a:rPr lang="en-US" sz="2600" dirty="0"/>
              <a:t>Surviving Borrower unable to Occupy for more than 12 Consecutive Months</a:t>
            </a:r>
          </a:p>
          <a:p>
            <a:pPr marL="0"/>
            <a:r>
              <a:rPr lang="en-US" sz="2600" dirty="0"/>
              <a:t>The Home is no longer a Primary  Residence</a:t>
            </a:r>
          </a:p>
          <a:p>
            <a:pPr marL="0"/>
            <a:r>
              <a:rPr lang="en-US" sz="2600" dirty="0"/>
              <a:t>Last Surviving Borrower passes away</a:t>
            </a:r>
          </a:p>
          <a:p>
            <a:pPr marL="0"/>
            <a:r>
              <a:rPr lang="en-US" sz="2600" dirty="0"/>
              <a:t>Fail to Perform a Mortgage Obligation</a:t>
            </a:r>
          </a:p>
          <a:p>
            <a:pPr marL="0"/>
            <a:r>
              <a:rPr lang="en-US" sz="2600" dirty="0"/>
              <a:t>We have Three Options:</a:t>
            </a:r>
          </a:p>
          <a:p>
            <a:pPr marL="514350"/>
            <a:r>
              <a:rPr lang="en-US" sz="2600" dirty="0"/>
              <a:t>Estate Sells the Home, Satisfy the debt.</a:t>
            </a:r>
          </a:p>
          <a:p>
            <a:pPr marL="514350"/>
            <a:r>
              <a:rPr lang="en-US" sz="2600" dirty="0"/>
              <a:t>Refinance the Home, Satisfy the debt.</a:t>
            </a:r>
          </a:p>
          <a:p>
            <a:pPr marL="514350"/>
            <a:r>
              <a:rPr lang="en-US" sz="2600" dirty="0"/>
              <a:t>Short Sale or Foreclosure </a:t>
            </a:r>
          </a:p>
          <a:p>
            <a:pPr marL="514350"/>
            <a:r>
              <a:rPr lang="en-US" sz="2600" dirty="0"/>
              <a:t>No Further Action Needed</a:t>
            </a:r>
          </a:p>
        </p:txBody>
      </p:sp>
      <p:pic>
        <p:nvPicPr>
          <p:cNvPr id="4098" name="Picture 2" descr="group of people attending burial">
            <a:extLst>
              <a:ext uri="{FF2B5EF4-FFF2-40B4-BE49-F238E27FC236}">
                <a16:creationId xmlns:a16="http://schemas.microsoft.com/office/drawing/2014/main" id="{AE0A829E-326D-230F-E87A-52D7C36DA1DA}"/>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21152" r="36245" b="1"/>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17492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1BBF0-79E3-D642-22D0-1383E38131FF}"/>
              </a:ext>
            </a:extLst>
          </p:cNvPr>
          <p:cNvSpPr>
            <a:spLocks noGrp="1"/>
          </p:cNvSpPr>
          <p:nvPr>
            <p:ph type="title"/>
          </p:nvPr>
        </p:nvSpPr>
        <p:spPr>
          <a:xfrm>
            <a:off x="6185043" y="174661"/>
            <a:ext cx="5866544" cy="1944651"/>
          </a:xfrm>
        </p:spPr>
        <p:txBody>
          <a:bodyPr vert="horz" lIns="91440" tIns="45720" rIns="91440" bIns="45720" rtlCol="0" anchor="b">
            <a:noAutofit/>
          </a:bodyPr>
          <a:lstStyle/>
          <a:p>
            <a:pPr algn="ctr"/>
            <a:r>
              <a:rPr lang="en-US" sz="7200" b="1" dirty="0"/>
              <a:t>Non-Borrowing Spouses</a:t>
            </a:r>
          </a:p>
        </p:txBody>
      </p:sp>
      <p:pic>
        <p:nvPicPr>
          <p:cNvPr id="9218" name="Picture 2">
            <a:extLst>
              <a:ext uri="{FF2B5EF4-FFF2-40B4-BE49-F238E27FC236}">
                <a16:creationId xmlns:a16="http://schemas.microsoft.com/office/drawing/2014/main" id="{72A5A4D0-C54D-B972-7332-52B8DD33DADB}"/>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b="10021"/>
          <a:stretch/>
        </p:blipFill>
        <p:spPr bwMode="auto">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F374B8D9-4B56-5327-901A-3361E96F1E85}"/>
              </a:ext>
            </a:extLst>
          </p:cNvPr>
          <p:cNvSpPr>
            <a:spLocks noGrp="1"/>
          </p:cNvSpPr>
          <p:nvPr>
            <p:ph sz="half" idx="1"/>
          </p:nvPr>
        </p:nvSpPr>
        <p:spPr>
          <a:xfrm>
            <a:off x="6287784" y="2119312"/>
            <a:ext cx="5852845" cy="4248149"/>
          </a:xfrm>
        </p:spPr>
        <p:txBody>
          <a:bodyPr vert="horz" lIns="91440" tIns="45720" rIns="91440" bIns="45720" rtlCol="0">
            <a:normAutofit/>
          </a:bodyPr>
          <a:lstStyle/>
          <a:p>
            <a:r>
              <a:rPr lang="en-US" dirty="0"/>
              <a:t>Why would they by Non-Borrowing?</a:t>
            </a:r>
          </a:p>
          <a:p>
            <a:r>
              <a:rPr lang="en-US" dirty="0"/>
              <a:t>Good &amp; Marketable Title</a:t>
            </a:r>
          </a:p>
          <a:p>
            <a:r>
              <a:rPr lang="en-US" dirty="0"/>
              <a:t>Legal Right to Remain in the Home</a:t>
            </a:r>
          </a:p>
          <a:p>
            <a:r>
              <a:rPr lang="en-US" dirty="0"/>
              <a:t>Borrower in Health Care Facility when exceeding 12 months</a:t>
            </a:r>
          </a:p>
          <a:p>
            <a:r>
              <a:rPr lang="en-US" dirty="0"/>
              <a:t>Due &amp; Payable Status Deferment</a:t>
            </a:r>
          </a:p>
          <a:p>
            <a:r>
              <a:rPr lang="en-US" dirty="0"/>
              <a:t>Ceases upon no longer Principal Residence or fails to meet requirements. </a:t>
            </a:r>
          </a:p>
        </p:txBody>
      </p:sp>
    </p:spTree>
    <p:extLst>
      <p:ext uri="{BB962C8B-B14F-4D97-AF65-F5344CB8AC3E}">
        <p14:creationId xmlns:p14="http://schemas.microsoft.com/office/powerpoint/2010/main" val="38091932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59C98961-F050-74F1-030F-8F97B11EC84C}"/>
              </a:ext>
            </a:extLst>
          </p:cNvPr>
          <p:cNvSpPr>
            <a:spLocks noGrp="1"/>
          </p:cNvSpPr>
          <p:nvPr>
            <p:ph type="title"/>
          </p:nvPr>
        </p:nvSpPr>
        <p:spPr>
          <a:xfrm>
            <a:off x="193139" y="97811"/>
            <a:ext cx="4368602" cy="1387489"/>
          </a:xfrm>
        </p:spPr>
        <p:txBody>
          <a:bodyPr vert="horz" lIns="91440" tIns="45720" rIns="91440" bIns="45720" rtlCol="0" anchor="b">
            <a:normAutofit/>
          </a:bodyPr>
          <a:lstStyle/>
          <a:p>
            <a:pPr algn="ctr"/>
            <a:r>
              <a:rPr lang="en-US" sz="6600" b="1" dirty="0"/>
              <a:t>Pros</a:t>
            </a:r>
          </a:p>
        </p:txBody>
      </p:sp>
      <p:sp>
        <p:nvSpPr>
          <p:cNvPr id="2057"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0D0A6FA8-7578-E0BD-B0E0-AACAF4C45DBE}"/>
              </a:ext>
            </a:extLst>
          </p:cNvPr>
          <p:cNvSpPr>
            <a:spLocks noGrp="1"/>
          </p:cNvSpPr>
          <p:nvPr>
            <p:ph sz="half" idx="1"/>
          </p:nvPr>
        </p:nvSpPr>
        <p:spPr>
          <a:xfrm>
            <a:off x="1" y="1771095"/>
            <a:ext cx="5310176" cy="5086905"/>
          </a:xfrm>
        </p:spPr>
        <p:txBody>
          <a:bodyPr vert="horz" lIns="91440" tIns="45720" rIns="91440" bIns="45720" rtlCol="0">
            <a:normAutofit/>
          </a:bodyPr>
          <a:lstStyle/>
          <a:p>
            <a:r>
              <a:rPr lang="en-US" dirty="0"/>
              <a:t>Answer to Increased Health, Housing &amp; Subsistence Cost</a:t>
            </a:r>
          </a:p>
          <a:p>
            <a:r>
              <a:rPr lang="en-US" dirty="0"/>
              <a:t>No Repayment – Live in the House</a:t>
            </a:r>
          </a:p>
          <a:p>
            <a:r>
              <a:rPr lang="en-US" dirty="0"/>
              <a:t>Multiple Plans</a:t>
            </a:r>
          </a:p>
          <a:p>
            <a:r>
              <a:rPr lang="en-US" dirty="0"/>
              <a:t>Non-Taxable Distribution</a:t>
            </a:r>
          </a:p>
          <a:p>
            <a:r>
              <a:rPr lang="en-US" dirty="0"/>
              <a:t>No impact Social Security or Medicare</a:t>
            </a:r>
          </a:p>
          <a:p>
            <a:r>
              <a:rPr lang="en-US" dirty="0"/>
              <a:t>Continued Homeownership</a:t>
            </a:r>
          </a:p>
          <a:p>
            <a:r>
              <a:rPr lang="en-US" dirty="0"/>
              <a:t>Keep Cash on Hand</a:t>
            </a:r>
          </a:p>
          <a:p>
            <a:endParaRPr lang="en-US" sz="1900" dirty="0"/>
          </a:p>
        </p:txBody>
      </p:sp>
      <p:pic>
        <p:nvPicPr>
          <p:cNvPr id="2050" name="Picture 2" descr="Pro LED sign">
            <a:extLst>
              <a:ext uri="{FF2B5EF4-FFF2-40B4-BE49-F238E27FC236}">
                <a16:creationId xmlns:a16="http://schemas.microsoft.com/office/drawing/2014/main" id="{29C77A21-E4DA-EA5D-C2F8-2FD36BB8A751}"/>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13406" r="19640"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49849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940182-2CA0-759A-E018-15A0BCE1A7D1}"/>
              </a:ext>
            </a:extLst>
          </p:cNvPr>
          <p:cNvSpPr>
            <a:spLocks noGrp="1"/>
          </p:cNvSpPr>
          <p:nvPr>
            <p:ph type="title"/>
          </p:nvPr>
        </p:nvSpPr>
        <p:spPr>
          <a:xfrm>
            <a:off x="6513788" y="365125"/>
            <a:ext cx="4840010" cy="1807305"/>
          </a:xfrm>
        </p:spPr>
        <p:txBody>
          <a:bodyPr vert="horz" lIns="91440" tIns="45720" rIns="91440" bIns="45720" rtlCol="0" anchor="ctr">
            <a:normAutofit/>
          </a:bodyPr>
          <a:lstStyle/>
          <a:p>
            <a:pPr algn="ctr"/>
            <a:r>
              <a:rPr lang="en-US" sz="6600" b="1" dirty="0"/>
              <a:t>Cons</a:t>
            </a:r>
          </a:p>
        </p:txBody>
      </p:sp>
      <p:pic>
        <p:nvPicPr>
          <p:cNvPr id="1026" name="Picture 2" descr="woman pointing sword to another woman">
            <a:extLst>
              <a:ext uri="{FF2B5EF4-FFF2-40B4-BE49-F238E27FC236}">
                <a16:creationId xmlns:a16="http://schemas.microsoft.com/office/drawing/2014/main" id="{6D9982A6-81EA-B70E-C7F2-C0368061EC35}"/>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9005" r="1806"/>
          <a:stretch/>
        </p:blipFill>
        <p:spPr bwMode="auto">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0C8C000D-570D-088C-FC19-D4856D5D73CE}"/>
              </a:ext>
            </a:extLst>
          </p:cNvPr>
          <p:cNvSpPr>
            <a:spLocks noGrp="1"/>
          </p:cNvSpPr>
          <p:nvPr>
            <p:ph sz="half" idx="2"/>
          </p:nvPr>
        </p:nvSpPr>
        <p:spPr>
          <a:xfrm>
            <a:off x="6732755" y="2013701"/>
            <a:ext cx="5018262" cy="3843666"/>
          </a:xfrm>
        </p:spPr>
        <p:txBody>
          <a:bodyPr vert="horz" lIns="91440" tIns="45720" rIns="91440" bIns="45720" rtlCol="0">
            <a:normAutofit fontScale="92500"/>
          </a:bodyPr>
          <a:lstStyle/>
          <a:p>
            <a:r>
              <a:rPr lang="en-US" sz="3200" dirty="0"/>
              <a:t>Deletes Equity</a:t>
            </a:r>
          </a:p>
          <a:p>
            <a:r>
              <a:rPr lang="en-US" sz="3200" dirty="0"/>
              <a:t>12 Month Rule</a:t>
            </a:r>
          </a:p>
          <a:p>
            <a:r>
              <a:rPr lang="en-US" sz="3200" dirty="0"/>
              <a:t> Property Maintenance</a:t>
            </a:r>
          </a:p>
          <a:p>
            <a:r>
              <a:rPr lang="en-US" sz="3200" dirty="0"/>
              <a:t>Taxes &amp; Insurance Payments*</a:t>
            </a:r>
          </a:p>
          <a:p>
            <a:r>
              <a:rPr lang="en-US" sz="3200" dirty="0"/>
              <a:t>Higher Fees &amp; Costs</a:t>
            </a:r>
          </a:p>
          <a:p>
            <a:r>
              <a:rPr lang="en-US" sz="3200" dirty="0"/>
              <a:t>Higher Interest Rates</a:t>
            </a:r>
          </a:p>
          <a:p>
            <a:r>
              <a:rPr lang="en-US" sz="3200" dirty="0"/>
              <a:t>Time Frame</a:t>
            </a:r>
          </a:p>
          <a:p>
            <a:endParaRPr lang="en-US" sz="2000" dirty="0"/>
          </a:p>
        </p:txBody>
      </p:sp>
    </p:spTree>
    <p:extLst>
      <p:ext uri="{BB962C8B-B14F-4D97-AF65-F5344CB8AC3E}">
        <p14:creationId xmlns:p14="http://schemas.microsoft.com/office/powerpoint/2010/main" val="20160625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EA1F9E-D14D-BB2D-0945-11B729509A2D}"/>
              </a:ext>
            </a:extLst>
          </p:cNvPr>
          <p:cNvSpPr>
            <a:spLocks noGrp="1"/>
          </p:cNvSpPr>
          <p:nvPr>
            <p:ph type="title"/>
          </p:nvPr>
        </p:nvSpPr>
        <p:spPr>
          <a:xfrm>
            <a:off x="65314" y="325369"/>
            <a:ext cx="5728996" cy="1956841"/>
          </a:xfrm>
        </p:spPr>
        <p:txBody>
          <a:bodyPr vert="horz" lIns="91440" tIns="45720" rIns="91440" bIns="45720" rtlCol="0" anchor="b">
            <a:normAutofit/>
          </a:bodyPr>
          <a:lstStyle/>
          <a:p>
            <a:pPr algn="ctr"/>
            <a:r>
              <a:rPr lang="en-US" sz="6000" b="1" dirty="0"/>
              <a:t>Financial Oversight </a:t>
            </a:r>
          </a:p>
        </p:txBody>
      </p:sp>
      <p:sp>
        <p:nvSpPr>
          <p:cNvPr id="2057"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5DEDB4D-BAE9-30D7-5BCA-39AADD5F485B}"/>
              </a:ext>
            </a:extLst>
          </p:cNvPr>
          <p:cNvSpPr>
            <a:spLocks noGrp="1"/>
          </p:cNvSpPr>
          <p:nvPr>
            <p:ph sz="half" idx="1"/>
          </p:nvPr>
        </p:nvSpPr>
        <p:spPr>
          <a:xfrm>
            <a:off x="133165" y="2872898"/>
            <a:ext cx="5177011" cy="3985101"/>
          </a:xfrm>
        </p:spPr>
        <p:txBody>
          <a:bodyPr vert="horz" lIns="91440" tIns="45720" rIns="91440" bIns="45720" rtlCol="0">
            <a:normAutofit/>
          </a:bodyPr>
          <a:lstStyle/>
          <a:p>
            <a:r>
              <a:rPr lang="en-US" dirty="0"/>
              <a:t>Significant Change to the Lending Structure since Initiation</a:t>
            </a:r>
          </a:p>
          <a:p>
            <a:r>
              <a:rPr lang="en-US" dirty="0"/>
              <a:t>Costs are contained in HOEPA (High-Cost Mortgages Rules)</a:t>
            </a:r>
          </a:p>
          <a:p>
            <a:r>
              <a:rPr lang="en-US" dirty="0"/>
              <a:t>Guidelines &amp; Rules Enforcement</a:t>
            </a:r>
          </a:p>
          <a:p>
            <a:r>
              <a:rPr lang="en-US" dirty="0"/>
              <a:t>Government &amp; Private Sector Loans</a:t>
            </a:r>
          </a:p>
          <a:p>
            <a:r>
              <a:rPr lang="en-US" dirty="0"/>
              <a:t>What if it’s the only Choice?</a:t>
            </a:r>
          </a:p>
        </p:txBody>
      </p:sp>
      <p:pic>
        <p:nvPicPr>
          <p:cNvPr id="2050" name="Picture 2" descr="person in black long sleeve shirt holding persons hand">
            <a:extLst>
              <a:ext uri="{FF2B5EF4-FFF2-40B4-BE49-F238E27FC236}">
                <a16:creationId xmlns:a16="http://schemas.microsoft.com/office/drawing/2014/main" id="{54CB9C81-2BFD-B319-4FAB-E192E10D798A}"/>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t="25731" r="-1" b="7720"/>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42320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9A14F1-4F1E-960D-3E59-A467844214A8}"/>
              </a:ext>
            </a:extLst>
          </p:cNvPr>
          <p:cNvSpPr>
            <a:spLocks noGrp="1"/>
          </p:cNvSpPr>
          <p:nvPr>
            <p:ph type="title"/>
          </p:nvPr>
        </p:nvSpPr>
        <p:spPr>
          <a:xfrm>
            <a:off x="92467" y="325369"/>
            <a:ext cx="5691884" cy="1956841"/>
          </a:xfrm>
        </p:spPr>
        <p:txBody>
          <a:bodyPr vert="horz" lIns="91440" tIns="45720" rIns="91440" bIns="45720" rtlCol="0" anchor="b">
            <a:noAutofit/>
          </a:bodyPr>
          <a:lstStyle/>
          <a:p>
            <a:pPr algn="ctr"/>
            <a:r>
              <a:rPr lang="en-US" sz="7200" b="1" dirty="0"/>
              <a:t>Scams, Fraud &amp; Elder Abuse</a:t>
            </a:r>
          </a:p>
        </p:txBody>
      </p:sp>
      <p:sp>
        <p:nvSpPr>
          <p:cNvPr id="103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FFDF4B6-AC57-9EC1-4A9F-F5D8F611B997}"/>
              </a:ext>
            </a:extLst>
          </p:cNvPr>
          <p:cNvSpPr>
            <a:spLocks noGrp="1"/>
          </p:cNvSpPr>
          <p:nvPr>
            <p:ph sz="half" idx="1"/>
          </p:nvPr>
        </p:nvSpPr>
        <p:spPr>
          <a:xfrm>
            <a:off x="92467" y="3104695"/>
            <a:ext cx="5217710" cy="3251717"/>
          </a:xfrm>
        </p:spPr>
        <p:txBody>
          <a:bodyPr vert="horz" lIns="91440" tIns="45720" rIns="91440" bIns="45720" rtlCol="0">
            <a:normAutofit/>
          </a:bodyPr>
          <a:lstStyle/>
          <a:p>
            <a:r>
              <a:rPr lang="en-US" sz="3200" dirty="0"/>
              <a:t>Interview the Provider</a:t>
            </a:r>
          </a:p>
          <a:p>
            <a:r>
              <a:rPr lang="en-US" sz="3200" dirty="0"/>
              <a:t>Local Lender &amp; References</a:t>
            </a:r>
          </a:p>
          <a:p>
            <a:r>
              <a:rPr lang="en-US" sz="3200" dirty="0"/>
              <a:t>Involve Family Members</a:t>
            </a:r>
          </a:p>
          <a:p>
            <a:r>
              <a:rPr lang="en-US" sz="3200" dirty="0"/>
              <a:t>Make sure it makes </a:t>
            </a:r>
            <a:r>
              <a:rPr lang="en-US" sz="3200" b="1" i="1" dirty="0"/>
              <a:t>Cents</a:t>
            </a:r>
          </a:p>
          <a:p>
            <a:r>
              <a:rPr lang="en-US" sz="3200" dirty="0"/>
              <a:t>You are the First Line of Defense</a:t>
            </a:r>
          </a:p>
        </p:txBody>
      </p:sp>
      <p:pic>
        <p:nvPicPr>
          <p:cNvPr id="1026" name="Picture 2" descr="a man with his hand on his head">
            <a:extLst>
              <a:ext uri="{FF2B5EF4-FFF2-40B4-BE49-F238E27FC236}">
                <a16:creationId xmlns:a16="http://schemas.microsoft.com/office/drawing/2014/main" id="{17E8A7F2-92F3-9E58-59F4-A82B56FA6477}"/>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23024" r="10023"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99105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48DB4-99CE-CF05-1808-846C0503EF4B}"/>
              </a:ext>
            </a:extLst>
          </p:cNvPr>
          <p:cNvSpPr>
            <a:spLocks noGrp="1"/>
          </p:cNvSpPr>
          <p:nvPr>
            <p:ph type="title"/>
          </p:nvPr>
        </p:nvSpPr>
        <p:spPr>
          <a:xfrm>
            <a:off x="6178859" y="-390618"/>
            <a:ext cx="6022018" cy="1616203"/>
          </a:xfrm>
        </p:spPr>
        <p:txBody>
          <a:bodyPr vert="horz" lIns="91440" tIns="45720" rIns="91440" bIns="45720" rtlCol="0" anchor="b">
            <a:noAutofit/>
          </a:bodyPr>
          <a:lstStyle/>
          <a:p>
            <a:pPr algn="ctr"/>
            <a:r>
              <a:rPr lang="en-US" sz="6600" b="1" dirty="0"/>
              <a:t>Senior Headlines</a:t>
            </a:r>
          </a:p>
        </p:txBody>
      </p:sp>
      <p:pic>
        <p:nvPicPr>
          <p:cNvPr id="6" name="Content Placeholder 5">
            <a:extLst>
              <a:ext uri="{FF2B5EF4-FFF2-40B4-BE49-F238E27FC236}">
                <a16:creationId xmlns:a16="http://schemas.microsoft.com/office/drawing/2014/main" id="{3493BB72-8954-11D1-529C-0FE962E72AAC}"/>
              </a:ext>
            </a:extLst>
          </p:cNvPr>
          <p:cNvPicPr>
            <a:picLocks noGrp="1" noChangeAspect="1"/>
          </p:cNvPicPr>
          <p:nvPr>
            <p:ph sz="half" idx="2"/>
          </p:nvPr>
        </p:nvPicPr>
        <p:blipFill rotWithShape="1">
          <a:blip r:embed="rId2"/>
          <a:srcRect l="16717" r="23949" b="-1"/>
          <a:stretch/>
        </p:blipFill>
        <p:spPr>
          <a:xfrm>
            <a:off x="20" y="10"/>
            <a:ext cx="6095980" cy="6857990"/>
          </a:xfrm>
          <a:prstGeom prst="rect">
            <a:avLst/>
          </a:prstGeom>
        </p:spPr>
      </p:pic>
      <p:grpSp>
        <p:nvGrpSpPr>
          <p:cNvPr id="11" name="Group 10">
            <a:extLst>
              <a:ext uri="{FF2B5EF4-FFF2-40B4-BE49-F238E27FC236}">
                <a16:creationId xmlns:a16="http://schemas.microsoft.com/office/drawing/2014/main" id="{5EFBDE31-BB3E-6CFC-23CD-B5976DA384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3362" cy="6858000"/>
            <a:chOff x="12068638" y="0"/>
            <a:chExt cx="123362" cy="6858000"/>
          </a:xfrm>
        </p:grpSpPr>
        <p:sp>
          <p:nvSpPr>
            <p:cNvPr id="12" name="Rectangle 11">
              <a:extLst>
                <a:ext uri="{FF2B5EF4-FFF2-40B4-BE49-F238E27FC236}">
                  <a16:creationId xmlns:a16="http://schemas.microsoft.com/office/drawing/2014/main" id="{180A60EC-72BB-121F-556A-E2837FD99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91A2FAE-D41C-FF5D-B0A0-7808248ED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4139706"/>
              <a:ext cx="123362" cy="2718294"/>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F962E79A-ACA3-E35A-F727-25A906043558}"/>
              </a:ext>
            </a:extLst>
          </p:cNvPr>
          <p:cNvSpPr>
            <a:spLocks noGrp="1"/>
          </p:cNvSpPr>
          <p:nvPr>
            <p:ph sz="half" idx="1"/>
          </p:nvPr>
        </p:nvSpPr>
        <p:spPr>
          <a:xfrm>
            <a:off x="6178859" y="1225585"/>
            <a:ext cx="5889780" cy="5632415"/>
          </a:xfrm>
        </p:spPr>
        <p:txBody>
          <a:bodyPr vert="horz" lIns="91440" tIns="45720" rIns="91440" bIns="45720" rtlCol="0" anchor="t">
            <a:normAutofit/>
          </a:bodyPr>
          <a:lstStyle/>
          <a:p>
            <a:pPr marL="0" algn="ctr"/>
            <a:r>
              <a:rPr lang="en-US" sz="3200" dirty="0"/>
              <a:t>“ Millions of Americans are retiring with no savings” – Moneywise</a:t>
            </a:r>
          </a:p>
          <a:p>
            <a:pPr marL="0" algn="ctr"/>
            <a:r>
              <a:rPr lang="en-US" sz="3200" dirty="0"/>
              <a:t>Americans are delaying retirement – GAO Study 2023</a:t>
            </a:r>
          </a:p>
          <a:p>
            <a:pPr marL="0" algn="ctr"/>
            <a:r>
              <a:rPr lang="en-US" sz="3200" dirty="0"/>
              <a:t>Medicare will be drained of benefits by 2036 &amp; the Social Security Fund will be depleted by 2035 – CNBC</a:t>
            </a:r>
          </a:p>
          <a:p>
            <a:pPr marL="0" algn="ctr"/>
            <a:r>
              <a:rPr lang="en-US" sz="3200" dirty="0"/>
              <a:t>Millions of Seniors struggle to afford Housing - NPR</a:t>
            </a:r>
          </a:p>
          <a:p>
            <a:pPr marL="0"/>
            <a:endParaRPr lang="en-US" sz="2000" dirty="0"/>
          </a:p>
        </p:txBody>
      </p:sp>
    </p:spTree>
    <p:extLst>
      <p:ext uri="{BB962C8B-B14F-4D97-AF65-F5344CB8AC3E}">
        <p14:creationId xmlns:p14="http://schemas.microsoft.com/office/powerpoint/2010/main" val="39879231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343" name="Rectangle 14342">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0C646F-1721-6112-5C88-B24F9937DC05}"/>
              </a:ext>
            </a:extLst>
          </p:cNvPr>
          <p:cNvSpPr>
            <a:spLocks noGrp="1"/>
          </p:cNvSpPr>
          <p:nvPr>
            <p:ph type="title"/>
          </p:nvPr>
        </p:nvSpPr>
        <p:spPr>
          <a:xfrm>
            <a:off x="5278137" y="81039"/>
            <a:ext cx="6789576" cy="1807305"/>
          </a:xfrm>
        </p:spPr>
        <p:txBody>
          <a:bodyPr vert="horz" lIns="91440" tIns="45720" rIns="91440" bIns="45720" rtlCol="0" anchor="ctr">
            <a:noAutofit/>
          </a:bodyPr>
          <a:lstStyle/>
          <a:p>
            <a:pPr algn="ctr"/>
            <a:r>
              <a:rPr lang="en-US" sz="7200" b="1" dirty="0"/>
              <a:t>Alternative Solutions</a:t>
            </a:r>
          </a:p>
        </p:txBody>
      </p:sp>
      <p:pic>
        <p:nvPicPr>
          <p:cNvPr id="14338" name="Picture 2" descr="Real estate broker residential house rent listing contract. Offer of purchase house, rental of Real Estate. Giving, offering, demonstration, holding house keys.">
            <a:extLst>
              <a:ext uri="{FF2B5EF4-FFF2-40B4-BE49-F238E27FC236}">
                <a16:creationId xmlns:a16="http://schemas.microsoft.com/office/drawing/2014/main" id="{591333A8-5378-8980-A73E-62F1B8C66B0E}"/>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36681" r="3784" b="-1"/>
          <a:stretch/>
        </p:blipFill>
        <p:spPr bwMode="auto">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BDA90D3D-4214-A564-BA36-F584F59365BE}"/>
              </a:ext>
            </a:extLst>
          </p:cNvPr>
          <p:cNvSpPr>
            <a:spLocks noGrp="1"/>
          </p:cNvSpPr>
          <p:nvPr>
            <p:ph sz="half" idx="1"/>
          </p:nvPr>
        </p:nvSpPr>
        <p:spPr>
          <a:xfrm>
            <a:off x="6294269" y="1969374"/>
            <a:ext cx="5894684" cy="4888626"/>
          </a:xfrm>
        </p:spPr>
        <p:txBody>
          <a:bodyPr vert="horz" lIns="91440" tIns="45720" rIns="91440" bIns="45720" rtlCol="0">
            <a:normAutofit/>
          </a:bodyPr>
          <a:lstStyle/>
          <a:p>
            <a:r>
              <a:rPr lang="en-US" dirty="0"/>
              <a:t>Cash Out Refinance</a:t>
            </a:r>
          </a:p>
          <a:p>
            <a:r>
              <a:rPr lang="en-US" dirty="0"/>
              <a:t>Debt Consolidation</a:t>
            </a:r>
          </a:p>
          <a:p>
            <a:r>
              <a:rPr lang="en-US" dirty="0"/>
              <a:t>Loan Restructure – Longer Term</a:t>
            </a:r>
          </a:p>
          <a:p>
            <a:r>
              <a:rPr lang="en-US" dirty="0"/>
              <a:t>Downsize – Sale of Home</a:t>
            </a:r>
          </a:p>
          <a:p>
            <a:r>
              <a:rPr lang="en-US" dirty="0"/>
              <a:t>House Hacking or Rental </a:t>
            </a:r>
          </a:p>
          <a:p>
            <a:r>
              <a:rPr lang="en-US" dirty="0"/>
              <a:t>Purchase of Rentals – To Supplement Income</a:t>
            </a:r>
          </a:p>
          <a:p>
            <a:r>
              <a:rPr lang="en-US" dirty="0"/>
              <a:t>Financial Planner Redistribution</a:t>
            </a:r>
          </a:p>
          <a:p>
            <a:r>
              <a:rPr lang="en-US" dirty="0"/>
              <a:t>May not be the answer, Must qualify &amp; Meet Credit/DTI guidelines</a:t>
            </a:r>
          </a:p>
          <a:p>
            <a:endParaRPr lang="en-US" dirty="0"/>
          </a:p>
          <a:p>
            <a:endParaRPr lang="en-US" sz="2000" dirty="0"/>
          </a:p>
        </p:txBody>
      </p:sp>
    </p:spTree>
    <p:extLst>
      <p:ext uri="{BB962C8B-B14F-4D97-AF65-F5344CB8AC3E}">
        <p14:creationId xmlns:p14="http://schemas.microsoft.com/office/powerpoint/2010/main" val="6948916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99" name="Rectangle 819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CEDAF2-788C-2736-B3C2-B6863D3C25E9}"/>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6600" b="1" dirty="0"/>
              <a:t>Case Studies</a:t>
            </a:r>
          </a:p>
        </p:txBody>
      </p:sp>
      <p:sp>
        <p:nvSpPr>
          <p:cNvPr id="820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388E14AA-B85D-DCB8-2BF8-A77D38393561}"/>
              </a:ext>
            </a:extLst>
          </p:cNvPr>
          <p:cNvSpPr>
            <a:spLocks noGrp="1"/>
          </p:cNvSpPr>
          <p:nvPr>
            <p:ph sz="half" idx="1"/>
          </p:nvPr>
        </p:nvSpPr>
        <p:spPr>
          <a:xfrm>
            <a:off x="111967" y="2872899"/>
            <a:ext cx="5113175" cy="3320668"/>
          </a:xfrm>
        </p:spPr>
        <p:txBody>
          <a:bodyPr vert="horz" lIns="91440" tIns="45720" rIns="91440" bIns="45720" rtlCol="0">
            <a:normAutofit/>
          </a:bodyPr>
          <a:lstStyle/>
          <a:p>
            <a:r>
              <a:rPr lang="en-US" dirty="0"/>
              <a:t>The Boppers – Self Employment</a:t>
            </a:r>
          </a:p>
          <a:p>
            <a:r>
              <a:rPr lang="en-US" dirty="0"/>
              <a:t>Uncle Fred - Bachelor</a:t>
            </a:r>
          </a:p>
          <a:p>
            <a:r>
              <a:rPr lang="en-US" dirty="0"/>
              <a:t>Grandma &amp; Grandpa – Age In Place</a:t>
            </a:r>
          </a:p>
          <a:p>
            <a:r>
              <a:rPr lang="en-US" dirty="0"/>
              <a:t>Bob &amp; Mary – Credit Repair</a:t>
            </a:r>
          </a:p>
          <a:p>
            <a:r>
              <a:rPr lang="en-US" dirty="0"/>
              <a:t>Stanley &amp; Sue – House in Dis-Repair</a:t>
            </a:r>
          </a:p>
          <a:p>
            <a:endParaRPr lang="en-US" sz="2200" dirty="0"/>
          </a:p>
        </p:txBody>
      </p:sp>
      <p:pic>
        <p:nvPicPr>
          <p:cNvPr id="8194" name="Picture 2" descr="two women standing and three children sitting while preparing gingerbread house">
            <a:extLst>
              <a:ext uri="{FF2B5EF4-FFF2-40B4-BE49-F238E27FC236}">
                <a16:creationId xmlns:a16="http://schemas.microsoft.com/office/drawing/2014/main" id="{2F11CB94-74C6-BF86-FF42-461B521A8D74}"/>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t="7846" r="-1" b="25605"/>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45368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325" name="Rectangle 13324">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4722E7-07B0-982F-2C17-040C0F0A5C96}"/>
              </a:ext>
            </a:extLst>
          </p:cNvPr>
          <p:cNvSpPr>
            <a:spLocks noGrp="1"/>
          </p:cNvSpPr>
          <p:nvPr>
            <p:ph type="title"/>
          </p:nvPr>
        </p:nvSpPr>
        <p:spPr>
          <a:xfrm>
            <a:off x="5297593" y="52371"/>
            <a:ext cx="6251110" cy="1783080"/>
          </a:xfrm>
        </p:spPr>
        <p:txBody>
          <a:bodyPr vert="horz" lIns="91440" tIns="45720" rIns="91440" bIns="45720" rtlCol="0" anchor="b">
            <a:noAutofit/>
          </a:bodyPr>
          <a:lstStyle/>
          <a:p>
            <a:pPr algn="ctr"/>
            <a:r>
              <a:rPr lang="en-US" sz="6600" b="1" dirty="0"/>
              <a:t>Your Recommendation</a:t>
            </a:r>
          </a:p>
        </p:txBody>
      </p:sp>
      <p:pic>
        <p:nvPicPr>
          <p:cNvPr id="13314" name="Picture 2" descr="woman in teal t-shirt sitting beside woman in suit jacket">
            <a:extLst>
              <a:ext uri="{FF2B5EF4-FFF2-40B4-BE49-F238E27FC236}">
                <a16:creationId xmlns:a16="http://schemas.microsoft.com/office/drawing/2014/main" id="{8C1FD819-5CD7-79F1-D7A1-600488DF0CEF}"/>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36765" r="17903" b="-1"/>
          <a:stretch/>
        </p:blipFill>
        <p:spPr bwMode="auto">
          <a:xfrm>
            <a:off x="1" y="10"/>
            <a:ext cx="5297592"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13327"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F6D5494-59E4-B5A5-3ED0-FB1CE6C7F01C}"/>
              </a:ext>
            </a:extLst>
          </p:cNvPr>
          <p:cNvSpPr>
            <a:spLocks noGrp="1"/>
          </p:cNvSpPr>
          <p:nvPr>
            <p:ph sz="half" idx="1"/>
          </p:nvPr>
        </p:nvSpPr>
        <p:spPr>
          <a:xfrm>
            <a:off x="6232123" y="1953088"/>
            <a:ext cx="5316579" cy="4193012"/>
          </a:xfrm>
        </p:spPr>
        <p:txBody>
          <a:bodyPr vert="horz" lIns="91440" tIns="45720" rIns="91440" bIns="45720" rtlCol="0">
            <a:normAutofit/>
          </a:bodyPr>
          <a:lstStyle/>
          <a:p>
            <a:pPr marL="0"/>
            <a:r>
              <a:rPr lang="en-US" b="1" dirty="0"/>
              <a:t>What If:</a:t>
            </a:r>
          </a:p>
          <a:p>
            <a:r>
              <a:rPr lang="en-US" dirty="0"/>
              <a:t>Elderly Parents</a:t>
            </a:r>
          </a:p>
          <a:p>
            <a:r>
              <a:rPr lang="en-US" dirty="0"/>
              <a:t>Financial Investments</a:t>
            </a:r>
          </a:p>
          <a:p>
            <a:r>
              <a:rPr lang="en-US" dirty="0"/>
              <a:t>Disabled Children</a:t>
            </a:r>
          </a:p>
          <a:p>
            <a:r>
              <a:rPr lang="en-US" dirty="0"/>
              <a:t>Housing Concerns</a:t>
            </a:r>
          </a:p>
          <a:p>
            <a:r>
              <a:rPr lang="en-US" dirty="0"/>
              <a:t>2</a:t>
            </a:r>
            <a:r>
              <a:rPr lang="en-US" baseline="30000" dirty="0"/>
              <a:t>nd</a:t>
            </a:r>
            <a:r>
              <a:rPr lang="en-US" dirty="0"/>
              <a:t> Home Purchase</a:t>
            </a:r>
          </a:p>
          <a:p>
            <a:r>
              <a:rPr lang="en-US" dirty="0"/>
              <a:t>Moral Dilemma</a:t>
            </a:r>
          </a:p>
        </p:txBody>
      </p:sp>
    </p:spTree>
    <p:extLst>
      <p:ext uri="{BB962C8B-B14F-4D97-AF65-F5344CB8AC3E}">
        <p14:creationId xmlns:p14="http://schemas.microsoft.com/office/powerpoint/2010/main" val="28963366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6F6C3-11B5-915C-3ED5-B3D7322E0F56}"/>
              </a:ext>
            </a:extLst>
          </p:cNvPr>
          <p:cNvSpPr>
            <a:spLocks noGrp="1"/>
          </p:cNvSpPr>
          <p:nvPr>
            <p:ph type="title"/>
          </p:nvPr>
        </p:nvSpPr>
        <p:spPr>
          <a:xfrm>
            <a:off x="292963" y="365125"/>
            <a:ext cx="11416684" cy="1325563"/>
          </a:xfrm>
        </p:spPr>
        <p:txBody>
          <a:bodyPr>
            <a:normAutofit fontScale="90000"/>
          </a:bodyPr>
          <a:lstStyle/>
          <a:p>
            <a:pPr algn="ctr"/>
            <a:r>
              <a:rPr lang="en-US" sz="6600" b="1" dirty="0"/>
              <a:t>Circle Back to the Ethical Dilemma?</a:t>
            </a:r>
          </a:p>
        </p:txBody>
      </p:sp>
      <p:sp>
        <p:nvSpPr>
          <p:cNvPr id="6" name="Text Placeholder 5">
            <a:extLst>
              <a:ext uri="{FF2B5EF4-FFF2-40B4-BE49-F238E27FC236}">
                <a16:creationId xmlns:a16="http://schemas.microsoft.com/office/drawing/2014/main" id="{01ABE43B-1962-2D42-DAAA-92F5FE5AB6DF}"/>
              </a:ext>
            </a:extLst>
          </p:cNvPr>
          <p:cNvSpPr>
            <a:spLocks noGrp="1"/>
          </p:cNvSpPr>
          <p:nvPr>
            <p:ph type="body" idx="1"/>
          </p:nvPr>
        </p:nvSpPr>
        <p:spPr>
          <a:xfrm>
            <a:off x="568172" y="1681163"/>
            <a:ext cx="5429404" cy="823912"/>
          </a:xfrm>
        </p:spPr>
        <p:txBody>
          <a:bodyPr>
            <a:normAutofit/>
          </a:bodyPr>
          <a:lstStyle/>
          <a:p>
            <a:r>
              <a:rPr lang="en-US" sz="3200" dirty="0"/>
              <a:t>    Reverse Mortgages are Bad</a:t>
            </a:r>
          </a:p>
        </p:txBody>
      </p:sp>
      <p:sp>
        <p:nvSpPr>
          <p:cNvPr id="7" name="Content Placeholder 6">
            <a:extLst>
              <a:ext uri="{FF2B5EF4-FFF2-40B4-BE49-F238E27FC236}">
                <a16:creationId xmlns:a16="http://schemas.microsoft.com/office/drawing/2014/main" id="{696E328E-D512-52BF-AB17-A0F8A876337D}"/>
              </a:ext>
            </a:extLst>
          </p:cNvPr>
          <p:cNvSpPr>
            <a:spLocks noGrp="1"/>
          </p:cNvSpPr>
          <p:nvPr>
            <p:ph sz="half" idx="2"/>
          </p:nvPr>
        </p:nvSpPr>
        <p:spPr>
          <a:xfrm>
            <a:off x="568172" y="2505074"/>
            <a:ext cx="5429404" cy="4117667"/>
          </a:xfrm>
        </p:spPr>
        <p:txBody>
          <a:bodyPr>
            <a:normAutofit lnSpcReduction="10000"/>
          </a:bodyPr>
          <a:lstStyle/>
          <a:p>
            <a:r>
              <a:rPr lang="en-US" dirty="0"/>
              <a:t>Take Advantage of the Elderly</a:t>
            </a:r>
          </a:p>
          <a:p>
            <a:r>
              <a:rPr lang="en-US" dirty="0"/>
              <a:t>Robs the Children’s Inheritance</a:t>
            </a:r>
          </a:p>
          <a:p>
            <a:r>
              <a:rPr lang="en-US" dirty="0"/>
              <a:t>Have High Fees &amp; Interest Rates</a:t>
            </a:r>
          </a:p>
          <a:p>
            <a:r>
              <a:rPr lang="en-US" dirty="0"/>
              <a:t>Not the Best Financing Option</a:t>
            </a:r>
          </a:p>
          <a:p>
            <a:r>
              <a:rPr lang="en-US" dirty="0"/>
              <a:t>Limitations on Loan Amts &amp; Choices</a:t>
            </a:r>
          </a:p>
          <a:p>
            <a:r>
              <a:rPr lang="en-US" dirty="0"/>
              <a:t>Penalty for Younger Spouses</a:t>
            </a:r>
          </a:p>
          <a:p>
            <a:r>
              <a:rPr lang="en-US" dirty="0"/>
              <a:t>Home Maintenance &amp; Escrows</a:t>
            </a:r>
          </a:p>
          <a:p>
            <a:endParaRPr lang="en-US" dirty="0"/>
          </a:p>
        </p:txBody>
      </p:sp>
      <p:sp>
        <p:nvSpPr>
          <p:cNvPr id="8" name="Text Placeholder 7">
            <a:extLst>
              <a:ext uri="{FF2B5EF4-FFF2-40B4-BE49-F238E27FC236}">
                <a16:creationId xmlns:a16="http://schemas.microsoft.com/office/drawing/2014/main" id="{55493496-31FB-8BCB-581C-4A69DD675197}"/>
              </a:ext>
            </a:extLst>
          </p:cNvPr>
          <p:cNvSpPr>
            <a:spLocks noGrp="1"/>
          </p:cNvSpPr>
          <p:nvPr>
            <p:ph type="body" sz="quarter" idx="3"/>
          </p:nvPr>
        </p:nvSpPr>
        <p:spPr/>
        <p:txBody>
          <a:bodyPr>
            <a:normAutofit/>
          </a:bodyPr>
          <a:lstStyle/>
          <a:p>
            <a:pPr algn="ctr"/>
            <a:r>
              <a:rPr lang="en-US" sz="3200" dirty="0"/>
              <a:t>Reverse Mortgages are Good</a:t>
            </a:r>
          </a:p>
        </p:txBody>
      </p:sp>
      <p:sp>
        <p:nvSpPr>
          <p:cNvPr id="9" name="Content Placeholder 8">
            <a:extLst>
              <a:ext uri="{FF2B5EF4-FFF2-40B4-BE49-F238E27FC236}">
                <a16:creationId xmlns:a16="http://schemas.microsoft.com/office/drawing/2014/main" id="{FC200AB8-0BD5-74C4-B7FF-6D7266A69745}"/>
              </a:ext>
            </a:extLst>
          </p:cNvPr>
          <p:cNvSpPr>
            <a:spLocks noGrp="1"/>
          </p:cNvSpPr>
          <p:nvPr>
            <p:ph sz="quarter" idx="4"/>
          </p:nvPr>
        </p:nvSpPr>
        <p:spPr>
          <a:xfrm>
            <a:off x="6172200" y="2505074"/>
            <a:ext cx="5715000" cy="4188689"/>
          </a:xfrm>
        </p:spPr>
        <p:txBody>
          <a:bodyPr>
            <a:normAutofit lnSpcReduction="10000"/>
          </a:bodyPr>
          <a:lstStyle/>
          <a:p>
            <a:r>
              <a:rPr lang="en-US" dirty="0"/>
              <a:t>Seniors can remain in their home indefinitely</a:t>
            </a:r>
          </a:p>
          <a:p>
            <a:r>
              <a:rPr lang="en-US" dirty="0"/>
              <a:t>Infinite Loan Term not defined by their Equity </a:t>
            </a:r>
          </a:p>
          <a:p>
            <a:r>
              <a:rPr lang="en-US" dirty="0"/>
              <a:t>No Tax Liability on Disbursements</a:t>
            </a:r>
          </a:p>
          <a:p>
            <a:r>
              <a:rPr lang="en-US" dirty="0"/>
              <a:t>Keep Retirement Secure</a:t>
            </a:r>
          </a:p>
          <a:p>
            <a:r>
              <a:rPr lang="en-US" dirty="0"/>
              <a:t>Multiple Loan Options</a:t>
            </a:r>
          </a:p>
          <a:p>
            <a:r>
              <a:rPr lang="en-US" dirty="0"/>
              <a:t>Cash for Maintenance &amp; Escrows</a:t>
            </a:r>
          </a:p>
          <a:p>
            <a:r>
              <a:rPr lang="en-US" dirty="0"/>
              <a:t>Non-Course Loan &amp; Affordable</a:t>
            </a:r>
          </a:p>
          <a:p>
            <a:endParaRPr lang="en-US" dirty="0"/>
          </a:p>
        </p:txBody>
      </p:sp>
    </p:spTree>
    <p:extLst>
      <p:ext uri="{BB962C8B-B14F-4D97-AF65-F5344CB8AC3E}">
        <p14:creationId xmlns:p14="http://schemas.microsoft.com/office/powerpoint/2010/main" val="29499932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7878E-93E9-E845-B654-8F2DF6AA728B}"/>
              </a:ext>
            </a:extLst>
          </p:cNvPr>
          <p:cNvSpPr>
            <a:spLocks noGrp="1"/>
          </p:cNvSpPr>
          <p:nvPr>
            <p:ph type="title"/>
          </p:nvPr>
        </p:nvSpPr>
        <p:spPr>
          <a:xfrm>
            <a:off x="6417733" y="221942"/>
            <a:ext cx="5702732" cy="1367162"/>
          </a:xfrm>
        </p:spPr>
        <p:txBody>
          <a:bodyPr vert="horz" lIns="91440" tIns="45720" rIns="91440" bIns="45720" rtlCol="0" anchor="b">
            <a:noAutofit/>
          </a:bodyPr>
          <a:lstStyle/>
          <a:p>
            <a:pPr algn="ctr"/>
            <a:r>
              <a:rPr lang="en-US" sz="7200" b="1" dirty="0"/>
              <a:t>Your Strategy</a:t>
            </a:r>
          </a:p>
        </p:txBody>
      </p:sp>
      <p:pic>
        <p:nvPicPr>
          <p:cNvPr id="1026" name="Picture 2" descr="people sitting on chair in front of table">
            <a:extLst>
              <a:ext uri="{FF2B5EF4-FFF2-40B4-BE49-F238E27FC236}">
                <a16:creationId xmlns:a16="http://schemas.microsoft.com/office/drawing/2014/main" id="{6E5F1ED4-46D8-90E3-CD33-4907A5A7FD3A}"/>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17136" r="16183" b="1"/>
          <a:stretch/>
        </p:blipFill>
        <p:spPr bwMode="auto">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59FE005B-7FAD-862B-4B6A-D8BA79713562}"/>
              </a:ext>
            </a:extLst>
          </p:cNvPr>
          <p:cNvSpPr>
            <a:spLocks noGrp="1"/>
          </p:cNvSpPr>
          <p:nvPr>
            <p:ph sz="half" idx="1"/>
          </p:nvPr>
        </p:nvSpPr>
        <p:spPr>
          <a:xfrm>
            <a:off x="6417733" y="1797867"/>
            <a:ext cx="5558244" cy="4594055"/>
          </a:xfrm>
        </p:spPr>
        <p:txBody>
          <a:bodyPr vert="horz" lIns="91440" tIns="45720" rIns="91440" bIns="45720" rtlCol="0">
            <a:normAutofit/>
          </a:bodyPr>
          <a:lstStyle/>
          <a:p>
            <a:pPr marL="0" indent="0">
              <a:buNone/>
            </a:pPr>
            <a:r>
              <a:rPr lang="en-US" sz="3200" b="1" dirty="0"/>
              <a:t>Offer the A Class to:</a:t>
            </a:r>
          </a:p>
          <a:p>
            <a:r>
              <a:rPr lang="en-US" sz="3200" dirty="0"/>
              <a:t>Senior Centers</a:t>
            </a:r>
          </a:p>
          <a:p>
            <a:r>
              <a:rPr lang="en-US" sz="3200" dirty="0"/>
              <a:t>Community Organizations</a:t>
            </a:r>
          </a:p>
          <a:p>
            <a:r>
              <a:rPr lang="en-US" sz="3200" dirty="0"/>
              <a:t>Church Groups</a:t>
            </a:r>
          </a:p>
          <a:p>
            <a:r>
              <a:rPr lang="en-US" sz="3200" dirty="0"/>
              <a:t>55+ Communities</a:t>
            </a:r>
          </a:p>
          <a:p>
            <a:r>
              <a:rPr lang="en-US" sz="3200" dirty="0" err="1"/>
              <a:t>FaceBook</a:t>
            </a:r>
            <a:r>
              <a:rPr lang="en-US" sz="3200" dirty="0"/>
              <a:t> Live Events</a:t>
            </a:r>
          </a:p>
          <a:p>
            <a:r>
              <a:rPr lang="en-US" sz="3200" dirty="0"/>
              <a:t>Open the Dialogue</a:t>
            </a:r>
          </a:p>
        </p:txBody>
      </p:sp>
    </p:spTree>
    <p:extLst>
      <p:ext uri="{BB962C8B-B14F-4D97-AF65-F5344CB8AC3E}">
        <p14:creationId xmlns:p14="http://schemas.microsoft.com/office/powerpoint/2010/main" val="24267622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297DA-02A3-F897-D331-3985E7E03C29}"/>
              </a:ext>
            </a:extLst>
          </p:cNvPr>
          <p:cNvSpPr>
            <a:spLocks noGrp="1"/>
          </p:cNvSpPr>
          <p:nvPr>
            <p:ph type="title"/>
          </p:nvPr>
        </p:nvSpPr>
        <p:spPr>
          <a:xfrm>
            <a:off x="893659" y="186431"/>
            <a:ext cx="4770319" cy="2180041"/>
          </a:xfrm>
        </p:spPr>
        <p:txBody>
          <a:bodyPr vert="horz" lIns="91440" tIns="45720" rIns="91440" bIns="45720" rtlCol="0" anchor="b">
            <a:noAutofit/>
          </a:bodyPr>
          <a:lstStyle/>
          <a:p>
            <a:pPr algn="ctr"/>
            <a:r>
              <a:rPr lang="en-US" sz="7200" b="1" dirty="0"/>
              <a:t>Team Up With:</a:t>
            </a:r>
          </a:p>
        </p:txBody>
      </p:sp>
      <p:sp>
        <p:nvSpPr>
          <p:cNvPr id="3" name="Content Placeholder 2">
            <a:extLst>
              <a:ext uri="{FF2B5EF4-FFF2-40B4-BE49-F238E27FC236}">
                <a16:creationId xmlns:a16="http://schemas.microsoft.com/office/drawing/2014/main" id="{27DDA7EB-CC41-7F36-8B85-0DFCB4B52BB5}"/>
              </a:ext>
            </a:extLst>
          </p:cNvPr>
          <p:cNvSpPr>
            <a:spLocks noGrp="1"/>
          </p:cNvSpPr>
          <p:nvPr>
            <p:ph sz="half" idx="1"/>
          </p:nvPr>
        </p:nvSpPr>
        <p:spPr>
          <a:xfrm>
            <a:off x="876692" y="2533476"/>
            <a:ext cx="4355265" cy="3447832"/>
          </a:xfrm>
        </p:spPr>
        <p:txBody>
          <a:bodyPr vert="horz" lIns="91440" tIns="45720" rIns="91440" bIns="45720" rtlCol="0" anchor="t">
            <a:normAutofit/>
          </a:bodyPr>
          <a:lstStyle/>
          <a:p>
            <a:r>
              <a:rPr lang="en-US" sz="3200" dirty="0"/>
              <a:t>Financial Planners</a:t>
            </a:r>
          </a:p>
          <a:p>
            <a:r>
              <a:rPr lang="en-US" sz="3200" dirty="0"/>
              <a:t>Tax Advisers</a:t>
            </a:r>
          </a:p>
          <a:p>
            <a:r>
              <a:rPr lang="en-US" sz="3200" dirty="0"/>
              <a:t>Estate Planners</a:t>
            </a:r>
          </a:p>
          <a:p>
            <a:r>
              <a:rPr lang="en-US" sz="3200" dirty="0"/>
              <a:t>Medicare Advisors</a:t>
            </a:r>
          </a:p>
          <a:p>
            <a:r>
              <a:rPr lang="en-US" sz="3200" dirty="0"/>
              <a:t>Family </a:t>
            </a:r>
          </a:p>
        </p:txBody>
      </p:sp>
      <p:pic>
        <p:nvPicPr>
          <p:cNvPr id="2050" name="Picture 2" descr="a man sitting at a table with a calculator">
            <a:extLst>
              <a:ext uri="{FF2B5EF4-FFF2-40B4-BE49-F238E27FC236}">
                <a16:creationId xmlns:a16="http://schemas.microsoft.com/office/drawing/2014/main" id="{9EC53981-A239-D02B-51FE-807AEEC5FBE8}"/>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5712" r="5399"/>
          <a:stretch/>
        </p:blipFill>
        <p:spPr bwMode="auto">
          <a:xfrm>
            <a:off x="6096000" y="10"/>
            <a:ext cx="6095999" cy="6857990"/>
          </a:xfrm>
          <a:prstGeom prst="rect">
            <a:avLst/>
          </a:prstGeom>
          <a:noFill/>
          <a:extLst>
            <a:ext uri="{909E8E84-426E-40DD-AFC4-6F175D3DCCD1}">
              <a14:hiddenFill xmlns:a14="http://schemas.microsoft.com/office/drawing/2010/main">
                <a:solidFill>
                  <a:srgbClr val="FFFFFF"/>
                </a:solidFill>
              </a14:hiddenFill>
            </a:ext>
          </a:extLst>
        </p:spPr>
      </p:pic>
      <p:sp>
        <p:nvSpPr>
          <p:cNvPr id="2054" name="Rectangle 2053">
            <a:extLst>
              <a:ext uri="{FF2B5EF4-FFF2-40B4-BE49-F238E27FC236}">
                <a16:creationId xmlns:a16="http://schemas.microsoft.com/office/drawing/2014/main" id="{AE3A741D-C19B-960A-5803-1C58871478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369424" y="3028872"/>
            <a:ext cx="1559464" cy="6106313"/>
          </a:xfrm>
          <a:prstGeom prst="rect">
            <a:avLst/>
          </a:prstGeom>
          <a:gradFill>
            <a:gsLst>
              <a:gs pos="0">
                <a:schemeClr val="accent5">
                  <a:alpha val="77000"/>
                </a:schemeClr>
              </a:gs>
              <a:gs pos="57000">
                <a:schemeClr val="accent5">
                  <a:lumMod val="60000"/>
                  <a:lumOff val="40000"/>
                  <a:alpha val="0"/>
                </a:schemeClr>
              </a:gs>
            </a:gsLst>
            <a:lin ang="11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6" name="Rectangle 2055">
            <a:extLst>
              <a:ext uri="{FF2B5EF4-FFF2-40B4-BE49-F238E27FC236}">
                <a16:creationId xmlns:a16="http://schemas.microsoft.com/office/drawing/2014/main" id="{9C3A50E9-9119-7BC3-083B-2D84CCC78E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15441" y="-3760"/>
            <a:ext cx="2176557" cy="6857999"/>
          </a:xfrm>
          <a:prstGeom prst="rect">
            <a:avLst/>
          </a:prstGeom>
          <a:gradFill flip="none" rotWithShape="1">
            <a:gsLst>
              <a:gs pos="0">
                <a:schemeClr val="accent2"/>
              </a:gs>
              <a:gs pos="40000">
                <a:schemeClr val="accent2">
                  <a:alpha val="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9" name="Rectangle 2058">
            <a:extLst>
              <a:ext uri="{FF2B5EF4-FFF2-40B4-BE49-F238E27FC236}">
                <a16:creationId xmlns:a16="http://schemas.microsoft.com/office/drawing/2014/main" id="{DC39DE25-0E4E-0AA7-0932-1D78C2372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096000" y="5502302"/>
            <a:ext cx="6106314" cy="1359456"/>
          </a:xfrm>
          <a:prstGeom prst="rect">
            <a:avLst/>
          </a:prstGeom>
          <a:gradFill flip="none" rotWithShape="1">
            <a:gsLst>
              <a:gs pos="0">
                <a:schemeClr val="accent2">
                  <a:alpha val="89000"/>
                </a:schemeClr>
              </a:gs>
              <a:gs pos="38000">
                <a:schemeClr val="accent5">
                  <a:lumMod val="60000"/>
                  <a:lumOff val="40000"/>
                  <a:alpha val="0"/>
                </a:schemeClr>
              </a:gs>
            </a:gsLst>
            <a:lin ang="4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061" name="Rectangle 2060">
            <a:extLst>
              <a:ext uri="{FF2B5EF4-FFF2-40B4-BE49-F238E27FC236}">
                <a16:creationId xmlns:a16="http://schemas.microsoft.com/office/drawing/2014/main" id="{8D6EA299-0840-6DEA-E670-C49AEBC87E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9026892" y="2939627"/>
            <a:ext cx="3162908" cy="3914612"/>
          </a:xfrm>
          <a:prstGeom prst="rect">
            <a:avLst/>
          </a:prstGeom>
          <a:gradFill flip="none" rotWithShape="1">
            <a:gsLst>
              <a:gs pos="0">
                <a:schemeClr val="accent5">
                  <a:lumMod val="60000"/>
                  <a:lumOff val="40000"/>
                </a:schemeClr>
              </a:gs>
              <a:gs pos="51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Tree>
    <p:extLst>
      <p:ext uri="{BB962C8B-B14F-4D97-AF65-F5344CB8AC3E}">
        <p14:creationId xmlns:p14="http://schemas.microsoft.com/office/powerpoint/2010/main" val="10879485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FE909-3100-3A84-7272-CD9AAB00E150}"/>
              </a:ext>
            </a:extLst>
          </p:cNvPr>
          <p:cNvSpPr>
            <a:spLocks noGrp="1"/>
          </p:cNvSpPr>
          <p:nvPr>
            <p:ph type="title"/>
          </p:nvPr>
        </p:nvSpPr>
        <p:spPr>
          <a:xfrm>
            <a:off x="5868557" y="0"/>
            <a:ext cx="5444382" cy="2540506"/>
          </a:xfrm>
        </p:spPr>
        <p:txBody>
          <a:bodyPr vert="horz" lIns="91440" tIns="45720" rIns="91440" bIns="45720" rtlCol="0" anchor="t">
            <a:noAutofit/>
          </a:bodyPr>
          <a:lstStyle/>
          <a:p>
            <a:pPr algn="ctr"/>
            <a:r>
              <a:rPr lang="en-US" sz="7200" b="1" dirty="0"/>
              <a:t>Property Tax Waiver</a:t>
            </a:r>
          </a:p>
        </p:txBody>
      </p:sp>
      <p:pic>
        <p:nvPicPr>
          <p:cNvPr id="2050" name="Picture 2">
            <a:extLst>
              <a:ext uri="{FF2B5EF4-FFF2-40B4-BE49-F238E27FC236}">
                <a16:creationId xmlns:a16="http://schemas.microsoft.com/office/drawing/2014/main" id="{BC73AD02-F4C1-4379-FD09-05A06C831A68}"/>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l="24988" r="24988"/>
          <a:stretch/>
        </p:blipFill>
        <p:spPr bwMode="auto">
          <a:xfrm>
            <a:off x="-1" y="10"/>
            <a:ext cx="5444382" cy="6857990"/>
          </a:xfrm>
          <a:prstGeom prst="rect">
            <a:avLst/>
          </a:prstGeom>
          <a:noFill/>
          <a:extLst>
            <a:ext uri="{909E8E84-426E-40DD-AFC4-6F175D3DCCD1}">
              <a14:hiddenFill xmlns:a14="http://schemas.microsoft.com/office/drawing/2010/main">
                <a:solidFill>
                  <a:srgbClr val="FFFFFF"/>
                </a:solidFill>
              </a14:hiddenFill>
            </a:ext>
          </a:extLst>
        </p:spPr>
      </p:pic>
      <p:cxnSp>
        <p:nvCxnSpPr>
          <p:cNvPr id="2055" name="Straight Connector 2054">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79F30E02-90EC-4043-CBEB-2FE4D930E2B9}"/>
              </a:ext>
            </a:extLst>
          </p:cNvPr>
          <p:cNvSpPr>
            <a:spLocks noGrp="1"/>
          </p:cNvSpPr>
          <p:nvPr>
            <p:ph sz="half" idx="2"/>
          </p:nvPr>
        </p:nvSpPr>
        <p:spPr>
          <a:xfrm>
            <a:off x="5868557" y="2551177"/>
            <a:ext cx="5444382" cy="2935224"/>
          </a:xfrm>
        </p:spPr>
        <p:txBody>
          <a:bodyPr vert="horz" lIns="91440" tIns="45720" rIns="91440" bIns="45720" rtlCol="0">
            <a:normAutofit/>
          </a:bodyPr>
          <a:lstStyle/>
          <a:p>
            <a:r>
              <a:rPr lang="en-US" sz="3200" dirty="0"/>
              <a:t>Age &amp; Income Based</a:t>
            </a:r>
          </a:p>
          <a:p>
            <a:r>
              <a:rPr lang="en-US" sz="3200" dirty="0"/>
              <a:t>Contact County Treasurer’s Office</a:t>
            </a:r>
          </a:p>
          <a:p>
            <a:r>
              <a:rPr lang="en-US" sz="3200" dirty="0"/>
              <a:t>Also 100% Disabled Veteran’s Tax Waiver</a:t>
            </a:r>
          </a:p>
        </p:txBody>
      </p:sp>
    </p:spTree>
    <p:extLst>
      <p:ext uri="{BB962C8B-B14F-4D97-AF65-F5344CB8AC3E}">
        <p14:creationId xmlns:p14="http://schemas.microsoft.com/office/powerpoint/2010/main" val="18371857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5F411A-17AF-B547-35B2-22122D9AC1D8}"/>
              </a:ext>
            </a:extLst>
          </p:cNvPr>
          <p:cNvSpPr>
            <a:spLocks noGrp="1"/>
          </p:cNvSpPr>
          <p:nvPr>
            <p:ph type="title"/>
          </p:nvPr>
        </p:nvSpPr>
        <p:spPr>
          <a:xfrm>
            <a:off x="251927" y="49079"/>
            <a:ext cx="6482140" cy="1481328"/>
          </a:xfrm>
        </p:spPr>
        <p:txBody>
          <a:bodyPr vert="horz" lIns="91440" tIns="45720" rIns="91440" bIns="45720" rtlCol="0" anchor="b">
            <a:noAutofit/>
          </a:bodyPr>
          <a:lstStyle/>
          <a:p>
            <a:r>
              <a:rPr lang="en-US" sz="7200" b="1" kern="1200" dirty="0">
                <a:solidFill>
                  <a:schemeClr val="tx1"/>
                </a:solidFill>
                <a:latin typeface="+mj-lt"/>
                <a:ea typeface="+mj-ea"/>
                <a:cs typeface="+mj-cs"/>
              </a:rPr>
              <a:t>Lion or Gazelle?  </a:t>
            </a:r>
          </a:p>
        </p:txBody>
      </p:sp>
      <p:sp>
        <p:nvSpPr>
          <p:cNvPr id="1033"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324F09C-C0CC-E97E-84D7-E0D40B3E0CCF}"/>
              </a:ext>
            </a:extLst>
          </p:cNvPr>
          <p:cNvSpPr>
            <a:spLocks noGrp="1"/>
          </p:cNvSpPr>
          <p:nvPr>
            <p:ph sz="half" idx="1"/>
          </p:nvPr>
        </p:nvSpPr>
        <p:spPr>
          <a:xfrm>
            <a:off x="251927" y="2660904"/>
            <a:ext cx="5533053" cy="3756510"/>
          </a:xfrm>
        </p:spPr>
        <p:txBody>
          <a:bodyPr vert="horz" lIns="91440" tIns="45720" rIns="91440" bIns="45720" rtlCol="0" anchor="t">
            <a:normAutofit/>
          </a:bodyPr>
          <a:lstStyle/>
          <a:p>
            <a:r>
              <a:rPr lang="en-US" dirty="0"/>
              <a:t>Who will you be?</a:t>
            </a:r>
          </a:p>
          <a:p>
            <a:r>
              <a:rPr lang="en-US" dirty="0"/>
              <a:t>What you do today determines your Future!</a:t>
            </a:r>
          </a:p>
          <a:p>
            <a:r>
              <a:rPr lang="en-US" dirty="0"/>
              <a:t>Be Bold, Take these Strategies and make them your own!</a:t>
            </a:r>
          </a:p>
          <a:p>
            <a:r>
              <a:rPr lang="en-US" dirty="0"/>
              <a:t>You are either a Lion or a Gazelle, its your choice!</a:t>
            </a:r>
          </a:p>
        </p:txBody>
      </p:sp>
      <p:pic>
        <p:nvPicPr>
          <p:cNvPr id="1026" name="Picture 2">
            <a:extLst>
              <a:ext uri="{FF2B5EF4-FFF2-40B4-BE49-F238E27FC236}">
                <a16:creationId xmlns:a16="http://schemas.microsoft.com/office/drawing/2014/main" id="{C547EC44-86E6-16A1-5151-E8A9242F2BB1}"/>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p:blipFill>
        <p:spPr bwMode="auto">
          <a:xfrm>
            <a:off x="6099048" y="1550744"/>
            <a:ext cx="5458968" cy="4420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72925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43C42-36A3-41F6-9634-3A2EA5511369}"/>
              </a:ext>
            </a:extLst>
          </p:cNvPr>
          <p:cNvSpPr>
            <a:spLocks noGrp="1"/>
          </p:cNvSpPr>
          <p:nvPr>
            <p:ph type="title"/>
          </p:nvPr>
        </p:nvSpPr>
        <p:spPr>
          <a:xfrm>
            <a:off x="452306" y="18256"/>
            <a:ext cx="10515600" cy="1325563"/>
          </a:xfrm>
        </p:spPr>
        <p:txBody>
          <a:bodyPr>
            <a:normAutofit/>
          </a:bodyPr>
          <a:lstStyle/>
          <a:p>
            <a:pPr algn="ctr"/>
            <a:r>
              <a:rPr lang="en-US" sz="6000" b="1" dirty="0"/>
              <a:t>Questions or More Ideas</a:t>
            </a:r>
          </a:p>
        </p:txBody>
      </p:sp>
      <p:sp>
        <p:nvSpPr>
          <p:cNvPr id="3" name="Content Placeholder 2">
            <a:extLst>
              <a:ext uri="{FF2B5EF4-FFF2-40B4-BE49-F238E27FC236}">
                <a16:creationId xmlns:a16="http://schemas.microsoft.com/office/drawing/2014/main" id="{EA0F3DA3-F4FB-438D-B920-4457C75027A5}"/>
              </a:ext>
            </a:extLst>
          </p:cNvPr>
          <p:cNvSpPr>
            <a:spLocks noGrp="1"/>
          </p:cNvSpPr>
          <p:nvPr>
            <p:ph idx="1"/>
          </p:nvPr>
        </p:nvSpPr>
        <p:spPr>
          <a:xfrm>
            <a:off x="838200" y="4877205"/>
            <a:ext cx="10515600" cy="1661707"/>
          </a:xfrm>
        </p:spPr>
        <p:txBody>
          <a:bodyPr>
            <a:normAutofit/>
          </a:bodyPr>
          <a:lstStyle/>
          <a:p>
            <a:pPr marL="0" indent="0" algn="ctr">
              <a:buNone/>
              <a:tabLst>
                <a:tab pos="457200" algn="l"/>
              </a:tabLst>
            </a:pPr>
            <a:endParaRPr lang="en-US" altLang="en-US" b="1" dirty="0">
              <a:solidFill>
                <a:srgbClr val="133042"/>
              </a:solidFill>
            </a:endParaRPr>
          </a:p>
          <a:p>
            <a:pPr marL="0" indent="0" algn="ctr">
              <a:buNone/>
              <a:tabLst>
                <a:tab pos="457200" algn="l"/>
              </a:tabLst>
            </a:pPr>
            <a:r>
              <a:rPr lang="en-US" altLang="en-US" sz="4400" dirty="0">
                <a:solidFill>
                  <a:srgbClr val="7BC2BC"/>
                </a:solidFill>
                <a:latin typeface="Showcard Gothic" panose="04020904020102020604" pitchFamily="82" charset="0"/>
              </a:rPr>
              <a:t>Ultimately Knowledge is Power!</a:t>
            </a:r>
          </a:p>
          <a:p>
            <a:endParaRPr lang="en-US" dirty="0"/>
          </a:p>
        </p:txBody>
      </p:sp>
      <p:sp>
        <p:nvSpPr>
          <p:cNvPr id="4" name="Slide Number Placeholder 3">
            <a:extLst>
              <a:ext uri="{FF2B5EF4-FFF2-40B4-BE49-F238E27FC236}">
                <a16:creationId xmlns:a16="http://schemas.microsoft.com/office/drawing/2014/main" id="{234B6330-731A-48A3-948C-DC6D720BF3D3}"/>
              </a:ext>
            </a:extLst>
          </p:cNvPr>
          <p:cNvSpPr>
            <a:spLocks noGrp="1"/>
          </p:cNvSpPr>
          <p:nvPr>
            <p:ph type="sldNum" sz="quarter" idx="12"/>
          </p:nvPr>
        </p:nvSpPr>
        <p:spPr/>
        <p:txBody>
          <a:bodyPr/>
          <a:lstStyle/>
          <a:p>
            <a:fld id="{E45151DA-BBA7-4ED7-9FEB-7A7D3C3D1D04}" type="slidenum">
              <a:rPr lang="en-IN" smtClean="0"/>
              <a:t>48</a:t>
            </a:fld>
            <a:endParaRPr lang="en-IN"/>
          </a:p>
        </p:txBody>
      </p:sp>
      <p:pic>
        <p:nvPicPr>
          <p:cNvPr id="12" name="Graphic 11" descr="Questions with solid fill">
            <a:extLst>
              <a:ext uri="{FF2B5EF4-FFF2-40B4-BE49-F238E27FC236}">
                <a16:creationId xmlns:a16="http://schemas.microsoft.com/office/drawing/2014/main" id="{A778511B-2375-475B-B48B-3B61812D04C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27889" y="2072098"/>
            <a:ext cx="1459684" cy="1459684"/>
          </a:xfrm>
          <a:prstGeom prst="rect">
            <a:avLst/>
          </a:prstGeom>
        </p:spPr>
      </p:pic>
      <p:sp>
        <p:nvSpPr>
          <p:cNvPr id="13" name="TextBox 12">
            <a:extLst>
              <a:ext uri="{FF2B5EF4-FFF2-40B4-BE49-F238E27FC236}">
                <a16:creationId xmlns:a16="http://schemas.microsoft.com/office/drawing/2014/main" id="{3B07C320-2393-438D-91F0-F475954544F4}"/>
              </a:ext>
            </a:extLst>
          </p:cNvPr>
          <p:cNvSpPr txBox="1"/>
          <p:nvPr/>
        </p:nvSpPr>
        <p:spPr>
          <a:xfrm>
            <a:off x="1296140" y="1091020"/>
            <a:ext cx="8576317" cy="2492990"/>
          </a:xfrm>
          <a:prstGeom prst="rect">
            <a:avLst/>
          </a:prstGeom>
          <a:noFill/>
        </p:spPr>
        <p:txBody>
          <a:bodyPr wrap="square" rtlCol="0">
            <a:spAutoFit/>
          </a:bodyPr>
          <a:lstStyle/>
          <a:p>
            <a:pPr marL="0" indent="0" algn="ctr">
              <a:buNone/>
              <a:tabLst>
                <a:tab pos="457200" algn="l"/>
              </a:tabLst>
            </a:pPr>
            <a:r>
              <a:rPr lang="en-US" altLang="en-US" sz="3600" b="1" dirty="0">
                <a:solidFill>
                  <a:srgbClr val="133042"/>
                </a:solidFill>
                <a:latin typeface="Segoe UI   "/>
              </a:rPr>
              <a:t>tmurphy@annie-mac.com</a:t>
            </a:r>
          </a:p>
          <a:p>
            <a:pPr marL="0" indent="0" algn="ctr">
              <a:buNone/>
              <a:tabLst>
                <a:tab pos="457200" algn="l"/>
              </a:tabLst>
            </a:pPr>
            <a:r>
              <a:rPr lang="en-US" altLang="en-US" sz="3600" b="1" dirty="0">
                <a:solidFill>
                  <a:srgbClr val="133042"/>
                </a:solidFill>
                <a:latin typeface="Segoe UI   "/>
              </a:rPr>
              <a:t>Cell Phone # 301-752-8152</a:t>
            </a:r>
          </a:p>
          <a:p>
            <a:pPr marL="0" indent="0" algn="ctr">
              <a:buNone/>
              <a:tabLst>
                <a:tab pos="457200" algn="l"/>
              </a:tabLst>
            </a:pPr>
            <a:r>
              <a:rPr lang="en-US" altLang="en-US" sz="2800" b="1" dirty="0">
                <a:solidFill>
                  <a:srgbClr val="133042"/>
                </a:solidFill>
                <a:latin typeface="Segoe UI   "/>
              </a:rPr>
              <a:t>Demonstrate what you know!</a:t>
            </a:r>
          </a:p>
          <a:p>
            <a:pPr marL="0" indent="0" algn="ctr">
              <a:buNone/>
              <a:tabLst>
                <a:tab pos="457200" algn="l"/>
              </a:tabLst>
            </a:pPr>
            <a:r>
              <a:rPr lang="en-US" altLang="en-US" sz="2800" b="1" dirty="0">
                <a:solidFill>
                  <a:srgbClr val="133042"/>
                </a:solidFill>
                <a:latin typeface="Segoe UI   "/>
              </a:rPr>
              <a:t>Get the Word Out that you are a Pro!</a:t>
            </a:r>
          </a:p>
          <a:p>
            <a:pPr marL="0" marR="0" lvl="0" indent="0" algn="ctr" defTabSz="914400" rtl="0" eaLnBrk="1" fontAlgn="auto" latinLnBrk="0" hangingPunct="1">
              <a:lnSpc>
                <a:spcPct val="100000"/>
              </a:lnSpc>
              <a:spcBef>
                <a:spcPts val="0"/>
              </a:spcBef>
              <a:spcAft>
                <a:spcPts val="0"/>
              </a:spcAft>
              <a:buClrTx/>
              <a:buSzTx/>
              <a:buFontTx/>
              <a:buNone/>
              <a:tabLst>
                <a:tab pos="457200" algn="l"/>
              </a:tabLst>
              <a:defRPr/>
            </a:pPr>
            <a:r>
              <a:rPr lang="en-US" altLang="en-US" sz="2800" b="1" dirty="0">
                <a:solidFill>
                  <a:srgbClr val="133042"/>
                </a:solidFill>
                <a:latin typeface="Segoe UI   "/>
              </a:rPr>
              <a:t>Knowledge </a:t>
            </a:r>
            <a:r>
              <a:rPr lang="en-US" altLang="en-US" sz="2800" b="1">
                <a:solidFill>
                  <a:srgbClr val="133042"/>
                </a:solidFill>
                <a:latin typeface="Segoe UI   "/>
              </a:rPr>
              <a:t>is Power!</a:t>
            </a:r>
            <a:endParaRPr kumimoji="0" lang="en-US" altLang="en-US" sz="2000" b="1" i="0" u="none" strike="noStrike" kern="1200" cap="none" spc="0" normalizeH="0" baseline="0" noProof="0" dirty="0">
              <a:ln>
                <a:noFill/>
              </a:ln>
              <a:solidFill>
                <a:srgbClr val="133042"/>
              </a:solidFill>
              <a:effectLst/>
              <a:uLnTx/>
              <a:uFillTx/>
              <a:latin typeface="Segoe UI   "/>
              <a:ea typeface="+mn-ea"/>
              <a:cs typeface="+mn-cs"/>
            </a:endParaRPr>
          </a:p>
        </p:txBody>
      </p:sp>
    </p:spTree>
    <p:extLst>
      <p:ext uri="{BB962C8B-B14F-4D97-AF65-F5344CB8AC3E}">
        <p14:creationId xmlns:p14="http://schemas.microsoft.com/office/powerpoint/2010/main" val="22790515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7B2A0906-E888-226F-44EC-1F204919223F}"/>
              </a:ext>
            </a:extLst>
          </p:cNvPr>
          <p:cNvPicPr>
            <a:picLocks noGrp="1" noChangeAspect="1"/>
          </p:cNvPicPr>
          <p:nvPr>
            <p:ph sz="half" idx="2"/>
          </p:nvPr>
        </p:nvPicPr>
        <p:blipFill rotWithShape="1">
          <a:blip r:embed="rId2"/>
          <a:srcRect l="6589" r="-1" b="-1"/>
          <a:stretch/>
        </p:blipFill>
        <p:spPr>
          <a:xfrm>
            <a:off x="5459767" y="10"/>
            <a:ext cx="6732230" cy="6857990"/>
          </a:xfrm>
          <a:prstGeom prst="rect">
            <a:avLst/>
          </a:prstGeom>
        </p:spPr>
      </p:pic>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8215311-DB1B-73C1-50EA-64D787CABFB5}"/>
              </a:ext>
            </a:extLst>
          </p:cNvPr>
          <p:cNvSpPr>
            <a:spLocks noGrp="1"/>
          </p:cNvSpPr>
          <p:nvPr>
            <p:ph type="title"/>
          </p:nvPr>
        </p:nvSpPr>
        <p:spPr>
          <a:xfrm>
            <a:off x="0" y="0"/>
            <a:ext cx="4926558" cy="2265037"/>
          </a:xfrm>
        </p:spPr>
        <p:txBody>
          <a:bodyPr vert="horz" lIns="91440" tIns="45720" rIns="91440" bIns="45720" rtlCol="0" anchor="ctr">
            <a:normAutofit/>
          </a:bodyPr>
          <a:lstStyle/>
          <a:p>
            <a:pPr algn="ctr"/>
            <a:r>
              <a:rPr lang="en-US" sz="6600" b="1" dirty="0"/>
              <a:t>Equity Quandary</a:t>
            </a:r>
          </a:p>
        </p:txBody>
      </p:sp>
      <p:sp>
        <p:nvSpPr>
          <p:cNvPr id="3" name="Content Placeholder 2">
            <a:extLst>
              <a:ext uri="{FF2B5EF4-FFF2-40B4-BE49-F238E27FC236}">
                <a16:creationId xmlns:a16="http://schemas.microsoft.com/office/drawing/2014/main" id="{6A37DCEF-7BA2-EBDD-376D-C7C012C4F8FE}"/>
              </a:ext>
            </a:extLst>
          </p:cNvPr>
          <p:cNvSpPr>
            <a:spLocks noGrp="1"/>
          </p:cNvSpPr>
          <p:nvPr>
            <p:ph sz="half" idx="1"/>
          </p:nvPr>
        </p:nvSpPr>
        <p:spPr>
          <a:xfrm>
            <a:off x="-4" y="2114604"/>
            <a:ext cx="5459767" cy="4423799"/>
          </a:xfrm>
        </p:spPr>
        <p:txBody>
          <a:bodyPr vert="horz" lIns="91440" tIns="45720" rIns="91440" bIns="45720" rtlCol="0">
            <a:noAutofit/>
          </a:bodyPr>
          <a:lstStyle/>
          <a:p>
            <a:r>
              <a:rPr lang="en-US" dirty="0"/>
              <a:t>American Baby Boomers are sitting on a mountain of real estate wealth – Is it safe to count towards retirement savings? – Moneywise</a:t>
            </a:r>
          </a:p>
          <a:p>
            <a:r>
              <a:rPr lang="en-US" dirty="0"/>
              <a:t>Boomers Claim 42% of the Total Real Estate Wealth – Federal Reserve 4</a:t>
            </a:r>
            <a:r>
              <a:rPr lang="en-US" baseline="30000" dirty="0"/>
              <a:t>th</a:t>
            </a:r>
            <a:r>
              <a:rPr lang="en-US" dirty="0"/>
              <a:t> Quarter 2023</a:t>
            </a:r>
          </a:p>
          <a:p>
            <a:r>
              <a:rPr lang="en-US" dirty="0"/>
              <a:t>Are Boomers overlooking the Equity they have locked in for the long haul?</a:t>
            </a:r>
          </a:p>
        </p:txBody>
      </p:sp>
    </p:spTree>
    <p:extLst>
      <p:ext uri="{BB962C8B-B14F-4D97-AF65-F5344CB8AC3E}">
        <p14:creationId xmlns:p14="http://schemas.microsoft.com/office/powerpoint/2010/main" val="1190328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94358D-D0EC-0720-DFDD-D614C0219AF5}"/>
              </a:ext>
            </a:extLst>
          </p:cNvPr>
          <p:cNvSpPr>
            <a:spLocks noGrp="1"/>
          </p:cNvSpPr>
          <p:nvPr>
            <p:ph type="title"/>
          </p:nvPr>
        </p:nvSpPr>
        <p:spPr>
          <a:xfrm>
            <a:off x="-106531" y="195359"/>
            <a:ext cx="6063448" cy="1956841"/>
          </a:xfrm>
        </p:spPr>
        <p:txBody>
          <a:bodyPr vert="horz" lIns="91440" tIns="45720" rIns="91440" bIns="45720" rtlCol="0" anchor="b">
            <a:noAutofit/>
          </a:bodyPr>
          <a:lstStyle/>
          <a:p>
            <a:pPr algn="ctr"/>
            <a:r>
              <a:rPr lang="en-US" sz="6000" b="1" dirty="0"/>
              <a:t>Experienced Strong RE Returns</a:t>
            </a:r>
          </a:p>
        </p:txBody>
      </p:sp>
      <p:sp>
        <p:nvSpPr>
          <p:cNvPr id="1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E824AB7-85F7-3733-BF1B-2BCB33D9F999}"/>
              </a:ext>
            </a:extLst>
          </p:cNvPr>
          <p:cNvSpPr>
            <a:spLocks noGrp="1"/>
          </p:cNvSpPr>
          <p:nvPr>
            <p:ph sz="half" idx="1"/>
          </p:nvPr>
        </p:nvSpPr>
        <p:spPr>
          <a:xfrm>
            <a:off x="379760" y="2717004"/>
            <a:ext cx="4889241" cy="3706202"/>
          </a:xfrm>
        </p:spPr>
        <p:txBody>
          <a:bodyPr vert="horz" lIns="91440" tIns="45720" rIns="91440" bIns="45720" rtlCol="0">
            <a:normAutofit/>
          </a:bodyPr>
          <a:lstStyle/>
          <a:p>
            <a:r>
              <a:rPr lang="en-US" sz="4000" dirty="0"/>
              <a:t>Up 400% over the last 30 Years</a:t>
            </a:r>
          </a:p>
          <a:p>
            <a:r>
              <a:rPr lang="en-US" sz="4000" dirty="0"/>
              <a:t>Continue to Climb with no End in Sight</a:t>
            </a:r>
          </a:p>
          <a:p>
            <a:r>
              <a:rPr lang="en-US" sz="4000" dirty="0"/>
              <a:t>Severe Shortage Limited Listings</a:t>
            </a:r>
          </a:p>
          <a:p>
            <a:endParaRPr lang="en-US" sz="2200" dirty="0"/>
          </a:p>
        </p:txBody>
      </p:sp>
      <p:pic>
        <p:nvPicPr>
          <p:cNvPr id="6" name="Content Placeholder 5">
            <a:extLst>
              <a:ext uri="{FF2B5EF4-FFF2-40B4-BE49-F238E27FC236}">
                <a16:creationId xmlns:a16="http://schemas.microsoft.com/office/drawing/2014/main" id="{3814A596-914A-A8DE-F5DE-83026BBAEF87}"/>
              </a:ext>
            </a:extLst>
          </p:cNvPr>
          <p:cNvPicPr>
            <a:picLocks noGrp="1" noChangeAspect="1"/>
          </p:cNvPicPr>
          <p:nvPr>
            <p:ph sz="half" idx="2"/>
          </p:nvPr>
        </p:nvPicPr>
        <p:blipFill rotWithShape="1">
          <a:blip r:embed="rId2"/>
          <a:srcRect l="3207" r="1"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713445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427AF5F-9A0E-42B7-A252-FD64C9885F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8FE49DC9-828A-3A01-35CE-5700DE378C55}"/>
              </a:ext>
            </a:extLst>
          </p:cNvPr>
          <p:cNvSpPr>
            <a:spLocks noGrp="1"/>
          </p:cNvSpPr>
          <p:nvPr>
            <p:ph type="title"/>
          </p:nvPr>
        </p:nvSpPr>
        <p:spPr>
          <a:xfrm>
            <a:off x="838200" y="338492"/>
            <a:ext cx="10515600" cy="1306443"/>
          </a:xfrm>
        </p:spPr>
        <p:txBody>
          <a:bodyPr vert="horz" lIns="91440" tIns="45720" rIns="91440" bIns="45720" rtlCol="0" anchor="ctr">
            <a:normAutofit/>
          </a:bodyPr>
          <a:lstStyle/>
          <a:p>
            <a:pPr algn="ctr"/>
            <a:r>
              <a:rPr lang="en-US" sz="7200" b="1" dirty="0"/>
              <a:t>Senior Growth Rate</a:t>
            </a:r>
          </a:p>
        </p:txBody>
      </p:sp>
      <p:sp>
        <p:nvSpPr>
          <p:cNvPr id="3" name="Content Placeholder 2">
            <a:extLst>
              <a:ext uri="{FF2B5EF4-FFF2-40B4-BE49-F238E27FC236}">
                <a16:creationId xmlns:a16="http://schemas.microsoft.com/office/drawing/2014/main" id="{509F20B4-23D7-A57B-4BF7-ABFD26FAF303}"/>
              </a:ext>
            </a:extLst>
          </p:cNvPr>
          <p:cNvSpPr>
            <a:spLocks noGrp="1"/>
          </p:cNvSpPr>
          <p:nvPr>
            <p:ph sz="half" idx="1"/>
          </p:nvPr>
        </p:nvSpPr>
        <p:spPr>
          <a:xfrm>
            <a:off x="12577" y="1825626"/>
            <a:ext cx="4152774" cy="4303464"/>
          </a:xfrm>
        </p:spPr>
        <p:txBody>
          <a:bodyPr vert="horz" lIns="91440" tIns="45720" rIns="91440" bIns="45720" rtlCol="0">
            <a:normAutofit fontScale="92500"/>
          </a:bodyPr>
          <a:lstStyle/>
          <a:p>
            <a:r>
              <a:rPr lang="en-US" sz="3200" dirty="0"/>
              <a:t>According to USA Facts – the 65+ Age Group was the fastest growing sector between 2010 and 2022, increasing 42.8%</a:t>
            </a:r>
          </a:p>
          <a:p>
            <a:r>
              <a:rPr lang="en-US" sz="3200" dirty="0"/>
              <a:t>Projected to have 80.8 Million Americans Aged 65 &amp; Older by 2040</a:t>
            </a:r>
          </a:p>
          <a:p>
            <a:endParaRPr lang="en-US" sz="2000" dirty="0"/>
          </a:p>
        </p:txBody>
      </p:sp>
      <p:pic>
        <p:nvPicPr>
          <p:cNvPr id="7" name="Content Placeholder 6">
            <a:extLst>
              <a:ext uri="{FF2B5EF4-FFF2-40B4-BE49-F238E27FC236}">
                <a16:creationId xmlns:a16="http://schemas.microsoft.com/office/drawing/2014/main" id="{6D055E8D-1B72-1D37-2208-98BEC3F9F70B}"/>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1277" b="1277"/>
          <a:stretch/>
        </p:blipFill>
        <p:spPr>
          <a:xfrm>
            <a:off x="4615328" y="1825626"/>
            <a:ext cx="7058807" cy="4303464"/>
          </a:xfrm>
          <a:prstGeom prst="rect">
            <a:avLst/>
          </a:prstGeom>
        </p:spPr>
      </p:pic>
    </p:spTree>
    <p:extLst>
      <p:ext uri="{BB962C8B-B14F-4D97-AF65-F5344CB8AC3E}">
        <p14:creationId xmlns:p14="http://schemas.microsoft.com/office/powerpoint/2010/main" val="36786368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8" name="Rectangle 102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woman covering her face with blanket">
            <a:extLst>
              <a:ext uri="{FF2B5EF4-FFF2-40B4-BE49-F238E27FC236}">
                <a16:creationId xmlns:a16="http://schemas.microsoft.com/office/drawing/2014/main" id="{0DFDF13E-ABC1-90F4-9D7B-ADE56751729F}"/>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b="29077"/>
          <a:stretch/>
        </p:blipFill>
        <p:spPr bwMode="auto">
          <a:xfrm>
            <a:off x="1" y="10"/>
            <a:ext cx="6913983" cy="6857990"/>
          </a:xfrm>
          <a:prstGeom prst="rect">
            <a:avLst/>
          </a:prstGeom>
          <a:noFill/>
          <a:extLst>
            <a:ext uri="{909E8E84-426E-40DD-AFC4-6F175D3DCCD1}">
              <a14:hiddenFill xmlns:a14="http://schemas.microsoft.com/office/drawing/2010/main">
                <a:solidFill>
                  <a:srgbClr val="FFFFFF"/>
                </a:solidFill>
              </a14:hiddenFill>
            </a:ext>
          </a:extLst>
        </p:spPr>
      </p:pic>
      <p:sp>
        <p:nvSpPr>
          <p:cNvPr id="1029" name="Rectangle 1028">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E81B408-B4D6-0836-8D09-A977F49064AE}"/>
              </a:ext>
            </a:extLst>
          </p:cNvPr>
          <p:cNvSpPr>
            <a:spLocks noGrp="1"/>
          </p:cNvSpPr>
          <p:nvPr>
            <p:ph type="title"/>
          </p:nvPr>
        </p:nvSpPr>
        <p:spPr>
          <a:xfrm>
            <a:off x="6643396" y="0"/>
            <a:ext cx="5545555" cy="2265037"/>
          </a:xfrm>
        </p:spPr>
        <p:txBody>
          <a:bodyPr vert="horz" lIns="91440" tIns="45720" rIns="91440" bIns="45720" rtlCol="0" anchor="ctr">
            <a:normAutofit/>
          </a:bodyPr>
          <a:lstStyle/>
          <a:p>
            <a:pPr algn="ctr"/>
            <a:r>
              <a:rPr lang="en-US" sz="6600" b="1" dirty="0"/>
              <a:t>Senior’s Major Fears</a:t>
            </a:r>
          </a:p>
        </p:txBody>
      </p:sp>
      <p:sp>
        <p:nvSpPr>
          <p:cNvPr id="3" name="Content Placeholder 2">
            <a:extLst>
              <a:ext uri="{FF2B5EF4-FFF2-40B4-BE49-F238E27FC236}">
                <a16:creationId xmlns:a16="http://schemas.microsoft.com/office/drawing/2014/main" id="{1387C8B4-6586-7FED-37FC-BECDC86B9FC1}"/>
              </a:ext>
            </a:extLst>
          </p:cNvPr>
          <p:cNvSpPr>
            <a:spLocks noGrp="1"/>
          </p:cNvSpPr>
          <p:nvPr>
            <p:ph sz="half" idx="1"/>
          </p:nvPr>
        </p:nvSpPr>
        <p:spPr>
          <a:xfrm>
            <a:off x="6913984" y="2434200"/>
            <a:ext cx="5278016" cy="4423789"/>
          </a:xfrm>
        </p:spPr>
        <p:txBody>
          <a:bodyPr vert="horz" lIns="91440" tIns="45720" rIns="91440" bIns="45720" rtlCol="0">
            <a:normAutofit/>
          </a:bodyPr>
          <a:lstStyle/>
          <a:p>
            <a:r>
              <a:rPr lang="en-US" dirty="0"/>
              <a:t>Afford Day by Day Basic Needs</a:t>
            </a:r>
          </a:p>
          <a:p>
            <a:r>
              <a:rPr lang="en-US" dirty="0"/>
              <a:t>Being Homeless</a:t>
            </a:r>
          </a:p>
          <a:p>
            <a:r>
              <a:rPr lang="en-US" dirty="0"/>
              <a:t>Rising Medical Care Costs</a:t>
            </a:r>
          </a:p>
          <a:p>
            <a:r>
              <a:rPr lang="en-US" dirty="0"/>
              <a:t>Losing Physical Functions</a:t>
            </a:r>
          </a:p>
          <a:p>
            <a:r>
              <a:rPr lang="en-US" dirty="0"/>
              <a:t>Relying on Others for Daily Care</a:t>
            </a:r>
          </a:p>
          <a:p>
            <a:r>
              <a:rPr lang="en-US" dirty="0"/>
              <a:t>Making Day by Day Decisions</a:t>
            </a:r>
          </a:p>
          <a:p>
            <a:endParaRPr lang="en-US" dirty="0"/>
          </a:p>
          <a:p>
            <a:endParaRPr lang="en-US" sz="2000" dirty="0"/>
          </a:p>
        </p:txBody>
      </p:sp>
    </p:spTree>
    <p:extLst>
      <p:ext uri="{BB962C8B-B14F-4D97-AF65-F5344CB8AC3E}">
        <p14:creationId xmlns:p14="http://schemas.microsoft.com/office/powerpoint/2010/main" val="370940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6F6C3-11B5-915C-3ED5-B3D7322E0F56}"/>
              </a:ext>
            </a:extLst>
          </p:cNvPr>
          <p:cNvSpPr>
            <a:spLocks noGrp="1"/>
          </p:cNvSpPr>
          <p:nvPr>
            <p:ph type="title"/>
          </p:nvPr>
        </p:nvSpPr>
        <p:spPr/>
        <p:txBody>
          <a:bodyPr>
            <a:normAutofit/>
          </a:bodyPr>
          <a:lstStyle/>
          <a:p>
            <a:pPr algn="ctr"/>
            <a:r>
              <a:rPr lang="en-US" sz="6600" b="1" dirty="0"/>
              <a:t>What is the Ethical Dilemma? </a:t>
            </a:r>
          </a:p>
        </p:txBody>
      </p:sp>
      <p:sp>
        <p:nvSpPr>
          <p:cNvPr id="6" name="Text Placeholder 5">
            <a:extLst>
              <a:ext uri="{FF2B5EF4-FFF2-40B4-BE49-F238E27FC236}">
                <a16:creationId xmlns:a16="http://schemas.microsoft.com/office/drawing/2014/main" id="{01ABE43B-1962-2D42-DAAA-92F5FE5AB6DF}"/>
              </a:ext>
            </a:extLst>
          </p:cNvPr>
          <p:cNvSpPr>
            <a:spLocks noGrp="1"/>
          </p:cNvSpPr>
          <p:nvPr>
            <p:ph type="body" idx="1"/>
          </p:nvPr>
        </p:nvSpPr>
        <p:spPr>
          <a:xfrm>
            <a:off x="568172" y="1681163"/>
            <a:ext cx="5429404" cy="823912"/>
          </a:xfrm>
        </p:spPr>
        <p:txBody>
          <a:bodyPr>
            <a:normAutofit/>
          </a:bodyPr>
          <a:lstStyle/>
          <a:p>
            <a:r>
              <a:rPr lang="en-US" sz="3200" dirty="0"/>
              <a:t>    Reverse Mortgages are Bad</a:t>
            </a:r>
          </a:p>
        </p:txBody>
      </p:sp>
      <p:sp>
        <p:nvSpPr>
          <p:cNvPr id="7" name="Content Placeholder 6">
            <a:extLst>
              <a:ext uri="{FF2B5EF4-FFF2-40B4-BE49-F238E27FC236}">
                <a16:creationId xmlns:a16="http://schemas.microsoft.com/office/drawing/2014/main" id="{696E328E-D512-52BF-AB17-A0F8A876337D}"/>
              </a:ext>
            </a:extLst>
          </p:cNvPr>
          <p:cNvSpPr>
            <a:spLocks noGrp="1"/>
          </p:cNvSpPr>
          <p:nvPr>
            <p:ph sz="half" idx="2"/>
          </p:nvPr>
        </p:nvSpPr>
        <p:spPr>
          <a:xfrm>
            <a:off x="568172" y="2505074"/>
            <a:ext cx="5429404" cy="4117667"/>
          </a:xfrm>
        </p:spPr>
        <p:txBody>
          <a:bodyPr>
            <a:normAutofit lnSpcReduction="10000"/>
          </a:bodyPr>
          <a:lstStyle/>
          <a:p>
            <a:r>
              <a:rPr lang="en-US" dirty="0"/>
              <a:t>Take Advantage of the Elderly</a:t>
            </a:r>
          </a:p>
          <a:p>
            <a:r>
              <a:rPr lang="en-US" dirty="0"/>
              <a:t>Robs the Children’s Inheritance</a:t>
            </a:r>
          </a:p>
          <a:p>
            <a:r>
              <a:rPr lang="en-US" dirty="0"/>
              <a:t>Have High Fees &amp; Interest Rates</a:t>
            </a:r>
          </a:p>
          <a:p>
            <a:r>
              <a:rPr lang="en-US" dirty="0"/>
              <a:t>Not the Best Financing Option</a:t>
            </a:r>
          </a:p>
          <a:p>
            <a:r>
              <a:rPr lang="en-US" dirty="0"/>
              <a:t>Limitations on Loan Amts &amp; Choices</a:t>
            </a:r>
          </a:p>
          <a:p>
            <a:r>
              <a:rPr lang="en-US" dirty="0"/>
              <a:t>Penalty for Younger Spouses</a:t>
            </a:r>
          </a:p>
          <a:p>
            <a:r>
              <a:rPr lang="en-US" dirty="0"/>
              <a:t>Home Maintenance &amp; Escrows</a:t>
            </a:r>
          </a:p>
          <a:p>
            <a:endParaRPr lang="en-US" dirty="0"/>
          </a:p>
        </p:txBody>
      </p:sp>
      <p:sp>
        <p:nvSpPr>
          <p:cNvPr id="8" name="Text Placeholder 7">
            <a:extLst>
              <a:ext uri="{FF2B5EF4-FFF2-40B4-BE49-F238E27FC236}">
                <a16:creationId xmlns:a16="http://schemas.microsoft.com/office/drawing/2014/main" id="{55493496-31FB-8BCB-581C-4A69DD675197}"/>
              </a:ext>
            </a:extLst>
          </p:cNvPr>
          <p:cNvSpPr>
            <a:spLocks noGrp="1"/>
          </p:cNvSpPr>
          <p:nvPr>
            <p:ph type="body" sz="quarter" idx="3"/>
          </p:nvPr>
        </p:nvSpPr>
        <p:spPr/>
        <p:txBody>
          <a:bodyPr>
            <a:normAutofit/>
          </a:bodyPr>
          <a:lstStyle/>
          <a:p>
            <a:pPr algn="ctr"/>
            <a:r>
              <a:rPr lang="en-US" sz="3200" dirty="0"/>
              <a:t>Reverse Mortgages are Good</a:t>
            </a:r>
          </a:p>
        </p:txBody>
      </p:sp>
      <p:sp>
        <p:nvSpPr>
          <p:cNvPr id="9" name="Content Placeholder 8">
            <a:extLst>
              <a:ext uri="{FF2B5EF4-FFF2-40B4-BE49-F238E27FC236}">
                <a16:creationId xmlns:a16="http://schemas.microsoft.com/office/drawing/2014/main" id="{FC200AB8-0BD5-74C4-B7FF-6D7266A69745}"/>
              </a:ext>
            </a:extLst>
          </p:cNvPr>
          <p:cNvSpPr>
            <a:spLocks noGrp="1"/>
          </p:cNvSpPr>
          <p:nvPr>
            <p:ph sz="quarter" idx="4"/>
          </p:nvPr>
        </p:nvSpPr>
        <p:spPr>
          <a:xfrm>
            <a:off x="6172200" y="2505074"/>
            <a:ext cx="5715000" cy="4188689"/>
          </a:xfrm>
        </p:spPr>
        <p:txBody>
          <a:bodyPr>
            <a:normAutofit lnSpcReduction="10000"/>
          </a:bodyPr>
          <a:lstStyle/>
          <a:p>
            <a:r>
              <a:rPr lang="en-US" dirty="0"/>
              <a:t>Seniors can remain in their home indefinitely</a:t>
            </a:r>
          </a:p>
          <a:p>
            <a:r>
              <a:rPr lang="en-US" dirty="0"/>
              <a:t>Infinite Loan Term not defined by their Equity </a:t>
            </a:r>
          </a:p>
          <a:p>
            <a:r>
              <a:rPr lang="en-US" dirty="0"/>
              <a:t>No Tax Liability on Disbursements</a:t>
            </a:r>
          </a:p>
          <a:p>
            <a:r>
              <a:rPr lang="en-US" dirty="0"/>
              <a:t>Keep Retirement Secure</a:t>
            </a:r>
          </a:p>
          <a:p>
            <a:r>
              <a:rPr lang="en-US" dirty="0"/>
              <a:t>Multiple Loan Options</a:t>
            </a:r>
          </a:p>
          <a:p>
            <a:r>
              <a:rPr lang="en-US" dirty="0"/>
              <a:t>Cash for Maintenance &amp; Escrows</a:t>
            </a:r>
          </a:p>
          <a:p>
            <a:r>
              <a:rPr lang="en-US" dirty="0"/>
              <a:t>Non-Course Loan &amp; Affordable</a:t>
            </a:r>
          </a:p>
          <a:p>
            <a:endParaRPr lang="en-US" dirty="0"/>
          </a:p>
        </p:txBody>
      </p:sp>
    </p:spTree>
    <p:extLst>
      <p:ext uri="{BB962C8B-B14F-4D97-AF65-F5344CB8AC3E}">
        <p14:creationId xmlns:p14="http://schemas.microsoft.com/office/powerpoint/2010/main" val="21236508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12837</TotalTime>
  <Words>1972</Words>
  <Application>Microsoft Office PowerPoint</Application>
  <PresentationFormat>Widescreen</PresentationFormat>
  <Paragraphs>342</Paragraphs>
  <Slides>48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48</vt:i4>
      </vt:variant>
    </vt:vector>
  </HeadingPairs>
  <TitlesOfParts>
    <vt:vector size="54" baseType="lpstr">
      <vt:lpstr>Arial</vt:lpstr>
      <vt:lpstr>Calibri</vt:lpstr>
      <vt:lpstr>Calibri Light</vt:lpstr>
      <vt:lpstr>Segoe UI   </vt:lpstr>
      <vt:lpstr>Showcard Gothic</vt:lpstr>
      <vt:lpstr>Office Theme</vt:lpstr>
      <vt:lpstr>The Ethical Dilemma Surrounding  Reverse Mortgages</vt:lpstr>
      <vt:lpstr>Is There Rate Relief In Sight?</vt:lpstr>
      <vt:lpstr>Future Horizon </vt:lpstr>
      <vt:lpstr>Senior Headlines</vt:lpstr>
      <vt:lpstr>Equity Quandary</vt:lpstr>
      <vt:lpstr>Experienced Strong RE Returns</vt:lpstr>
      <vt:lpstr>Senior Growth Rate</vt:lpstr>
      <vt:lpstr>Senior’s Major Fears</vt:lpstr>
      <vt:lpstr>What is the Ethical Dilemma? </vt:lpstr>
      <vt:lpstr>Affordability </vt:lpstr>
      <vt:lpstr>Rate of Young Adults Living at Home</vt:lpstr>
      <vt:lpstr>Reverse Mortgages the Answer to the Housing Shortage </vt:lpstr>
      <vt:lpstr>How Do You Decide?</vt:lpstr>
      <vt:lpstr>The Basics</vt:lpstr>
      <vt:lpstr>Purpose </vt:lpstr>
      <vt:lpstr>Cash Proceeds</vt:lpstr>
      <vt:lpstr>Loan Guidelines</vt:lpstr>
      <vt:lpstr>Non-Recourse Loan</vt:lpstr>
      <vt:lpstr>5 Basic Payment Plans</vt:lpstr>
      <vt:lpstr>Plan Options?</vt:lpstr>
      <vt:lpstr>Changing Payment Plans</vt:lpstr>
      <vt:lpstr>Qualifying?</vt:lpstr>
      <vt:lpstr>How Much Can You Borrow?</vt:lpstr>
      <vt:lpstr>Reverse Mortgage Costs</vt:lpstr>
      <vt:lpstr>Upfront Costs</vt:lpstr>
      <vt:lpstr>Credit Issues</vt:lpstr>
      <vt:lpstr>Counseling</vt:lpstr>
      <vt:lpstr>Reverse Mortgage Process</vt:lpstr>
      <vt:lpstr>Types of Housing </vt:lpstr>
      <vt:lpstr>Property Repairs</vt:lpstr>
      <vt:lpstr>Condo &amp; HOA Covenants</vt:lpstr>
      <vt:lpstr>Payments</vt:lpstr>
      <vt:lpstr>Title Requirements</vt:lpstr>
      <vt:lpstr>When Its Time</vt:lpstr>
      <vt:lpstr>Non-Borrowing Spouses</vt:lpstr>
      <vt:lpstr>Pros</vt:lpstr>
      <vt:lpstr>Cons</vt:lpstr>
      <vt:lpstr>Financial Oversight </vt:lpstr>
      <vt:lpstr>Scams, Fraud &amp; Elder Abuse</vt:lpstr>
      <vt:lpstr>Alternative Solutions</vt:lpstr>
      <vt:lpstr>Case Studies</vt:lpstr>
      <vt:lpstr>Your Recommendation</vt:lpstr>
      <vt:lpstr>Circle Back to the Ethical Dilemma?</vt:lpstr>
      <vt:lpstr>Your Strategy</vt:lpstr>
      <vt:lpstr>Team Up With:</vt:lpstr>
      <vt:lpstr>Property Tax Waiver</vt:lpstr>
      <vt:lpstr>Lion or Gazelle?  </vt:lpstr>
      <vt:lpstr>Questions or More Ideas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Leads Leads Leads</dc:title>
  <dc:creator>Tim Murphy</dc:creator>
  <cp:lastModifiedBy>Tim Murphy</cp:lastModifiedBy>
  <cp:revision>13</cp:revision>
  <cp:lastPrinted>2024-06-17T21:12:39Z</cp:lastPrinted>
  <dcterms:created xsi:type="dcterms:W3CDTF">2023-10-30T12:50:25Z</dcterms:created>
  <dcterms:modified xsi:type="dcterms:W3CDTF">2024-06-17T21:15:00Z</dcterms:modified>
</cp:coreProperties>
</file>