
<file path=[Content_Types].xml><?xml version="1.0" encoding="utf-8"?>
<Types xmlns="http://schemas.openxmlformats.org/package/2006/content-types">
  <Default Extension="bin" ContentType="image/unknown"/>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462" r:id="rId4"/>
  </p:sldMasterIdLst>
  <p:notesMasterIdLst>
    <p:notesMasterId r:id="rId77"/>
  </p:notesMasterIdLst>
  <p:sldIdLst>
    <p:sldId id="299" r:id="rId5"/>
    <p:sldId id="257" r:id="rId6"/>
    <p:sldId id="258" r:id="rId7"/>
    <p:sldId id="259" r:id="rId8"/>
    <p:sldId id="290" r:id="rId9"/>
    <p:sldId id="329" r:id="rId10"/>
    <p:sldId id="330" r:id="rId11"/>
    <p:sldId id="331" r:id="rId12"/>
    <p:sldId id="286" r:id="rId13"/>
    <p:sldId id="260" r:id="rId14"/>
    <p:sldId id="283" r:id="rId15"/>
    <p:sldId id="319" r:id="rId16"/>
    <p:sldId id="317" r:id="rId17"/>
    <p:sldId id="261" r:id="rId18"/>
    <p:sldId id="264" r:id="rId19"/>
    <p:sldId id="262" r:id="rId20"/>
    <p:sldId id="263" r:id="rId21"/>
    <p:sldId id="311" r:id="rId22"/>
    <p:sldId id="303" r:id="rId23"/>
    <p:sldId id="332" r:id="rId24"/>
    <p:sldId id="314" r:id="rId25"/>
    <p:sldId id="312" r:id="rId26"/>
    <p:sldId id="313" r:id="rId27"/>
    <p:sldId id="340" r:id="rId28"/>
    <p:sldId id="265" r:id="rId29"/>
    <p:sldId id="307" r:id="rId30"/>
    <p:sldId id="268" r:id="rId31"/>
    <p:sldId id="270" r:id="rId32"/>
    <p:sldId id="271" r:id="rId33"/>
    <p:sldId id="272" r:id="rId34"/>
    <p:sldId id="306" r:id="rId35"/>
    <p:sldId id="342" r:id="rId36"/>
    <p:sldId id="274" r:id="rId37"/>
    <p:sldId id="275" r:id="rId38"/>
    <p:sldId id="304" r:id="rId39"/>
    <p:sldId id="300" r:id="rId40"/>
    <p:sldId id="287" r:id="rId41"/>
    <p:sldId id="309" r:id="rId42"/>
    <p:sldId id="316" r:id="rId43"/>
    <p:sldId id="324" r:id="rId44"/>
    <p:sldId id="325" r:id="rId45"/>
    <p:sldId id="338" r:id="rId46"/>
    <p:sldId id="315" r:id="rId47"/>
    <p:sldId id="280" r:id="rId48"/>
    <p:sldId id="344" r:id="rId49"/>
    <p:sldId id="341" r:id="rId50"/>
    <p:sldId id="336" r:id="rId51"/>
    <p:sldId id="322" r:id="rId52"/>
    <p:sldId id="277" r:id="rId53"/>
    <p:sldId id="297" r:id="rId54"/>
    <p:sldId id="281" r:id="rId55"/>
    <p:sldId id="278" r:id="rId56"/>
    <p:sldId id="339" r:id="rId57"/>
    <p:sldId id="298" r:id="rId58"/>
    <p:sldId id="279" r:id="rId59"/>
    <p:sldId id="327" r:id="rId60"/>
    <p:sldId id="328" r:id="rId61"/>
    <p:sldId id="337" r:id="rId62"/>
    <p:sldId id="334" r:id="rId63"/>
    <p:sldId id="335" r:id="rId64"/>
    <p:sldId id="282" r:id="rId65"/>
    <p:sldId id="292" r:id="rId66"/>
    <p:sldId id="320" r:id="rId67"/>
    <p:sldId id="321" r:id="rId68"/>
    <p:sldId id="288" r:id="rId69"/>
    <p:sldId id="326" r:id="rId70"/>
    <p:sldId id="333" r:id="rId71"/>
    <p:sldId id="289" r:id="rId72"/>
    <p:sldId id="291" r:id="rId73"/>
    <p:sldId id="323" r:id="rId74"/>
    <p:sldId id="295" r:id="rId75"/>
    <p:sldId id="343" r:id="rId76"/>
  </p:sldIdLst>
  <p:sldSz cx="9144000" cy="5143500" type="screen16x9"/>
  <p:notesSz cx="6858000" cy="9144000"/>
  <p:embeddedFontLst>
    <p:embeddedFont>
      <p:font typeface="Amasis MT Pro Black" panose="02040A04050005020304" pitchFamily="18" charset="0"/>
      <p:bold r:id="rId78"/>
      <p:boldItalic r:id="rId79"/>
    </p:embeddedFont>
    <p:embeddedFont>
      <p:font typeface="Arial Black" panose="020B0A04020102020204" pitchFamily="34" charset="0"/>
      <p:bold r:id="rId80"/>
    </p:embeddedFont>
    <p:embeddedFont>
      <p:font typeface="Britannic Bold" panose="020B0903060703020204" pitchFamily="34" charset="0"/>
      <p:regular r:id="rId81"/>
    </p:embeddedFont>
    <p:embeddedFont>
      <p:font typeface="Calibri" panose="020F0502020204030204" pitchFamily="34" charset="0"/>
      <p:regular r:id="rId82"/>
      <p:bold r:id="rId83"/>
      <p:italic r:id="rId84"/>
      <p:boldItalic r:id="rId85"/>
    </p:embeddedFont>
    <p:embeddedFont>
      <p:font typeface="Georgia" panose="02040502050405020303" pitchFamily="18" charset="0"/>
      <p:regular r:id="rId86"/>
      <p:bold r:id="rId87"/>
      <p:italic r:id="rId88"/>
      <p:boldItalic r:id="rId89"/>
    </p:embeddedFont>
    <p:embeddedFont>
      <p:font typeface="Georgia Pro" panose="02040502050405020303" pitchFamily="18" charset="0"/>
      <p:regular r:id="rId90"/>
      <p:bold r:id="rId91"/>
      <p:italic r:id="rId92"/>
      <p:boldItalic r:id="rId93"/>
    </p:embeddedFont>
    <p:embeddedFont>
      <p:font typeface="Libre Franklin" pitchFamily="2" charset="0"/>
      <p:regular r:id="rId94"/>
      <p:bold r:id="rId95"/>
      <p:italic r:id="rId96"/>
      <p:boldItalic r:id="rId97"/>
    </p:embeddedFont>
    <p:embeddedFont>
      <p:font typeface="nunito sans" pitchFamily="2" charset="0"/>
      <p:regular r:id="rId98"/>
      <p:bold r:id="rId99"/>
      <p:italic r:id="rId100"/>
      <p:boldItalic r:id="rId101"/>
    </p:embeddedFont>
    <p:embeddedFont>
      <p:font typeface="Roboto" panose="02000000000000000000" pitchFamily="2" charset="0"/>
      <p:regular r:id="rId102"/>
      <p:bold r:id="rId103"/>
      <p:italic r:id="rId104"/>
      <p:boldItalic r:id="rId105"/>
    </p:embeddedFont>
    <p:embeddedFont>
      <p:font typeface="Segoe UI Black" panose="020B0A02040204020203" pitchFamily="34" charset="0"/>
      <p:bold r:id="rId106"/>
      <p:boldItalic r:id="rId107"/>
    </p:embeddedFont>
    <p:embeddedFont>
      <p:font typeface="Trebuchet MS" panose="020B0603020202020204" pitchFamily="34" charset="0"/>
      <p:regular r:id="rId108"/>
      <p:bold r:id="rId109"/>
      <p:italic r:id="rId110"/>
      <p:boldItalic r:id="rId111"/>
    </p:embeddedFont>
    <p:embeddedFont>
      <p:font typeface="Verdana" panose="020B0604030504040204" pitchFamily="34" charset="0"/>
      <p:regular r:id="rId112"/>
      <p:bold r:id="rId113"/>
      <p:italic r:id="rId114"/>
      <p:boldItalic r:id="rId11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eters" initials="M" lastIdx="1" clrIdx="0">
    <p:extLst>
      <p:ext uri="{19B8F6BF-5375-455C-9EA6-DF929625EA0E}">
        <p15:presenceInfo xmlns:p15="http://schemas.microsoft.com/office/powerpoint/2012/main" userId="S::marketers@exactaland.onmicrosoft.com::abe10c0e-1966-4352-bdd3-5ee551752f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9DA67B-0378-409E-92B7-41714021CB0B}" v="31" dt="2021-07-26T16:45:15.451"/>
    <p1510:client id="{7F3D7015-FACC-488F-85C8-21C32C646450}" v="42" dt="2021-09-09T19:01:49.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7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font" Target="fonts/font35.fntdata"/><Relationship Id="rId16" Type="http://schemas.openxmlformats.org/officeDocument/2006/relationships/slide" Target="slides/slide12.xml"/><Relationship Id="rId107" Type="http://schemas.openxmlformats.org/officeDocument/2006/relationships/font" Target="fonts/font30.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102" Type="http://schemas.openxmlformats.org/officeDocument/2006/relationships/font" Target="fonts/font25.fntdata"/><Relationship Id="rId5" Type="http://schemas.openxmlformats.org/officeDocument/2006/relationships/slide" Target="slides/slide1.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36.fntdata"/><Relationship Id="rId118" Type="http://schemas.openxmlformats.org/officeDocument/2006/relationships/viewProps" Target="viewProps.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6.fntdata"/><Relationship Id="rId108" Type="http://schemas.openxmlformats.org/officeDocument/2006/relationships/font" Target="fonts/font31.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37.fntdata"/><Relationship Id="rId119" Type="http://schemas.openxmlformats.org/officeDocument/2006/relationships/theme" Target="theme/theme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20.fntdata"/><Relationship Id="rId104" Type="http://schemas.openxmlformats.org/officeDocument/2006/relationships/font" Target="fonts/font27.fntdata"/><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0.fntdata"/><Relationship Id="rId110" Type="http://schemas.openxmlformats.org/officeDocument/2006/relationships/font" Target="fonts/font33.fntdata"/><Relationship Id="rId115" Type="http://schemas.openxmlformats.org/officeDocument/2006/relationships/font" Target="fonts/font38.fntdata"/><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font" Target="fonts/font2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6.fntdata"/><Relationship Id="rId98" Type="http://schemas.openxmlformats.org/officeDocument/2006/relationships/font" Target="fonts/font21.fntdata"/><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6.fntdata"/><Relationship Id="rId88" Type="http://schemas.openxmlformats.org/officeDocument/2006/relationships/font" Target="fonts/font11.fntdata"/><Relationship Id="rId111" Type="http://schemas.openxmlformats.org/officeDocument/2006/relationships/font" Target="fonts/font3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29.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font" Target="fonts/font1.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B33EED-A11F-4AB7-9659-A181320C4F3A}" type="doc">
      <dgm:prSet loTypeId="urn:microsoft.com/office/officeart/2009/3/layout/HorizontalOrganizationChart" loCatId="hierarchy" qsTypeId="urn:microsoft.com/office/officeart/2005/8/quickstyle/simple1" qsCatId="simple" csTypeId="urn:microsoft.com/office/officeart/2005/8/colors/accent0_3" csCatId="mainScheme"/>
      <dgm:spPr/>
      <dgm:t>
        <a:bodyPr/>
        <a:lstStyle/>
        <a:p>
          <a:endParaRPr lang="en-US"/>
        </a:p>
      </dgm:t>
    </dgm:pt>
    <dgm:pt modelId="{B8A5B9A6-A79E-48E1-8A12-B9B17E5400C6}">
      <dgm:prSet/>
      <dgm:spPr/>
      <dgm:t>
        <a:bodyPr/>
        <a:lstStyle/>
        <a:p>
          <a:r>
            <a:rPr lang="en-US"/>
            <a:t>Types of Surveys:</a:t>
          </a:r>
        </a:p>
      </dgm:t>
    </dgm:pt>
    <dgm:pt modelId="{8D522507-1E37-4EF1-ACB2-BB0620CB9FA5}" type="parTrans" cxnId="{11261792-7298-4B13-8064-528A50DEF5A1}">
      <dgm:prSet/>
      <dgm:spPr/>
      <dgm:t>
        <a:bodyPr/>
        <a:lstStyle/>
        <a:p>
          <a:endParaRPr lang="en-US"/>
        </a:p>
      </dgm:t>
    </dgm:pt>
    <dgm:pt modelId="{33968272-7AB6-47DF-8630-A6E3A5B8419C}" type="sibTrans" cxnId="{11261792-7298-4B13-8064-528A50DEF5A1}">
      <dgm:prSet/>
      <dgm:spPr/>
      <dgm:t>
        <a:bodyPr/>
        <a:lstStyle/>
        <a:p>
          <a:endParaRPr lang="en-US"/>
        </a:p>
      </dgm:t>
    </dgm:pt>
    <dgm:pt modelId="{B5550DB7-0C71-462D-938F-6981D775C78D}">
      <dgm:prSet/>
      <dgm:spPr/>
      <dgm:t>
        <a:bodyPr/>
        <a:lstStyle/>
        <a:p>
          <a:r>
            <a:rPr lang="en-US"/>
            <a:t>House Location Drawings: plat usually within +/- 1 ft of property lines</a:t>
          </a:r>
        </a:p>
      </dgm:t>
    </dgm:pt>
    <dgm:pt modelId="{602AF4CE-5BE0-4BA5-AB85-5817421CABDB}" type="parTrans" cxnId="{95F084C7-FE14-41F5-9731-F3BFF79D9D89}">
      <dgm:prSet/>
      <dgm:spPr/>
      <dgm:t>
        <a:bodyPr/>
        <a:lstStyle/>
        <a:p>
          <a:endParaRPr lang="en-US"/>
        </a:p>
      </dgm:t>
    </dgm:pt>
    <dgm:pt modelId="{7AC0B7F0-EA1C-427B-A0D0-A2ED2DD9E37C}" type="sibTrans" cxnId="{95F084C7-FE14-41F5-9731-F3BFF79D9D89}">
      <dgm:prSet/>
      <dgm:spPr/>
      <dgm:t>
        <a:bodyPr/>
        <a:lstStyle/>
        <a:p>
          <a:endParaRPr lang="en-US"/>
        </a:p>
      </dgm:t>
    </dgm:pt>
    <dgm:pt modelId="{3F7CCF9B-EE76-4C9A-B520-65E00F5F8041}">
      <dgm:prSet/>
      <dgm:spPr/>
      <dgm:t>
        <a:bodyPr/>
        <a:lstStyle/>
        <a:p>
          <a:r>
            <a:rPr lang="en-US"/>
            <a:t>Boundary Surveys: Marking exact property lines with stakes or flags</a:t>
          </a:r>
        </a:p>
      </dgm:t>
    </dgm:pt>
    <dgm:pt modelId="{5AD7A8A0-D991-44EB-99C4-9C928CEA57D3}" type="parTrans" cxnId="{02482759-6ED8-4058-ADE1-E8A9A3FBCD84}">
      <dgm:prSet/>
      <dgm:spPr/>
      <dgm:t>
        <a:bodyPr/>
        <a:lstStyle/>
        <a:p>
          <a:endParaRPr lang="en-US"/>
        </a:p>
      </dgm:t>
    </dgm:pt>
    <dgm:pt modelId="{7B5BC3A0-B774-45F1-A76B-915165CC95BC}" type="sibTrans" cxnId="{02482759-6ED8-4058-ADE1-E8A9A3FBCD84}">
      <dgm:prSet/>
      <dgm:spPr/>
      <dgm:t>
        <a:bodyPr/>
        <a:lstStyle/>
        <a:p>
          <a:endParaRPr lang="en-US"/>
        </a:p>
      </dgm:t>
    </dgm:pt>
    <dgm:pt modelId="{2FD4A1B0-8E35-4F3B-903E-CB0C51D51199}">
      <dgm:prSet/>
      <dgm:spPr/>
      <dgm:t>
        <a:bodyPr/>
        <a:lstStyle/>
        <a:p>
          <a:r>
            <a:rPr lang="en-US"/>
            <a:t>ALTA: for commercial properties with more details like parking spaces, lamp post, underground utility</a:t>
          </a:r>
        </a:p>
      </dgm:t>
    </dgm:pt>
    <dgm:pt modelId="{A72B0476-2C31-41C6-BAB7-4CBE04F69546}" type="parTrans" cxnId="{0573E514-7817-4FD0-AF12-F85C25A2FCD9}">
      <dgm:prSet/>
      <dgm:spPr/>
      <dgm:t>
        <a:bodyPr/>
        <a:lstStyle/>
        <a:p>
          <a:endParaRPr lang="en-US"/>
        </a:p>
      </dgm:t>
    </dgm:pt>
    <dgm:pt modelId="{AFA69FAA-1283-4FF5-AA59-FA628E94C8DE}" type="sibTrans" cxnId="{0573E514-7817-4FD0-AF12-F85C25A2FCD9}">
      <dgm:prSet/>
      <dgm:spPr/>
      <dgm:t>
        <a:bodyPr/>
        <a:lstStyle/>
        <a:p>
          <a:endParaRPr lang="en-US"/>
        </a:p>
      </dgm:t>
    </dgm:pt>
    <dgm:pt modelId="{4C351681-E56F-4946-A786-C93B016EFD3C}" type="pres">
      <dgm:prSet presAssocID="{8AB33EED-A11F-4AB7-9659-A181320C4F3A}" presName="hierChild1" presStyleCnt="0">
        <dgm:presLayoutVars>
          <dgm:orgChart val="1"/>
          <dgm:chPref val="1"/>
          <dgm:dir/>
          <dgm:animOne val="branch"/>
          <dgm:animLvl val="lvl"/>
          <dgm:resizeHandles/>
        </dgm:presLayoutVars>
      </dgm:prSet>
      <dgm:spPr/>
    </dgm:pt>
    <dgm:pt modelId="{D10B354A-E1DC-40F4-B487-C4E729476395}" type="pres">
      <dgm:prSet presAssocID="{B8A5B9A6-A79E-48E1-8A12-B9B17E5400C6}" presName="hierRoot1" presStyleCnt="0">
        <dgm:presLayoutVars>
          <dgm:hierBranch val="init"/>
        </dgm:presLayoutVars>
      </dgm:prSet>
      <dgm:spPr/>
    </dgm:pt>
    <dgm:pt modelId="{EEBECFF0-7D1B-4220-9769-89102DD465EF}" type="pres">
      <dgm:prSet presAssocID="{B8A5B9A6-A79E-48E1-8A12-B9B17E5400C6}" presName="rootComposite1" presStyleCnt="0"/>
      <dgm:spPr/>
    </dgm:pt>
    <dgm:pt modelId="{CA45E556-F324-47CB-852A-0D0F89A87244}" type="pres">
      <dgm:prSet presAssocID="{B8A5B9A6-A79E-48E1-8A12-B9B17E5400C6}" presName="rootText1" presStyleLbl="node0" presStyleIdx="0" presStyleCnt="4" custLinFactNeighborX="329">
        <dgm:presLayoutVars>
          <dgm:chPref val="3"/>
        </dgm:presLayoutVars>
      </dgm:prSet>
      <dgm:spPr/>
    </dgm:pt>
    <dgm:pt modelId="{CD0789EC-C53F-4CEA-ADA9-4F9DC0E735A8}" type="pres">
      <dgm:prSet presAssocID="{B8A5B9A6-A79E-48E1-8A12-B9B17E5400C6}" presName="rootConnector1" presStyleLbl="node1" presStyleIdx="0" presStyleCnt="0"/>
      <dgm:spPr/>
    </dgm:pt>
    <dgm:pt modelId="{E6B82A90-57DC-4048-8C48-EB8FD5714969}" type="pres">
      <dgm:prSet presAssocID="{B8A5B9A6-A79E-48E1-8A12-B9B17E5400C6}" presName="hierChild2" presStyleCnt="0"/>
      <dgm:spPr/>
    </dgm:pt>
    <dgm:pt modelId="{61CD9D10-6C24-4C89-9FC8-434987E37356}" type="pres">
      <dgm:prSet presAssocID="{B8A5B9A6-A79E-48E1-8A12-B9B17E5400C6}" presName="hierChild3" presStyleCnt="0"/>
      <dgm:spPr/>
    </dgm:pt>
    <dgm:pt modelId="{8DBA6F2A-7BDA-432E-B053-CDAFBA52AD2B}" type="pres">
      <dgm:prSet presAssocID="{B5550DB7-0C71-462D-938F-6981D775C78D}" presName="hierRoot1" presStyleCnt="0">
        <dgm:presLayoutVars>
          <dgm:hierBranch val="init"/>
        </dgm:presLayoutVars>
      </dgm:prSet>
      <dgm:spPr/>
    </dgm:pt>
    <dgm:pt modelId="{6DAD2870-CEA2-4318-89CA-0A417B01FAE0}" type="pres">
      <dgm:prSet presAssocID="{B5550DB7-0C71-462D-938F-6981D775C78D}" presName="rootComposite1" presStyleCnt="0"/>
      <dgm:spPr/>
    </dgm:pt>
    <dgm:pt modelId="{BACF7F4D-07FF-4963-96F6-953E9BCA880E}" type="pres">
      <dgm:prSet presAssocID="{B5550DB7-0C71-462D-938F-6981D775C78D}" presName="rootText1" presStyleLbl="node0" presStyleIdx="1" presStyleCnt="4">
        <dgm:presLayoutVars>
          <dgm:chPref val="3"/>
        </dgm:presLayoutVars>
      </dgm:prSet>
      <dgm:spPr/>
    </dgm:pt>
    <dgm:pt modelId="{81E0821C-8EAD-42E1-B7B0-DDCCD086EEF5}" type="pres">
      <dgm:prSet presAssocID="{B5550DB7-0C71-462D-938F-6981D775C78D}" presName="rootConnector1" presStyleLbl="node1" presStyleIdx="0" presStyleCnt="0"/>
      <dgm:spPr/>
    </dgm:pt>
    <dgm:pt modelId="{E4382D2F-2C16-46C0-A79F-DC7B435FCC64}" type="pres">
      <dgm:prSet presAssocID="{B5550DB7-0C71-462D-938F-6981D775C78D}" presName="hierChild2" presStyleCnt="0"/>
      <dgm:spPr/>
    </dgm:pt>
    <dgm:pt modelId="{CBB12824-C034-4BBA-878D-EED6AF97EE4A}" type="pres">
      <dgm:prSet presAssocID="{B5550DB7-0C71-462D-938F-6981D775C78D}" presName="hierChild3" presStyleCnt="0"/>
      <dgm:spPr/>
    </dgm:pt>
    <dgm:pt modelId="{F9FE8DA0-D5D1-4FBF-A461-FB2FE19F053E}" type="pres">
      <dgm:prSet presAssocID="{3F7CCF9B-EE76-4C9A-B520-65E00F5F8041}" presName="hierRoot1" presStyleCnt="0">
        <dgm:presLayoutVars>
          <dgm:hierBranch val="init"/>
        </dgm:presLayoutVars>
      </dgm:prSet>
      <dgm:spPr/>
    </dgm:pt>
    <dgm:pt modelId="{06F28568-B030-4746-B624-3545E24C47FB}" type="pres">
      <dgm:prSet presAssocID="{3F7CCF9B-EE76-4C9A-B520-65E00F5F8041}" presName="rootComposite1" presStyleCnt="0"/>
      <dgm:spPr/>
    </dgm:pt>
    <dgm:pt modelId="{5499C51B-E284-4562-B0A8-947C6C021B1C}" type="pres">
      <dgm:prSet presAssocID="{3F7CCF9B-EE76-4C9A-B520-65E00F5F8041}" presName="rootText1" presStyleLbl="node0" presStyleIdx="2" presStyleCnt="4">
        <dgm:presLayoutVars>
          <dgm:chPref val="3"/>
        </dgm:presLayoutVars>
      </dgm:prSet>
      <dgm:spPr/>
    </dgm:pt>
    <dgm:pt modelId="{A8935179-2398-4174-9802-8023F83824E8}" type="pres">
      <dgm:prSet presAssocID="{3F7CCF9B-EE76-4C9A-B520-65E00F5F8041}" presName="rootConnector1" presStyleLbl="node1" presStyleIdx="0" presStyleCnt="0"/>
      <dgm:spPr/>
    </dgm:pt>
    <dgm:pt modelId="{FEFCED27-FF63-462C-BA9C-09220CD8BCBE}" type="pres">
      <dgm:prSet presAssocID="{3F7CCF9B-EE76-4C9A-B520-65E00F5F8041}" presName="hierChild2" presStyleCnt="0"/>
      <dgm:spPr/>
    </dgm:pt>
    <dgm:pt modelId="{E193B6C4-AD01-4BF0-B0F5-F155020D7F3E}" type="pres">
      <dgm:prSet presAssocID="{3F7CCF9B-EE76-4C9A-B520-65E00F5F8041}" presName="hierChild3" presStyleCnt="0"/>
      <dgm:spPr/>
    </dgm:pt>
    <dgm:pt modelId="{95FCC392-605B-42CF-86D2-234C2BFB3908}" type="pres">
      <dgm:prSet presAssocID="{2FD4A1B0-8E35-4F3B-903E-CB0C51D51199}" presName="hierRoot1" presStyleCnt="0">
        <dgm:presLayoutVars>
          <dgm:hierBranch val="init"/>
        </dgm:presLayoutVars>
      </dgm:prSet>
      <dgm:spPr/>
    </dgm:pt>
    <dgm:pt modelId="{CCEB43B4-B3A4-427F-AFB3-88F9A3CFA5C4}" type="pres">
      <dgm:prSet presAssocID="{2FD4A1B0-8E35-4F3B-903E-CB0C51D51199}" presName="rootComposite1" presStyleCnt="0"/>
      <dgm:spPr/>
    </dgm:pt>
    <dgm:pt modelId="{E787C910-21A5-43AB-8308-46EB81FFB366}" type="pres">
      <dgm:prSet presAssocID="{2FD4A1B0-8E35-4F3B-903E-CB0C51D51199}" presName="rootText1" presStyleLbl="node0" presStyleIdx="3" presStyleCnt="4">
        <dgm:presLayoutVars>
          <dgm:chPref val="3"/>
        </dgm:presLayoutVars>
      </dgm:prSet>
      <dgm:spPr/>
    </dgm:pt>
    <dgm:pt modelId="{55576AC5-9FEA-433D-AE37-CD268CC946AA}" type="pres">
      <dgm:prSet presAssocID="{2FD4A1B0-8E35-4F3B-903E-CB0C51D51199}" presName="rootConnector1" presStyleLbl="node1" presStyleIdx="0" presStyleCnt="0"/>
      <dgm:spPr/>
    </dgm:pt>
    <dgm:pt modelId="{9D34D593-D330-42BB-91B6-DFA3F0E6AEE7}" type="pres">
      <dgm:prSet presAssocID="{2FD4A1B0-8E35-4F3B-903E-CB0C51D51199}" presName="hierChild2" presStyleCnt="0"/>
      <dgm:spPr/>
    </dgm:pt>
    <dgm:pt modelId="{663E89EE-DF56-4E2B-9546-7D0D957B9083}" type="pres">
      <dgm:prSet presAssocID="{2FD4A1B0-8E35-4F3B-903E-CB0C51D51199}" presName="hierChild3" presStyleCnt="0"/>
      <dgm:spPr/>
    </dgm:pt>
  </dgm:ptLst>
  <dgm:cxnLst>
    <dgm:cxn modelId="{64BA2B08-67B9-4D69-82A2-E2F689AE5459}" type="presOf" srcId="{3F7CCF9B-EE76-4C9A-B520-65E00F5F8041}" destId="{A8935179-2398-4174-9802-8023F83824E8}" srcOrd="1" destOrd="0" presId="urn:microsoft.com/office/officeart/2009/3/layout/HorizontalOrganizationChart"/>
    <dgm:cxn modelId="{0573E514-7817-4FD0-AF12-F85C25A2FCD9}" srcId="{8AB33EED-A11F-4AB7-9659-A181320C4F3A}" destId="{2FD4A1B0-8E35-4F3B-903E-CB0C51D51199}" srcOrd="3" destOrd="0" parTransId="{A72B0476-2C31-41C6-BAB7-4CBE04F69546}" sibTransId="{AFA69FAA-1283-4FF5-AA59-FA628E94C8DE}"/>
    <dgm:cxn modelId="{D7DDD034-0E72-4AE8-B33A-2B5CC6CFCF4D}" type="presOf" srcId="{B5550DB7-0C71-462D-938F-6981D775C78D}" destId="{BACF7F4D-07FF-4963-96F6-953E9BCA880E}" srcOrd="0" destOrd="0" presId="urn:microsoft.com/office/officeart/2009/3/layout/HorizontalOrganizationChart"/>
    <dgm:cxn modelId="{C0CE1C73-AFD0-4467-BFF1-3F83FBE72025}" type="presOf" srcId="{B8A5B9A6-A79E-48E1-8A12-B9B17E5400C6}" destId="{CD0789EC-C53F-4CEA-ADA9-4F9DC0E735A8}" srcOrd="1" destOrd="0" presId="urn:microsoft.com/office/officeart/2009/3/layout/HorizontalOrganizationChart"/>
    <dgm:cxn modelId="{02482759-6ED8-4058-ADE1-E8A9A3FBCD84}" srcId="{8AB33EED-A11F-4AB7-9659-A181320C4F3A}" destId="{3F7CCF9B-EE76-4C9A-B520-65E00F5F8041}" srcOrd="2" destOrd="0" parTransId="{5AD7A8A0-D991-44EB-99C4-9C928CEA57D3}" sibTransId="{7B5BC3A0-B774-45F1-A76B-915165CC95BC}"/>
    <dgm:cxn modelId="{54B63281-D488-4659-A722-E552AB3D64D0}" type="presOf" srcId="{B8A5B9A6-A79E-48E1-8A12-B9B17E5400C6}" destId="{CA45E556-F324-47CB-852A-0D0F89A87244}" srcOrd="0" destOrd="0" presId="urn:microsoft.com/office/officeart/2009/3/layout/HorizontalOrganizationChart"/>
    <dgm:cxn modelId="{11261792-7298-4B13-8064-528A50DEF5A1}" srcId="{8AB33EED-A11F-4AB7-9659-A181320C4F3A}" destId="{B8A5B9A6-A79E-48E1-8A12-B9B17E5400C6}" srcOrd="0" destOrd="0" parTransId="{8D522507-1E37-4EF1-ACB2-BB0620CB9FA5}" sibTransId="{33968272-7AB6-47DF-8630-A6E3A5B8419C}"/>
    <dgm:cxn modelId="{43C1EBA0-2A4C-4048-8DD9-6B597B354395}" type="presOf" srcId="{3F7CCF9B-EE76-4C9A-B520-65E00F5F8041}" destId="{5499C51B-E284-4562-B0A8-947C6C021B1C}" srcOrd="0" destOrd="0" presId="urn:microsoft.com/office/officeart/2009/3/layout/HorizontalOrganizationChart"/>
    <dgm:cxn modelId="{13C9E3C1-5FD7-41BA-9381-088DD5BF5D55}" type="presOf" srcId="{2FD4A1B0-8E35-4F3B-903E-CB0C51D51199}" destId="{E787C910-21A5-43AB-8308-46EB81FFB366}" srcOrd="0" destOrd="0" presId="urn:microsoft.com/office/officeart/2009/3/layout/HorizontalOrganizationChart"/>
    <dgm:cxn modelId="{95F084C7-FE14-41F5-9731-F3BFF79D9D89}" srcId="{8AB33EED-A11F-4AB7-9659-A181320C4F3A}" destId="{B5550DB7-0C71-462D-938F-6981D775C78D}" srcOrd="1" destOrd="0" parTransId="{602AF4CE-5BE0-4BA5-AB85-5817421CABDB}" sibTransId="{7AC0B7F0-EA1C-427B-A0D0-A2ED2DD9E37C}"/>
    <dgm:cxn modelId="{2C9E98D1-6FE4-4878-9209-FFB2A0EF450D}" type="presOf" srcId="{2FD4A1B0-8E35-4F3B-903E-CB0C51D51199}" destId="{55576AC5-9FEA-433D-AE37-CD268CC946AA}" srcOrd="1" destOrd="0" presId="urn:microsoft.com/office/officeart/2009/3/layout/HorizontalOrganizationChart"/>
    <dgm:cxn modelId="{2B5CBFEE-03A9-45B5-872D-A9A68FDA5505}" type="presOf" srcId="{B5550DB7-0C71-462D-938F-6981D775C78D}" destId="{81E0821C-8EAD-42E1-B7B0-DDCCD086EEF5}" srcOrd="1" destOrd="0" presId="urn:microsoft.com/office/officeart/2009/3/layout/HorizontalOrganizationChart"/>
    <dgm:cxn modelId="{2161AEF5-D94C-4181-8CF4-F7AE6D99B59E}" type="presOf" srcId="{8AB33EED-A11F-4AB7-9659-A181320C4F3A}" destId="{4C351681-E56F-4946-A786-C93B016EFD3C}" srcOrd="0" destOrd="0" presId="urn:microsoft.com/office/officeart/2009/3/layout/HorizontalOrganizationChart"/>
    <dgm:cxn modelId="{3C17C634-D742-4AD7-94B4-57E39A0D4246}" type="presParOf" srcId="{4C351681-E56F-4946-A786-C93B016EFD3C}" destId="{D10B354A-E1DC-40F4-B487-C4E729476395}" srcOrd="0" destOrd="0" presId="urn:microsoft.com/office/officeart/2009/3/layout/HorizontalOrganizationChart"/>
    <dgm:cxn modelId="{08313103-32E0-4D95-A32D-BA883D347B4A}" type="presParOf" srcId="{D10B354A-E1DC-40F4-B487-C4E729476395}" destId="{EEBECFF0-7D1B-4220-9769-89102DD465EF}" srcOrd="0" destOrd="0" presId="urn:microsoft.com/office/officeart/2009/3/layout/HorizontalOrganizationChart"/>
    <dgm:cxn modelId="{00663740-1715-4D36-92B5-F7740502D848}" type="presParOf" srcId="{EEBECFF0-7D1B-4220-9769-89102DD465EF}" destId="{CA45E556-F324-47CB-852A-0D0F89A87244}" srcOrd="0" destOrd="0" presId="urn:microsoft.com/office/officeart/2009/3/layout/HorizontalOrganizationChart"/>
    <dgm:cxn modelId="{37F7D744-D215-49B7-8D34-8489E779CDFD}" type="presParOf" srcId="{EEBECFF0-7D1B-4220-9769-89102DD465EF}" destId="{CD0789EC-C53F-4CEA-ADA9-4F9DC0E735A8}" srcOrd="1" destOrd="0" presId="urn:microsoft.com/office/officeart/2009/3/layout/HorizontalOrganizationChart"/>
    <dgm:cxn modelId="{C6E1783C-20B3-4274-AADA-65D680522990}" type="presParOf" srcId="{D10B354A-E1DC-40F4-B487-C4E729476395}" destId="{E6B82A90-57DC-4048-8C48-EB8FD5714969}" srcOrd="1" destOrd="0" presId="urn:microsoft.com/office/officeart/2009/3/layout/HorizontalOrganizationChart"/>
    <dgm:cxn modelId="{06C3615D-65C7-4101-ACF0-F0724C367918}" type="presParOf" srcId="{D10B354A-E1DC-40F4-B487-C4E729476395}" destId="{61CD9D10-6C24-4C89-9FC8-434987E37356}" srcOrd="2" destOrd="0" presId="urn:microsoft.com/office/officeart/2009/3/layout/HorizontalOrganizationChart"/>
    <dgm:cxn modelId="{E1AD2364-D52F-4EA6-9108-5448FF5F94D0}" type="presParOf" srcId="{4C351681-E56F-4946-A786-C93B016EFD3C}" destId="{8DBA6F2A-7BDA-432E-B053-CDAFBA52AD2B}" srcOrd="1" destOrd="0" presId="urn:microsoft.com/office/officeart/2009/3/layout/HorizontalOrganizationChart"/>
    <dgm:cxn modelId="{F14B32C2-6E2F-42A9-865B-03F1FC517A6E}" type="presParOf" srcId="{8DBA6F2A-7BDA-432E-B053-CDAFBA52AD2B}" destId="{6DAD2870-CEA2-4318-89CA-0A417B01FAE0}" srcOrd="0" destOrd="0" presId="urn:microsoft.com/office/officeart/2009/3/layout/HorizontalOrganizationChart"/>
    <dgm:cxn modelId="{5D1F39AB-A74E-4C22-9BCC-EB61C2707379}" type="presParOf" srcId="{6DAD2870-CEA2-4318-89CA-0A417B01FAE0}" destId="{BACF7F4D-07FF-4963-96F6-953E9BCA880E}" srcOrd="0" destOrd="0" presId="urn:microsoft.com/office/officeart/2009/3/layout/HorizontalOrganizationChart"/>
    <dgm:cxn modelId="{453EE375-0EB0-4B61-B0E5-757AFD94727F}" type="presParOf" srcId="{6DAD2870-CEA2-4318-89CA-0A417B01FAE0}" destId="{81E0821C-8EAD-42E1-B7B0-DDCCD086EEF5}" srcOrd="1" destOrd="0" presId="urn:microsoft.com/office/officeart/2009/3/layout/HorizontalOrganizationChart"/>
    <dgm:cxn modelId="{2E1235C8-D441-4DDD-98B7-5C63D7186ED5}" type="presParOf" srcId="{8DBA6F2A-7BDA-432E-B053-CDAFBA52AD2B}" destId="{E4382D2F-2C16-46C0-A79F-DC7B435FCC64}" srcOrd="1" destOrd="0" presId="urn:microsoft.com/office/officeart/2009/3/layout/HorizontalOrganizationChart"/>
    <dgm:cxn modelId="{E09B347A-A078-47A3-91D6-FADFD232F91E}" type="presParOf" srcId="{8DBA6F2A-7BDA-432E-B053-CDAFBA52AD2B}" destId="{CBB12824-C034-4BBA-878D-EED6AF97EE4A}" srcOrd="2" destOrd="0" presId="urn:microsoft.com/office/officeart/2009/3/layout/HorizontalOrganizationChart"/>
    <dgm:cxn modelId="{EBC6FF54-C085-4DF9-9ECE-333E7FE7EFD6}" type="presParOf" srcId="{4C351681-E56F-4946-A786-C93B016EFD3C}" destId="{F9FE8DA0-D5D1-4FBF-A461-FB2FE19F053E}" srcOrd="2" destOrd="0" presId="urn:microsoft.com/office/officeart/2009/3/layout/HorizontalOrganizationChart"/>
    <dgm:cxn modelId="{2C9E0124-A08B-4110-8ADA-9E0E47E2BF91}" type="presParOf" srcId="{F9FE8DA0-D5D1-4FBF-A461-FB2FE19F053E}" destId="{06F28568-B030-4746-B624-3545E24C47FB}" srcOrd="0" destOrd="0" presId="urn:microsoft.com/office/officeart/2009/3/layout/HorizontalOrganizationChart"/>
    <dgm:cxn modelId="{071F7088-9F4D-4CF3-8B84-800378B2F10A}" type="presParOf" srcId="{06F28568-B030-4746-B624-3545E24C47FB}" destId="{5499C51B-E284-4562-B0A8-947C6C021B1C}" srcOrd="0" destOrd="0" presId="urn:microsoft.com/office/officeart/2009/3/layout/HorizontalOrganizationChart"/>
    <dgm:cxn modelId="{DA8B6D2D-3439-442E-9AD4-04442A7F3F5C}" type="presParOf" srcId="{06F28568-B030-4746-B624-3545E24C47FB}" destId="{A8935179-2398-4174-9802-8023F83824E8}" srcOrd="1" destOrd="0" presId="urn:microsoft.com/office/officeart/2009/3/layout/HorizontalOrganizationChart"/>
    <dgm:cxn modelId="{6E8595BB-7CC1-4872-A3AC-1372059DBC23}" type="presParOf" srcId="{F9FE8DA0-D5D1-4FBF-A461-FB2FE19F053E}" destId="{FEFCED27-FF63-462C-BA9C-09220CD8BCBE}" srcOrd="1" destOrd="0" presId="urn:microsoft.com/office/officeart/2009/3/layout/HorizontalOrganizationChart"/>
    <dgm:cxn modelId="{FE0ED824-8371-43D2-844D-792D9C39E57D}" type="presParOf" srcId="{F9FE8DA0-D5D1-4FBF-A461-FB2FE19F053E}" destId="{E193B6C4-AD01-4BF0-B0F5-F155020D7F3E}" srcOrd="2" destOrd="0" presId="urn:microsoft.com/office/officeart/2009/3/layout/HorizontalOrganizationChart"/>
    <dgm:cxn modelId="{A7A2284B-91FB-40AB-B77F-FC7AA0FA143A}" type="presParOf" srcId="{4C351681-E56F-4946-A786-C93B016EFD3C}" destId="{95FCC392-605B-42CF-86D2-234C2BFB3908}" srcOrd="3" destOrd="0" presId="urn:microsoft.com/office/officeart/2009/3/layout/HorizontalOrganizationChart"/>
    <dgm:cxn modelId="{1FF4D300-39DB-473B-A16D-8E3BC1F10A71}" type="presParOf" srcId="{95FCC392-605B-42CF-86D2-234C2BFB3908}" destId="{CCEB43B4-B3A4-427F-AFB3-88F9A3CFA5C4}" srcOrd="0" destOrd="0" presId="urn:microsoft.com/office/officeart/2009/3/layout/HorizontalOrganizationChart"/>
    <dgm:cxn modelId="{6903036A-2C41-4534-B610-9DAA2C8CE9DC}" type="presParOf" srcId="{CCEB43B4-B3A4-427F-AFB3-88F9A3CFA5C4}" destId="{E787C910-21A5-43AB-8308-46EB81FFB366}" srcOrd="0" destOrd="0" presId="urn:microsoft.com/office/officeart/2009/3/layout/HorizontalOrganizationChart"/>
    <dgm:cxn modelId="{1A15C806-224E-49AA-B7B6-1FC94F5CC6D9}" type="presParOf" srcId="{CCEB43B4-B3A4-427F-AFB3-88F9A3CFA5C4}" destId="{55576AC5-9FEA-433D-AE37-CD268CC946AA}" srcOrd="1" destOrd="0" presId="urn:microsoft.com/office/officeart/2009/3/layout/HorizontalOrganizationChart"/>
    <dgm:cxn modelId="{4ABC4188-F2D7-4EEB-835D-1F11D4D8486E}" type="presParOf" srcId="{95FCC392-605B-42CF-86D2-234C2BFB3908}" destId="{9D34D593-D330-42BB-91B6-DFA3F0E6AEE7}" srcOrd="1" destOrd="0" presId="urn:microsoft.com/office/officeart/2009/3/layout/HorizontalOrganizationChart"/>
    <dgm:cxn modelId="{19255010-33F5-4945-9ED4-A9098FC85831}" type="presParOf" srcId="{95FCC392-605B-42CF-86D2-234C2BFB3908}" destId="{663E89EE-DF56-4E2B-9546-7D0D957B908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358FBF-8BDC-4EAB-BD81-EA1B616D3939}"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600C97E3-265B-4515-8580-BDA11BD398E1}">
      <dgm:prSet/>
      <dgm:spPr/>
      <dgm:t>
        <a:bodyPr/>
        <a:lstStyle/>
        <a:p>
          <a:r>
            <a:rPr lang="en-US" u="sng"/>
            <a:t>Easements </a:t>
          </a:r>
          <a:r>
            <a:rPr lang="en-US"/>
            <a:t>of any kind. If not stated on the deed or plat, we will not place on drawings</a:t>
          </a:r>
        </a:p>
      </dgm:t>
    </dgm:pt>
    <dgm:pt modelId="{88EA1A1A-B33B-48DC-A758-FBA658EB5231}" type="parTrans" cxnId="{AD78E04B-B909-4984-A44A-E80293540256}">
      <dgm:prSet/>
      <dgm:spPr/>
      <dgm:t>
        <a:bodyPr/>
        <a:lstStyle/>
        <a:p>
          <a:endParaRPr lang="en-US"/>
        </a:p>
      </dgm:t>
    </dgm:pt>
    <dgm:pt modelId="{AD7AA162-2045-4B8B-BEDD-37B073AB1753}" type="sibTrans" cxnId="{AD78E04B-B909-4984-A44A-E80293540256}">
      <dgm:prSet/>
      <dgm:spPr/>
      <dgm:t>
        <a:bodyPr/>
        <a:lstStyle/>
        <a:p>
          <a:endParaRPr lang="en-US"/>
        </a:p>
      </dgm:t>
    </dgm:pt>
    <dgm:pt modelId="{8202A134-6F53-4DAA-85B5-67D28DFE3763}">
      <dgm:prSet/>
      <dgm:spPr/>
      <dgm:t>
        <a:bodyPr/>
        <a:lstStyle/>
        <a:p>
          <a:r>
            <a:rPr lang="en-US" u="sng"/>
            <a:t>Plastic sheds</a:t>
          </a:r>
          <a:r>
            <a:rPr lang="en-US"/>
            <a:t>  Not considered real property and can be easily removed, will not be drawn.</a:t>
          </a:r>
        </a:p>
      </dgm:t>
    </dgm:pt>
    <dgm:pt modelId="{E0ABF2F7-634B-44E0-9993-50E3955E15D4}" type="parTrans" cxnId="{781F740F-D289-4D90-9D45-FEC4A4FDC980}">
      <dgm:prSet/>
      <dgm:spPr/>
      <dgm:t>
        <a:bodyPr/>
        <a:lstStyle/>
        <a:p>
          <a:endParaRPr lang="en-US"/>
        </a:p>
      </dgm:t>
    </dgm:pt>
    <dgm:pt modelId="{DC371C2C-23AD-4690-A104-862780D38BEB}" type="sibTrans" cxnId="{781F740F-D289-4D90-9D45-FEC4A4FDC980}">
      <dgm:prSet/>
      <dgm:spPr/>
      <dgm:t>
        <a:bodyPr/>
        <a:lstStyle/>
        <a:p>
          <a:endParaRPr lang="en-US"/>
        </a:p>
      </dgm:t>
    </dgm:pt>
    <dgm:pt modelId="{73915294-8715-4693-A0D5-CB83BEE8603E}">
      <dgm:prSet/>
      <dgm:spPr/>
      <dgm:t>
        <a:bodyPr/>
        <a:lstStyle/>
        <a:p>
          <a:r>
            <a:rPr lang="en-US" u="sng"/>
            <a:t>Septic &amp; Well</a:t>
          </a:r>
          <a:r>
            <a:rPr lang="en-US"/>
            <a:t>: If the well or septic company flags the placement, we can put on the house location drawing. We need to know ahead of time or an extra cost to go back to the property.  </a:t>
          </a:r>
        </a:p>
      </dgm:t>
    </dgm:pt>
    <dgm:pt modelId="{0FB7871B-B60C-426B-9AF4-07C266511086}" type="parTrans" cxnId="{5362DFDD-34D9-47FF-814B-95F91A8C9A88}">
      <dgm:prSet/>
      <dgm:spPr/>
      <dgm:t>
        <a:bodyPr/>
        <a:lstStyle/>
        <a:p>
          <a:endParaRPr lang="en-US"/>
        </a:p>
      </dgm:t>
    </dgm:pt>
    <dgm:pt modelId="{6859EB52-9C6D-4BAC-8BC9-A232960DF4C3}" type="sibTrans" cxnId="{5362DFDD-34D9-47FF-814B-95F91A8C9A88}">
      <dgm:prSet/>
      <dgm:spPr/>
      <dgm:t>
        <a:bodyPr/>
        <a:lstStyle/>
        <a:p>
          <a:endParaRPr lang="en-US"/>
        </a:p>
      </dgm:t>
    </dgm:pt>
    <dgm:pt modelId="{5FEBFC54-8B9E-4776-BEB8-E159877CF184}" type="pres">
      <dgm:prSet presAssocID="{0E358FBF-8BDC-4EAB-BD81-EA1B616D3939}" presName="linear" presStyleCnt="0">
        <dgm:presLayoutVars>
          <dgm:animLvl val="lvl"/>
          <dgm:resizeHandles val="exact"/>
        </dgm:presLayoutVars>
      </dgm:prSet>
      <dgm:spPr/>
    </dgm:pt>
    <dgm:pt modelId="{490EC688-031F-4FD0-B462-D761B94384B3}" type="pres">
      <dgm:prSet presAssocID="{600C97E3-265B-4515-8580-BDA11BD398E1}" presName="parentText" presStyleLbl="node1" presStyleIdx="0" presStyleCnt="3">
        <dgm:presLayoutVars>
          <dgm:chMax val="0"/>
          <dgm:bulletEnabled val="1"/>
        </dgm:presLayoutVars>
      </dgm:prSet>
      <dgm:spPr/>
    </dgm:pt>
    <dgm:pt modelId="{C877F688-9556-41AC-AC60-D200D5908FAB}" type="pres">
      <dgm:prSet presAssocID="{AD7AA162-2045-4B8B-BEDD-37B073AB1753}" presName="spacer" presStyleCnt="0"/>
      <dgm:spPr/>
    </dgm:pt>
    <dgm:pt modelId="{0F821A82-D1EA-4E49-B462-FCE650A7F5CA}" type="pres">
      <dgm:prSet presAssocID="{8202A134-6F53-4DAA-85B5-67D28DFE3763}" presName="parentText" presStyleLbl="node1" presStyleIdx="1" presStyleCnt="3">
        <dgm:presLayoutVars>
          <dgm:chMax val="0"/>
          <dgm:bulletEnabled val="1"/>
        </dgm:presLayoutVars>
      </dgm:prSet>
      <dgm:spPr/>
    </dgm:pt>
    <dgm:pt modelId="{49128005-DF48-4B0A-B8A2-468E665E22F4}" type="pres">
      <dgm:prSet presAssocID="{DC371C2C-23AD-4690-A104-862780D38BEB}" presName="spacer" presStyleCnt="0"/>
      <dgm:spPr/>
    </dgm:pt>
    <dgm:pt modelId="{C4477447-B3BD-45AD-ACC2-0D1EC1EC3D4C}" type="pres">
      <dgm:prSet presAssocID="{73915294-8715-4693-A0D5-CB83BEE8603E}" presName="parentText" presStyleLbl="node1" presStyleIdx="2" presStyleCnt="3">
        <dgm:presLayoutVars>
          <dgm:chMax val="0"/>
          <dgm:bulletEnabled val="1"/>
        </dgm:presLayoutVars>
      </dgm:prSet>
      <dgm:spPr/>
    </dgm:pt>
  </dgm:ptLst>
  <dgm:cxnLst>
    <dgm:cxn modelId="{25F4BD03-C045-4CD9-AB4A-7D518F0761AC}" type="presOf" srcId="{600C97E3-265B-4515-8580-BDA11BD398E1}" destId="{490EC688-031F-4FD0-B462-D761B94384B3}" srcOrd="0" destOrd="0" presId="urn:microsoft.com/office/officeart/2005/8/layout/vList2"/>
    <dgm:cxn modelId="{781F740F-D289-4D90-9D45-FEC4A4FDC980}" srcId="{0E358FBF-8BDC-4EAB-BD81-EA1B616D3939}" destId="{8202A134-6F53-4DAA-85B5-67D28DFE3763}" srcOrd="1" destOrd="0" parTransId="{E0ABF2F7-634B-44E0-9993-50E3955E15D4}" sibTransId="{DC371C2C-23AD-4690-A104-862780D38BEB}"/>
    <dgm:cxn modelId="{AD78E04B-B909-4984-A44A-E80293540256}" srcId="{0E358FBF-8BDC-4EAB-BD81-EA1B616D3939}" destId="{600C97E3-265B-4515-8580-BDA11BD398E1}" srcOrd="0" destOrd="0" parTransId="{88EA1A1A-B33B-48DC-A758-FBA658EB5231}" sibTransId="{AD7AA162-2045-4B8B-BEDD-37B073AB1753}"/>
    <dgm:cxn modelId="{358F53B1-E980-4D72-832B-935BE1A24127}" type="presOf" srcId="{0E358FBF-8BDC-4EAB-BD81-EA1B616D3939}" destId="{5FEBFC54-8B9E-4776-BEB8-E159877CF184}" srcOrd="0" destOrd="0" presId="urn:microsoft.com/office/officeart/2005/8/layout/vList2"/>
    <dgm:cxn modelId="{E4E95BC0-164E-4322-A45F-49A2E935A358}" type="presOf" srcId="{73915294-8715-4693-A0D5-CB83BEE8603E}" destId="{C4477447-B3BD-45AD-ACC2-0D1EC1EC3D4C}" srcOrd="0" destOrd="0" presId="urn:microsoft.com/office/officeart/2005/8/layout/vList2"/>
    <dgm:cxn modelId="{5362DFDD-34D9-47FF-814B-95F91A8C9A88}" srcId="{0E358FBF-8BDC-4EAB-BD81-EA1B616D3939}" destId="{73915294-8715-4693-A0D5-CB83BEE8603E}" srcOrd="2" destOrd="0" parTransId="{0FB7871B-B60C-426B-9AF4-07C266511086}" sibTransId="{6859EB52-9C6D-4BAC-8BC9-A232960DF4C3}"/>
    <dgm:cxn modelId="{239BDFE7-90F0-42A3-918B-57BB9D832318}" type="presOf" srcId="{8202A134-6F53-4DAA-85B5-67D28DFE3763}" destId="{0F821A82-D1EA-4E49-B462-FCE650A7F5CA}" srcOrd="0" destOrd="0" presId="urn:microsoft.com/office/officeart/2005/8/layout/vList2"/>
    <dgm:cxn modelId="{9C331D79-49E9-4983-B984-E79FD5486AFF}" type="presParOf" srcId="{5FEBFC54-8B9E-4776-BEB8-E159877CF184}" destId="{490EC688-031F-4FD0-B462-D761B94384B3}" srcOrd="0" destOrd="0" presId="urn:microsoft.com/office/officeart/2005/8/layout/vList2"/>
    <dgm:cxn modelId="{1A4816B4-3882-4211-B0C4-600728B04839}" type="presParOf" srcId="{5FEBFC54-8B9E-4776-BEB8-E159877CF184}" destId="{C877F688-9556-41AC-AC60-D200D5908FAB}" srcOrd="1" destOrd="0" presId="urn:microsoft.com/office/officeart/2005/8/layout/vList2"/>
    <dgm:cxn modelId="{46CCFD5E-8FF4-4F19-AF34-00DAA0863D0F}" type="presParOf" srcId="{5FEBFC54-8B9E-4776-BEB8-E159877CF184}" destId="{0F821A82-D1EA-4E49-B462-FCE650A7F5CA}" srcOrd="2" destOrd="0" presId="urn:microsoft.com/office/officeart/2005/8/layout/vList2"/>
    <dgm:cxn modelId="{21C7F822-2D71-4CD6-BC01-AD500596FA41}" type="presParOf" srcId="{5FEBFC54-8B9E-4776-BEB8-E159877CF184}" destId="{49128005-DF48-4B0A-B8A2-468E665E22F4}" srcOrd="3" destOrd="0" presId="urn:microsoft.com/office/officeart/2005/8/layout/vList2"/>
    <dgm:cxn modelId="{3F19B314-EC74-41B1-8277-6AAEE3525B24}" type="presParOf" srcId="{5FEBFC54-8B9E-4776-BEB8-E159877CF184}" destId="{C4477447-B3BD-45AD-ACC2-0D1EC1EC3D4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CE50F2-2ACE-4EB1-9181-1E1A3DB8A154}"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70AFF046-7607-4C62-BD49-8949DBFE247A}">
      <dgm:prSet/>
      <dgm:spPr/>
      <dgm:t>
        <a:bodyPr/>
        <a:lstStyle/>
        <a:p>
          <a:r>
            <a:rPr lang="en-US" b="1"/>
            <a:t>Land surveying monuments </a:t>
          </a:r>
          <a:r>
            <a:rPr lang="en-US"/>
            <a:t>used corners of the property are marked with a </a:t>
          </a:r>
          <a:r>
            <a:rPr lang="en-US" b="1"/>
            <a:t>12” rebar </a:t>
          </a:r>
          <a:r>
            <a:rPr lang="en-US"/>
            <a:t>driven vertically into the ground.</a:t>
          </a:r>
        </a:p>
      </dgm:t>
    </dgm:pt>
    <dgm:pt modelId="{6C0029E3-A906-49AE-93F2-4C9D5C0A4942}" type="parTrans" cxnId="{4E70FF5D-FF9E-4934-9DA8-A685E5F95AAE}">
      <dgm:prSet/>
      <dgm:spPr/>
      <dgm:t>
        <a:bodyPr/>
        <a:lstStyle/>
        <a:p>
          <a:endParaRPr lang="en-US"/>
        </a:p>
      </dgm:t>
    </dgm:pt>
    <dgm:pt modelId="{6B3BDD01-A1A9-4E8B-903F-1208F6D74C43}" type="sibTrans" cxnId="{4E70FF5D-FF9E-4934-9DA8-A685E5F95AAE}">
      <dgm:prSet/>
      <dgm:spPr/>
      <dgm:t>
        <a:bodyPr/>
        <a:lstStyle/>
        <a:p>
          <a:endParaRPr lang="en-US"/>
        </a:p>
      </dgm:t>
    </dgm:pt>
    <dgm:pt modelId="{1A45221B-1BBF-4460-8F6A-32BE6D63414D}">
      <dgm:prSet/>
      <dgm:spPr/>
      <dgm:t>
        <a:bodyPr/>
        <a:lstStyle/>
        <a:p>
          <a:r>
            <a:rPr lang="en-US"/>
            <a:t>***If we are putting rebar in, we cap it with our MD License  </a:t>
          </a:r>
        </a:p>
      </dgm:t>
    </dgm:pt>
    <dgm:pt modelId="{33590888-5D83-42C6-9278-6F2487E89979}" type="parTrans" cxnId="{D5106293-39C3-423E-BA1B-5855D294834B}">
      <dgm:prSet/>
      <dgm:spPr/>
      <dgm:t>
        <a:bodyPr/>
        <a:lstStyle/>
        <a:p>
          <a:endParaRPr lang="en-US"/>
        </a:p>
      </dgm:t>
    </dgm:pt>
    <dgm:pt modelId="{5FC7E3CB-AC12-445D-8A89-879F9EB3D656}" type="sibTrans" cxnId="{D5106293-39C3-423E-BA1B-5855D294834B}">
      <dgm:prSet/>
      <dgm:spPr/>
      <dgm:t>
        <a:bodyPr/>
        <a:lstStyle/>
        <a:p>
          <a:endParaRPr lang="en-US"/>
        </a:p>
      </dgm:t>
    </dgm:pt>
    <dgm:pt modelId="{2FC9809C-3673-4179-BB6A-A1371F2DB7BA}" type="pres">
      <dgm:prSet presAssocID="{BACE50F2-2ACE-4EB1-9181-1E1A3DB8A154}" presName="hierChild1" presStyleCnt="0">
        <dgm:presLayoutVars>
          <dgm:chPref val="1"/>
          <dgm:dir/>
          <dgm:animOne val="branch"/>
          <dgm:animLvl val="lvl"/>
          <dgm:resizeHandles/>
        </dgm:presLayoutVars>
      </dgm:prSet>
      <dgm:spPr/>
    </dgm:pt>
    <dgm:pt modelId="{B24CA560-7D7D-46D7-A6EA-C20FACB9BC33}" type="pres">
      <dgm:prSet presAssocID="{70AFF046-7607-4C62-BD49-8949DBFE247A}" presName="hierRoot1" presStyleCnt="0"/>
      <dgm:spPr/>
    </dgm:pt>
    <dgm:pt modelId="{7FF98CC2-FD09-4576-A5EC-557336E96A97}" type="pres">
      <dgm:prSet presAssocID="{70AFF046-7607-4C62-BD49-8949DBFE247A}" presName="composite" presStyleCnt="0"/>
      <dgm:spPr/>
    </dgm:pt>
    <dgm:pt modelId="{4EBD6E3E-14BF-4221-B7F8-5F79CF1FC0B1}" type="pres">
      <dgm:prSet presAssocID="{70AFF046-7607-4C62-BD49-8949DBFE247A}" presName="background" presStyleLbl="node0" presStyleIdx="0" presStyleCnt="2"/>
      <dgm:spPr/>
    </dgm:pt>
    <dgm:pt modelId="{B635899A-7C2F-432E-8F2A-5FAC0F40A947}" type="pres">
      <dgm:prSet presAssocID="{70AFF046-7607-4C62-BD49-8949DBFE247A}" presName="text" presStyleLbl="fgAcc0" presStyleIdx="0" presStyleCnt="2">
        <dgm:presLayoutVars>
          <dgm:chPref val="3"/>
        </dgm:presLayoutVars>
      </dgm:prSet>
      <dgm:spPr/>
    </dgm:pt>
    <dgm:pt modelId="{2CBE2354-736A-4A70-B969-1B612906AC74}" type="pres">
      <dgm:prSet presAssocID="{70AFF046-7607-4C62-BD49-8949DBFE247A}" presName="hierChild2" presStyleCnt="0"/>
      <dgm:spPr/>
    </dgm:pt>
    <dgm:pt modelId="{F04D583E-447D-4915-8309-26D0D851B5C6}" type="pres">
      <dgm:prSet presAssocID="{1A45221B-1BBF-4460-8F6A-32BE6D63414D}" presName="hierRoot1" presStyleCnt="0"/>
      <dgm:spPr/>
    </dgm:pt>
    <dgm:pt modelId="{0B62C6B8-5416-445B-A819-7F4983500AE8}" type="pres">
      <dgm:prSet presAssocID="{1A45221B-1BBF-4460-8F6A-32BE6D63414D}" presName="composite" presStyleCnt="0"/>
      <dgm:spPr/>
    </dgm:pt>
    <dgm:pt modelId="{4EFF2EAE-30C0-4EBD-B5C4-62ADA8B3B353}" type="pres">
      <dgm:prSet presAssocID="{1A45221B-1BBF-4460-8F6A-32BE6D63414D}" presName="background" presStyleLbl="node0" presStyleIdx="1" presStyleCnt="2"/>
      <dgm:spPr/>
    </dgm:pt>
    <dgm:pt modelId="{8996CD24-C060-4DCA-847F-C6AABBE062FE}" type="pres">
      <dgm:prSet presAssocID="{1A45221B-1BBF-4460-8F6A-32BE6D63414D}" presName="text" presStyleLbl="fgAcc0" presStyleIdx="1" presStyleCnt="2">
        <dgm:presLayoutVars>
          <dgm:chPref val="3"/>
        </dgm:presLayoutVars>
      </dgm:prSet>
      <dgm:spPr/>
    </dgm:pt>
    <dgm:pt modelId="{5D809D66-EA2E-429C-90A0-50CB14C9FE39}" type="pres">
      <dgm:prSet presAssocID="{1A45221B-1BBF-4460-8F6A-32BE6D63414D}" presName="hierChild2" presStyleCnt="0"/>
      <dgm:spPr/>
    </dgm:pt>
  </dgm:ptLst>
  <dgm:cxnLst>
    <dgm:cxn modelId="{4E70FF5D-FF9E-4934-9DA8-A685E5F95AAE}" srcId="{BACE50F2-2ACE-4EB1-9181-1E1A3DB8A154}" destId="{70AFF046-7607-4C62-BD49-8949DBFE247A}" srcOrd="0" destOrd="0" parTransId="{6C0029E3-A906-49AE-93F2-4C9D5C0A4942}" sibTransId="{6B3BDD01-A1A9-4E8B-903F-1208F6D74C43}"/>
    <dgm:cxn modelId="{D5106293-39C3-423E-BA1B-5855D294834B}" srcId="{BACE50F2-2ACE-4EB1-9181-1E1A3DB8A154}" destId="{1A45221B-1BBF-4460-8F6A-32BE6D63414D}" srcOrd="1" destOrd="0" parTransId="{33590888-5D83-42C6-9278-6F2487E89979}" sibTransId="{5FC7E3CB-AC12-445D-8A89-879F9EB3D656}"/>
    <dgm:cxn modelId="{B017EF98-C0EE-40D4-A1F4-7D91355D6BAC}" type="presOf" srcId="{BACE50F2-2ACE-4EB1-9181-1E1A3DB8A154}" destId="{2FC9809C-3673-4179-BB6A-A1371F2DB7BA}" srcOrd="0" destOrd="0" presId="urn:microsoft.com/office/officeart/2005/8/layout/hierarchy1"/>
    <dgm:cxn modelId="{CFCBA8C4-4C2F-4B89-828C-881B02D6B784}" type="presOf" srcId="{1A45221B-1BBF-4460-8F6A-32BE6D63414D}" destId="{8996CD24-C060-4DCA-847F-C6AABBE062FE}" srcOrd="0" destOrd="0" presId="urn:microsoft.com/office/officeart/2005/8/layout/hierarchy1"/>
    <dgm:cxn modelId="{7DC984DE-BB8D-4619-84A1-37E85A0ACD9E}" type="presOf" srcId="{70AFF046-7607-4C62-BD49-8949DBFE247A}" destId="{B635899A-7C2F-432E-8F2A-5FAC0F40A947}" srcOrd="0" destOrd="0" presId="urn:microsoft.com/office/officeart/2005/8/layout/hierarchy1"/>
    <dgm:cxn modelId="{5C11C530-333D-48BF-9A0D-9B8B94499E29}" type="presParOf" srcId="{2FC9809C-3673-4179-BB6A-A1371F2DB7BA}" destId="{B24CA560-7D7D-46D7-A6EA-C20FACB9BC33}" srcOrd="0" destOrd="0" presId="urn:microsoft.com/office/officeart/2005/8/layout/hierarchy1"/>
    <dgm:cxn modelId="{E90CF241-4B65-44BF-8E8C-943844A367AD}" type="presParOf" srcId="{B24CA560-7D7D-46D7-A6EA-C20FACB9BC33}" destId="{7FF98CC2-FD09-4576-A5EC-557336E96A97}" srcOrd="0" destOrd="0" presId="urn:microsoft.com/office/officeart/2005/8/layout/hierarchy1"/>
    <dgm:cxn modelId="{B3A7AFEF-1599-423F-AE30-A25B0579743A}" type="presParOf" srcId="{7FF98CC2-FD09-4576-A5EC-557336E96A97}" destId="{4EBD6E3E-14BF-4221-B7F8-5F79CF1FC0B1}" srcOrd="0" destOrd="0" presId="urn:microsoft.com/office/officeart/2005/8/layout/hierarchy1"/>
    <dgm:cxn modelId="{F5D56CB2-9022-4459-B39B-48E11457DFFF}" type="presParOf" srcId="{7FF98CC2-FD09-4576-A5EC-557336E96A97}" destId="{B635899A-7C2F-432E-8F2A-5FAC0F40A947}" srcOrd="1" destOrd="0" presId="urn:microsoft.com/office/officeart/2005/8/layout/hierarchy1"/>
    <dgm:cxn modelId="{772A45B1-059A-4C17-84E0-A5680BC15AE6}" type="presParOf" srcId="{B24CA560-7D7D-46D7-A6EA-C20FACB9BC33}" destId="{2CBE2354-736A-4A70-B969-1B612906AC74}" srcOrd="1" destOrd="0" presId="urn:microsoft.com/office/officeart/2005/8/layout/hierarchy1"/>
    <dgm:cxn modelId="{1DDBE4A2-FDFA-4F1A-BD9A-95690E41D7F2}" type="presParOf" srcId="{2FC9809C-3673-4179-BB6A-A1371F2DB7BA}" destId="{F04D583E-447D-4915-8309-26D0D851B5C6}" srcOrd="1" destOrd="0" presId="urn:microsoft.com/office/officeart/2005/8/layout/hierarchy1"/>
    <dgm:cxn modelId="{AFF40370-8FB6-4C88-9776-19CE26042954}" type="presParOf" srcId="{F04D583E-447D-4915-8309-26D0D851B5C6}" destId="{0B62C6B8-5416-445B-A819-7F4983500AE8}" srcOrd="0" destOrd="0" presId="urn:microsoft.com/office/officeart/2005/8/layout/hierarchy1"/>
    <dgm:cxn modelId="{AF4AE37C-7044-4F05-BF2F-817DB3DC6B9D}" type="presParOf" srcId="{0B62C6B8-5416-445B-A819-7F4983500AE8}" destId="{4EFF2EAE-30C0-4EBD-B5C4-62ADA8B3B353}" srcOrd="0" destOrd="0" presId="urn:microsoft.com/office/officeart/2005/8/layout/hierarchy1"/>
    <dgm:cxn modelId="{56D74851-7C8A-4D6A-B440-0546C95676C0}" type="presParOf" srcId="{0B62C6B8-5416-445B-A819-7F4983500AE8}" destId="{8996CD24-C060-4DCA-847F-C6AABBE062FE}" srcOrd="1" destOrd="0" presId="urn:microsoft.com/office/officeart/2005/8/layout/hierarchy1"/>
    <dgm:cxn modelId="{F32E7E9D-67E8-40DD-B810-31BE811BCC94}" type="presParOf" srcId="{F04D583E-447D-4915-8309-26D0D851B5C6}" destId="{5D809D66-EA2E-429C-90A0-50CB14C9FE3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633DAE-A7DC-49AE-AE23-D26B89552503}"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C6DB78D3-E180-4718-9767-8C391BB80823}">
      <dgm:prSet/>
      <dgm:spPr/>
      <dgm:t>
        <a:bodyPr/>
        <a:lstStyle/>
        <a:p>
          <a:r>
            <a:rPr lang="en-US" b="1"/>
            <a:t>In property law, an encroachment is an intrusion on the land or property owned by another. Real estate encroachments commonly occur when one property owner violates the property rights of an adjacent property owner by building on that neighbor's land.</a:t>
          </a:r>
          <a:endParaRPr lang="en-US"/>
        </a:p>
      </dgm:t>
    </dgm:pt>
    <dgm:pt modelId="{94B2213B-3B3E-455F-904D-DB4711E404AF}" type="parTrans" cxnId="{CF895EB0-8429-4338-A377-CEB90BE712DB}">
      <dgm:prSet/>
      <dgm:spPr/>
      <dgm:t>
        <a:bodyPr/>
        <a:lstStyle/>
        <a:p>
          <a:endParaRPr lang="en-US"/>
        </a:p>
      </dgm:t>
    </dgm:pt>
    <dgm:pt modelId="{2AEB7C6E-506B-4D11-9005-32849CA1E09D}" type="sibTrans" cxnId="{CF895EB0-8429-4338-A377-CEB90BE712DB}">
      <dgm:prSet/>
      <dgm:spPr/>
      <dgm:t>
        <a:bodyPr/>
        <a:lstStyle/>
        <a:p>
          <a:endParaRPr lang="en-US"/>
        </a:p>
      </dgm:t>
    </dgm:pt>
    <dgm:pt modelId="{75EE14B1-B722-4132-A2AE-B4B84C4FBE67}" type="pres">
      <dgm:prSet presAssocID="{0E633DAE-A7DC-49AE-AE23-D26B89552503}" presName="linear" presStyleCnt="0">
        <dgm:presLayoutVars>
          <dgm:animLvl val="lvl"/>
          <dgm:resizeHandles val="exact"/>
        </dgm:presLayoutVars>
      </dgm:prSet>
      <dgm:spPr/>
    </dgm:pt>
    <dgm:pt modelId="{E8EE3DF8-1D7D-4593-86FA-89CF9E0434B5}" type="pres">
      <dgm:prSet presAssocID="{C6DB78D3-E180-4718-9767-8C391BB80823}" presName="parentText" presStyleLbl="node1" presStyleIdx="0" presStyleCnt="1">
        <dgm:presLayoutVars>
          <dgm:chMax val="0"/>
          <dgm:bulletEnabled val="1"/>
        </dgm:presLayoutVars>
      </dgm:prSet>
      <dgm:spPr/>
    </dgm:pt>
  </dgm:ptLst>
  <dgm:cxnLst>
    <dgm:cxn modelId="{0CDCAF06-3D42-4AB4-895C-C9DF48E7A7CF}" type="presOf" srcId="{C6DB78D3-E180-4718-9767-8C391BB80823}" destId="{E8EE3DF8-1D7D-4593-86FA-89CF9E0434B5}" srcOrd="0" destOrd="0" presId="urn:microsoft.com/office/officeart/2005/8/layout/vList2"/>
    <dgm:cxn modelId="{457A2D37-3B46-4F6A-BFFE-6F3B4A15E38B}" type="presOf" srcId="{0E633DAE-A7DC-49AE-AE23-D26B89552503}" destId="{75EE14B1-B722-4132-A2AE-B4B84C4FBE67}" srcOrd="0" destOrd="0" presId="urn:microsoft.com/office/officeart/2005/8/layout/vList2"/>
    <dgm:cxn modelId="{CF895EB0-8429-4338-A377-CEB90BE712DB}" srcId="{0E633DAE-A7DC-49AE-AE23-D26B89552503}" destId="{C6DB78D3-E180-4718-9767-8C391BB80823}" srcOrd="0" destOrd="0" parTransId="{94B2213B-3B3E-455F-904D-DB4711E404AF}" sibTransId="{2AEB7C6E-506B-4D11-9005-32849CA1E09D}"/>
    <dgm:cxn modelId="{A7416E6A-AAE8-498F-A06A-1EF67348B059}" type="presParOf" srcId="{75EE14B1-B722-4132-A2AE-B4B84C4FBE67}" destId="{E8EE3DF8-1D7D-4593-86FA-89CF9E0434B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5E556-F324-47CB-852A-0D0F89A87244}">
      <dsp:nvSpPr>
        <dsp:cNvPr id="0" name=""/>
        <dsp:cNvSpPr/>
      </dsp:nvSpPr>
      <dsp:spPr>
        <a:xfrm>
          <a:off x="1045297" y="495"/>
          <a:ext cx="2622485" cy="79985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Types of Surveys:</a:t>
          </a:r>
        </a:p>
      </dsp:txBody>
      <dsp:txXfrm>
        <a:off x="1045297" y="495"/>
        <a:ext cx="2622485" cy="799858"/>
      </dsp:txXfrm>
    </dsp:sp>
    <dsp:sp modelId="{BACF7F4D-07FF-4963-96F6-953E9BCA880E}">
      <dsp:nvSpPr>
        <dsp:cNvPr id="0" name=""/>
        <dsp:cNvSpPr/>
      </dsp:nvSpPr>
      <dsp:spPr>
        <a:xfrm>
          <a:off x="1036669" y="1128164"/>
          <a:ext cx="2622485" cy="79985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House Location Drawings: plat usually within +/- 1 ft of property lines</a:t>
          </a:r>
        </a:p>
      </dsp:txBody>
      <dsp:txXfrm>
        <a:off x="1036669" y="1128164"/>
        <a:ext cx="2622485" cy="799858"/>
      </dsp:txXfrm>
    </dsp:sp>
    <dsp:sp modelId="{5499C51B-E284-4562-B0A8-947C6C021B1C}">
      <dsp:nvSpPr>
        <dsp:cNvPr id="0" name=""/>
        <dsp:cNvSpPr/>
      </dsp:nvSpPr>
      <dsp:spPr>
        <a:xfrm>
          <a:off x="1036669" y="2255833"/>
          <a:ext cx="2622485" cy="79985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Boundary Surveys: Marking exact property lines with stakes or flags</a:t>
          </a:r>
        </a:p>
      </dsp:txBody>
      <dsp:txXfrm>
        <a:off x="1036669" y="2255833"/>
        <a:ext cx="2622485" cy="799858"/>
      </dsp:txXfrm>
    </dsp:sp>
    <dsp:sp modelId="{E787C910-21A5-43AB-8308-46EB81FFB366}">
      <dsp:nvSpPr>
        <dsp:cNvPr id="0" name=""/>
        <dsp:cNvSpPr/>
      </dsp:nvSpPr>
      <dsp:spPr>
        <a:xfrm>
          <a:off x="1036669" y="3383501"/>
          <a:ext cx="2622485" cy="79985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ALTA: for commercial properties with more details like parking spaces, lamp post, underground utility</a:t>
          </a:r>
        </a:p>
      </dsp:txBody>
      <dsp:txXfrm>
        <a:off x="1036669" y="3383501"/>
        <a:ext cx="2622485" cy="799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EC688-031F-4FD0-B462-D761B94384B3}">
      <dsp:nvSpPr>
        <dsp:cNvPr id="0" name=""/>
        <dsp:cNvSpPr/>
      </dsp:nvSpPr>
      <dsp:spPr>
        <a:xfrm>
          <a:off x="0" y="35450"/>
          <a:ext cx="7210396" cy="796331"/>
        </a:xfrm>
        <a:prstGeom prst="round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u="sng" kern="1200"/>
            <a:t>Easements </a:t>
          </a:r>
          <a:r>
            <a:rPr lang="en-US" sz="1500" kern="1200"/>
            <a:t>of any kind. If not stated on the deed or plat, we will not place on drawings</a:t>
          </a:r>
        </a:p>
      </dsp:txBody>
      <dsp:txXfrm>
        <a:off x="38874" y="74324"/>
        <a:ext cx="7132648" cy="718583"/>
      </dsp:txXfrm>
    </dsp:sp>
    <dsp:sp modelId="{0F821A82-D1EA-4E49-B462-FCE650A7F5CA}">
      <dsp:nvSpPr>
        <dsp:cNvPr id="0" name=""/>
        <dsp:cNvSpPr/>
      </dsp:nvSpPr>
      <dsp:spPr>
        <a:xfrm>
          <a:off x="0" y="874981"/>
          <a:ext cx="7210396" cy="796331"/>
        </a:xfrm>
        <a:prstGeom prst="round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u="sng" kern="1200"/>
            <a:t>Plastic sheds</a:t>
          </a:r>
          <a:r>
            <a:rPr lang="en-US" sz="1500" kern="1200"/>
            <a:t>  Not considered real property and can be easily removed, will not be drawn.</a:t>
          </a:r>
        </a:p>
      </dsp:txBody>
      <dsp:txXfrm>
        <a:off x="38874" y="913855"/>
        <a:ext cx="7132648" cy="718583"/>
      </dsp:txXfrm>
    </dsp:sp>
    <dsp:sp modelId="{C4477447-B3BD-45AD-ACC2-0D1EC1EC3D4C}">
      <dsp:nvSpPr>
        <dsp:cNvPr id="0" name=""/>
        <dsp:cNvSpPr/>
      </dsp:nvSpPr>
      <dsp:spPr>
        <a:xfrm>
          <a:off x="0" y="1714513"/>
          <a:ext cx="7210396" cy="796331"/>
        </a:xfrm>
        <a:prstGeom prst="round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u="sng" kern="1200"/>
            <a:t>Septic &amp; Well</a:t>
          </a:r>
          <a:r>
            <a:rPr lang="en-US" sz="1500" kern="1200"/>
            <a:t>: If the well or septic company flags the placement, we can put on the house location drawing. We need to know ahead of time or an extra cost to go back to the property.  </a:t>
          </a:r>
        </a:p>
      </dsp:txBody>
      <dsp:txXfrm>
        <a:off x="38874" y="1753387"/>
        <a:ext cx="7132648" cy="7185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D6E3E-14BF-4221-B7F8-5F79CF1FC0B1}">
      <dsp:nvSpPr>
        <dsp:cNvPr id="0" name=""/>
        <dsp:cNvSpPr/>
      </dsp:nvSpPr>
      <dsp:spPr>
        <a:xfrm>
          <a:off x="991" y="60848"/>
          <a:ext cx="3480427" cy="22100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35899A-7C2F-432E-8F2A-5FAC0F40A947}">
      <dsp:nvSpPr>
        <dsp:cNvPr id="0" name=""/>
        <dsp:cNvSpPr/>
      </dsp:nvSpPr>
      <dsp:spPr>
        <a:xfrm>
          <a:off x="387705" y="428226"/>
          <a:ext cx="3480427" cy="22100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Land surveying monuments </a:t>
          </a:r>
          <a:r>
            <a:rPr lang="en-US" sz="2300" kern="1200"/>
            <a:t>used corners of the property are marked with a </a:t>
          </a:r>
          <a:r>
            <a:rPr lang="en-US" sz="2300" b="1" kern="1200"/>
            <a:t>12” rebar </a:t>
          </a:r>
          <a:r>
            <a:rPr lang="en-US" sz="2300" kern="1200"/>
            <a:t>driven vertically into the ground.</a:t>
          </a:r>
        </a:p>
      </dsp:txBody>
      <dsp:txXfrm>
        <a:off x="452436" y="492957"/>
        <a:ext cx="3350965" cy="2080609"/>
      </dsp:txXfrm>
    </dsp:sp>
    <dsp:sp modelId="{4EFF2EAE-30C0-4EBD-B5C4-62ADA8B3B353}">
      <dsp:nvSpPr>
        <dsp:cNvPr id="0" name=""/>
        <dsp:cNvSpPr/>
      </dsp:nvSpPr>
      <dsp:spPr>
        <a:xfrm>
          <a:off x="4254847" y="60848"/>
          <a:ext cx="3480427" cy="22100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96CD24-C060-4DCA-847F-C6AABBE062FE}">
      <dsp:nvSpPr>
        <dsp:cNvPr id="0" name=""/>
        <dsp:cNvSpPr/>
      </dsp:nvSpPr>
      <dsp:spPr>
        <a:xfrm>
          <a:off x="4641561" y="428226"/>
          <a:ext cx="3480427" cy="22100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***If we are putting rebar in, we cap it with our MD License  </a:t>
          </a:r>
        </a:p>
      </dsp:txBody>
      <dsp:txXfrm>
        <a:off x="4706292" y="492957"/>
        <a:ext cx="3350965" cy="20806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E3DF8-1D7D-4593-86FA-89CF9E0434B5}">
      <dsp:nvSpPr>
        <dsp:cNvPr id="0" name=""/>
        <dsp:cNvSpPr/>
      </dsp:nvSpPr>
      <dsp:spPr>
        <a:xfrm>
          <a:off x="0" y="146469"/>
          <a:ext cx="6251028" cy="3538080"/>
        </a:xfrm>
        <a:prstGeom prst="roundRect">
          <a:avLst/>
        </a:prstGeom>
        <a:gradFill rotWithShape="0">
          <a:gsLst>
            <a:gs pos="0">
              <a:schemeClr val="dk2">
                <a:hueOff val="0"/>
                <a:satOff val="0"/>
                <a:lumOff val="0"/>
                <a:alphaOff val="0"/>
                <a:tint val="94000"/>
                <a:satMod val="103000"/>
                <a:lumMod val="102000"/>
              </a:schemeClr>
            </a:gs>
            <a:gs pos="50000">
              <a:schemeClr val="dk2">
                <a:hueOff val="0"/>
                <a:satOff val="0"/>
                <a:lumOff val="0"/>
                <a:alphaOff val="0"/>
                <a:shade val="100000"/>
                <a:satMod val="110000"/>
                <a:lumMod val="100000"/>
              </a:schemeClr>
            </a:gs>
            <a:gs pos="100000">
              <a:schemeClr val="dk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In property law, an encroachment is an intrusion on the land or property owned by another. Real estate encroachments commonly occur when one property owner violates the property rights of an adjacent property owner by building on that neighbor's land.</a:t>
          </a:r>
          <a:endParaRPr lang="en-US" sz="2800" kern="1200"/>
        </a:p>
      </dsp:txBody>
      <dsp:txXfrm>
        <a:off x="172715" y="319184"/>
        <a:ext cx="5905598" cy="3192650"/>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710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e086868ba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e086868ba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e086868ba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7e086868ba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7e086868ba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7e086868ba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7907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ad20221ec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ad20221ec_2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Surveyor will text 1 hour before arrival.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9380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ebd35795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ebd35795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highlight>
                <a:srgbClr val="000000"/>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ad20221ec_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ad20221ec_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CAD drafter (Computer Aided Design) takes all of the data and field measurements, plays a complicated version of connect the dots, gives each line meaning by assigning it a color and thickness, and adds symbols and notes to help tell the whole story in an easy way to read.</a:t>
            </a:r>
            <a:endParaRPr>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ad20221ec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ad20221ec_2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ad20221ec_2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ad20221ec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Then, the cad drafter takes that information, all of the data and the map to a PLS professional land surveyor to review the entire process. Here, the PLS will determine if the team followed his instructions all of the way through the process. PLS will determine if there is indeed enough measurements and information to confirm the boundary location as it was presented.  </a:t>
            </a:r>
            <a:endParaRPr>
              <a:solidFill>
                <a:srgbClr val="FF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70167d3a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70167d3a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34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ad20221ec_2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ad20221ec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ad20221ec_2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ad20221ec_2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cd4d1eb2a_3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cd4d1eb2a_3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extLst>
      <p:ext uri="{BB962C8B-B14F-4D97-AF65-F5344CB8AC3E}">
        <p14:creationId xmlns:p14="http://schemas.microsoft.com/office/powerpoint/2010/main" val="1100357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cd4d1eb2a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cd4d1eb2a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2985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e086868ba_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e086868ba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01ce65ce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01ce65ce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e83f4ff9b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7e83f4ff9b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e83f4ff9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e83f4ff9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70167d3ace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70167d3ace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581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697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7e8889f381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7e8889f38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e83f4ff9b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e83f4ff9b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ad20221ec_2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ad20221ec_2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ebd35795c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ebd35795c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592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e83f4ff9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e83f4ff9b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d191806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d191806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66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70167d3ace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70167d3ace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6b4f1b419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6b4f1b419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16bb5d6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716bb5d6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e086868ba_4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e086868ba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701ce65c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701ce65c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01ce65ce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01ce65ce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e086868ba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e086868ba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2138"/>
            <a:ext cx="6726063" cy="20695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3182884"/>
            <a:ext cx="2307831" cy="207705"/>
          </a:xfrm>
          <a:prstGeom prst="rect">
            <a:avLst/>
          </a:prstGeom>
        </p:spPr>
      </p:pic>
      <p:sp>
        <p:nvSpPr>
          <p:cNvPr id="9" name="Rectangle 8"/>
          <p:cNvSpPr/>
          <p:nvPr/>
        </p:nvSpPr>
        <p:spPr bwMode="ltGray">
          <a:xfrm>
            <a:off x="0" y="1942559"/>
            <a:ext cx="6726064"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1942559"/>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050282"/>
            <a:ext cx="6108101" cy="1029803"/>
          </a:xfrm>
        </p:spPr>
        <p:txBody>
          <a:bodyPr anchor="b">
            <a:noAutofit/>
          </a:bodyPr>
          <a:lstStyle>
            <a:lvl1pPr algn="r">
              <a:defRPr sz="4050"/>
            </a:lvl1pPr>
          </a:lstStyle>
          <a:p>
            <a:r>
              <a:rPr lang="en-US"/>
              <a:t>Click to edit Master title style</a:t>
            </a:r>
          </a:p>
        </p:txBody>
      </p:sp>
      <p:sp>
        <p:nvSpPr>
          <p:cNvPr id="3" name="Subtitle 2"/>
          <p:cNvSpPr>
            <a:spLocks noGrp="1"/>
          </p:cNvSpPr>
          <p:nvPr>
            <p:ph type="subTitle" idx="1"/>
          </p:nvPr>
        </p:nvSpPr>
        <p:spPr>
          <a:xfrm>
            <a:off x="510241" y="3295530"/>
            <a:ext cx="6108101" cy="838265"/>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41510" y="2062753"/>
            <a:ext cx="878916" cy="101733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1211197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3533713"/>
            <a:ext cx="7210394" cy="339788"/>
          </a:xfrm>
        </p:spPr>
        <p:txBody>
          <a:bodyPr anchor="b">
            <a:normAutofit/>
          </a:bodyPr>
          <a:lstStyle>
            <a:lvl1pPr>
              <a:defRPr sz="1800"/>
            </a:lvl1pPr>
          </a:lstStyle>
          <a:p>
            <a:r>
              <a:rPr lang="en-US"/>
              <a:t>Click to edit Master title style</a:t>
            </a:r>
          </a:p>
        </p:txBody>
      </p:sp>
      <p:sp>
        <p:nvSpPr>
          <p:cNvPr id="3" name="Picture Placeholder 2"/>
          <p:cNvSpPr>
            <a:spLocks noGrp="1" noChangeAspect="1"/>
          </p:cNvSpPr>
          <p:nvPr>
            <p:ph type="pic" idx="1"/>
          </p:nvPr>
        </p:nvSpPr>
        <p:spPr>
          <a:xfrm>
            <a:off x="510242" y="457198"/>
            <a:ext cx="7210394" cy="2692181"/>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10239" y="3877188"/>
            <a:ext cx="7210397" cy="46722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3482"/>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489141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457198"/>
            <a:ext cx="7210394" cy="2694563"/>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510242" y="3533712"/>
            <a:ext cx="7210394" cy="818092"/>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3712"/>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491545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4" name="Rectangle 13"/>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457199"/>
            <a:ext cx="6539158" cy="2277046"/>
          </a:xfrm>
        </p:spPr>
        <p:txBody>
          <a:bodyPr anchor="ctr"/>
          <a:lstStyle>
            <a:lvl1pPr>
              <a:defRPr sz="2400"/>
            </a:lvl1pPr>
          </a:lstStyle>
          <a:p>
            <a:r>
              <a:rPr lang="en-US"/>
              <a:t>Click to edit Master title style</a:t>
            </a:r>
          </a:p>
        </p:txBody>
      </p:sp>
      <p:sp>
        <p:nvSpPr>
          <p:cNvPr id="12" name="Text Placeholder 3"/>
          <p:cNvSpPr>
            <a:spLocks noGrp="1"/>
          </p:cNvSpPr>
          <p:nvPr>
            <p:ph type="body" sz="half" idx="13"/>
          </p:nvPr>
        </p:nvSpPr>
        <p:spPr>
          <a:xfrm>
            <a:off x="1051717" y="2740034"/>
            <a:ext cx="611743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0242" y="3533712"/>
            <a:ext cx="7210394" cy="81809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2444"/>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16" name="TextBox 15"/>
          <p:cNvSpPr txBox="1"/>
          <p:nvPr/>
        </p:nvSpPr>
        <p:spPr>
          <a:xfrm>
            <a:off x="437679" y="56108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a:solidFill>
                  <a:schemeClr val="tx1"/>
                </a:solidFill>
                <a:effectLst/>
              </a:rPr>
              <a:t>“</a:t>
            </a:r>
          </a:p>
        </p:txBody>
      </p:sp>
      <p:sp>
        <p:nvSpPr>
          <p:cNvPr id="17" name="TextBox 16"/>
          <p:cNvSpPr txBox="1"/>
          <p:nvPr/>
        </p:nvSpPr>
        <p:spPr>
          <a:xfrm>
            <a:off x="7247107" y="2275143"/>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a:solidFill>
                  <a:schemeClr val="tx1"/>
                </a:solidFill>
                <a:effectLst/>
              </a:rPr>
              <a:t>”</a:t>
            </a:r>
          </a:p>
        </p:txBody>
      </p:sp>
    </p:spTree>
    <p:extLst>
      <p:ext uri="{BB962C8B-B14F-4D97-AF65-F5344CB8AC3E}">
        <p14:creationId xmlns:p14="http://schemas.microsoft.com/office/powerpoint/2010/main" val="117405300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1" name="Rectangle 10"/>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3533712"/>
            <a:ext cx="7210397" cy="441401"/>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510240" y="3975112"/>
            <a:ext cx="7210397" cy="376691"/>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47092" y="3532444"/>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3539239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6" name="Rectangle 15"/>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564921"/>
            <a:ext cx="7218720" cy="810704"/>
          </a:xfrm>
        </p:spPr>
        <p:txBody>
          <a:bodyPr/>
          <a:lstStyle/>
          <a:p>
            <a:r>
              <a:rPr lang="en-US"/>
              <a:t>Click to edit Master title style</a:t>
            </a:r>
          </a:p>
        </p:txBody>
      </p:sp>
      <p:sp>
        <p:nvSpPr>
          <p:cNvPr id="7" name="Text Placeholder 2"/>
          <p:cNvSpPr>
            <a:spLocks noGrp="1"/>
          </p:cNvSpPr>
          <p:nvPr>
            <p:ph type="body" idx="1"/>
          </p:nvPr>
        </p:nvSpPr>
        <p:spPr>
          <a:xfrm>
            <a:off x="495709" y="1752655"/>
            <a:ext cx="2302526"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0241" y="2267005"/>
            <a:ext cx="2287277"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2967019" y="1752655"/>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2959103" y="2267005"/>
            <a:ext cx="2297430"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418117" y="1752655"/>
            <a:ext cx="230251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418117" y="2267005"/>
            <a:ext cx="2302519"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2321836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564921"/>
            <a:ext cx="7210395" cy="810704"/>
          </a:xfrm>
        </p:spPr>
        <p:txBody>
          <a:bodyPr/>
          <a:lstStyle/>
          <a:p>
            <a:r>
              <a:rPr lang="en-US"/>
              <a:t>Click to edit Master title style</a:t>
            </a:r>
          </a:p>
        </p:txBody>
      </p:sp>
      <p:sp>
        <p:nvSpPr>
          <p:cNvPr id="19" name="Text Placeholder 2"/>
          <p:cNvSpPr>
            <a:spLocks noGrp="1"/>
          </p:cNvSpPr>
          <p:nvPr>
            <p:ph type="body" idx="1"/>
          </p:nvPr>
        </p:nvSpPr>
        <p:spPr>
          <a:xfrm>
            <a:off x="510239" y="3223127"/>
            <a:ext cx="228727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0239" y="1752655"/>
            <a:ext cx="228727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1" name="Text Placeholder 3"/>
          <p:cNvSpPr>
            <a:spLocks noGrp="1"/>
          </p:cNvSpPr>
          <p:nvPr>
            <p:ph type="body" sz="half" idx="18"/>
          </p:nvPr>
        </p:nvSpPr>
        <p:spPr>
          <a:xfrm>
            <a:off x="510239" y="3655324"/>
            <a:ext cx="2287279"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2959103" y="3223127"/>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2959103" y="1752655"/>
            <a:ext cx="2297430"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4" name="Text Placeholder 3"/>
          <p:cNvSpPr>
            <a:spLocks noGrp="1"/>
          </p:cNvSpPr>
          <p:nvPr>
            <p:ph type="body" sz="half" idx="19"/>
          </p:nvPr>
        </p:nvSpPr>
        <p:spPr>
          <a:xfrm>
            <a:off x="2958088" y="3655323"/>
            <a:ext cx="2300473"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423009" y="3223127"/>
            <a:ext cx="229762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423008" y="1752655"/>
            <a:ext cx="229762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27" name="Text Placeholder 3"/>
          <p:cNvSpPr>
            <a:spLocks noGrp="1"/>
          </p:cNvSpPr>
          <p:nvPr>
            <p:ph type="body" sz="half" idx="20"/>
          </p:nvPr>
        </p:nvSpPr>
        <p:spPr>
          <a:xfrm>
            <a:off x="5422915" y="3655321"/>
            <a:ext cx="2300672"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5704228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9" name="Rectangle 8"/>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9943206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6087155" y="1402046"/>
            <a:ext cx="3830241"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401152" y="40293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457198"/>
            <a:ext cx="805352" cy="3265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0241" y="457198"/>
            <a:ext cx="6652503" cy="3994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05344" y="4452141"/>
            <a:ext cx="2057400" cy="273844"/>
          </a:xfrm>
        </p:spPr>
        <p:txBody>
          <a:bodyPr/>
          <a:lstStyle/>
          <a:p>
            <a:fld id="{B61BEF0D-F0BB-DE4B-95CE-6DB70DBA9567}" type="datetimeFigureOut">
              <a:rPr lang="en-US" smtClean="0"/>
              <a:pPr/>
              <a:t>9/9/2021</a:t>
            </a:fld>
            <a:endParaRPr lang="en-US"/>
          </a:p>
        </p:txBody>
      </p:sp>
      <p:sp>
        <p:nvSpPr>
          <p:cNvPr id="5" name="Footer Placeholder 4"/>
          <p:cNvSpPr>
            <a:spLocks noGrp="1"/>
          </p:cNvSpPr>
          <p:nvPr>
            <p:ph type="ftr" sz="quarter" idx="11"/>
          </p:nvPr>
        </p:nvSpPr>
        <p:spPr>
          <a:xfrm>
            <a:off x="510241" y="4452141"/>
            <a:ext cx="4595104" cy="273844"/>
          </a:xfrm>
        </p:spPr>
        <p:txBody>
          <a:bodyPr/>
          <a:lstStyle/>
          <a:p>
            <a:endParaRPr lang="en-US"/>
          </a:p>
        </p:txBody>
      </p:sp>
      <p:sp>
        <p:nvSpPr>
          <p:cNvPr id="6" name="Slide Number Placeholder 5"/>
          <p:cNvSpPr>
            <a:spLocks noGrp="1"/>
          </p:cNvSpPr>
          <p:nvPr>
            <p:ph type="sldNum" sz="quarter" idx="12"/>
          </p:nvPr>
        </p:nvSpPr>
        <p:spPr>
          <a:xfrm>
            <a:off x="7573163" y="4048975"/>
            <a:ext cx="865613" cy="818092"/>
          </a:xfrm>
        </p:spPr>
        <p:txBody>
          <a:bodyPr anchor="t"/>
          <a:lstStyle>
            <a:lvl1pPr algn="ctr">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5244680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0900414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9910838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315198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65180"/>
            <a:ext cx="7828359" cy="240873"/>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68" y="3065926"/>
            <a:ext cx="1202248" cy="108203"/>
          </a:xfrm>
          <a:prstGeom prst="rect">
            <a:avLst/>
          </a:prstGeom>
        </p:spPr>
      </p:pic>
      <p:sp>
        <p:nvSpPr>
          <p:cNvPr id="9" name="Rectangle 8"/>
          <p:cNvSpPr/>
          <p:nvPr/>
        </p:nvSpPr>
        <p:spPr bwMode="ltGray">
          <a:xfrm>
            <a:off x="-2" y="20447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0447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152421"/>
            <a:ext cx="7210395" cy="818091"/>
          </a:xfrm>
        </p:spPr>
        <p:txBody>
          <a:bodyPr anchor="ctr">
            <a:normAutofit/>
          </a:bodyPr>
          <a:lstStyle>
            <a:lvl1pPr algn="r">
              <a:defRPr sz="2700"/>
            </a:lvl1pPr>
          </a:lstStyle>
          <a:p>
            <a:r>
              <a:rPr lang="en-US"/>
              <a:t>Click to edit Master title style</a:t>
            </a:r>
          </a:p>
        </p:txBody>
      </p:sp>
      <p:sp>
        <p:nvSpPr>
          <p:cNvPr id="3" name="Text Placeholder 2"/>
          <p:cNvSpPr>
            <a:spLocks noGrp="1"/>
          </p:cNvSpPr>
          <p:nvPr>
            <p:ph type="body" idx="1"/>
          </p:nvPr>
        </p:nvSpPr>
        <p:spPr>
          <a:xfrm>
            <a:off x="510242" y="3174129"/>
            <a:ext cx="7210395" cy="127801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047092" y="2152422"/>
            <a:ext cx="865613" cy="818092"/>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753769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0240" y="1752655"/>
            <a:ext cx="3523769"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5592" y="1752655"/>
            <a:ext cx="3525044"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3554992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2" name="Rectangle 11"/>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564922"/>
            <a:ext cx="7210397" cy="810703"/>
          </a:xfrm>
        </p:spPr>
        <p:txBody>
          <a:bodyPr/>
          <a:lstStyle/>
          <a:p>
            <a:r>
              <a:rPr lang="en-US"/>
              <a:t>Click to edit Master title style</a:t>
            </a:r>
          </a:p>
        </p:txBody>
      </p:sp>
      <p:sp>
        <p:nvSpPr>
          <p:cNvPr id="3" name="Text Placeholder 2"/>
          <p:cNvSpPr>
            <a:spLocks noGrp="1"/>
          </p:cNvSpPr>
          <p:nvPr>
            <p:ph type="body" idx="1"/>
          </p:nvPr>
        </p:nvSpPr>
        <p:spPr>
          <a:xfrm>
            <a:off x="679763" y="1752655"/>
            <a:ext cx="3354245" cy="51985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0242" y="2272507"/>
            <a:ext cx="3523766"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65116" y="1752655"/>
            <a:ext cx="3355521" cy="51905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195593" y="2272507"/>
            <a:ext cx="3525044"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9078551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8" name="Rectangle 7"/>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8100606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6" name="Rectangle 5"/>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B61BEF0D-F0BB-DE4B-95CE-6DB70DBA9567}" type="datetimeFigureOut">
              <a:rPr lang="en-US" smtClean="0"/>
              <a:pPr/>
              <a:t>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9308181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564920"/>
            <a:ext cx="7210394" cy="810705"/>
          </a:xfrm>
        </p:spPr>
        <p:txBody>
          <a:bodyPr anchor="ctr">
            <a:normAutofit/>
          </a:bodyPr>
          <a:lstStyle>
            <a:lvl1pPr>
              <a:defRPr sz="2700"/>
            </a:lvl1pPr>
          </a:lstStyle>
          <a:p>
            <a:r>
              <a:rPr lang="en-US"/>
              <a:t>Click to edit Master title style</a:t>
            </a:r>
          </a:p>
        </p:txBody>
      </p:sp>
      <p:sp>
        <p:nvSpPr>
          <p:cNvPr id="3" name="Content Placeholder 2"/>
          <p:cNvSpPr>
            <a:spLocks noGrp="1"/>
          </p:cNvSpPr>
          <p:nvPr>
            <p:ph idx="1"/>
          </p:nvPr>
        </p:nvSpPr>
        <p:spPr>
          <a:xfrm>
            <a:off x="3514385" y="1752655"/>
            <a:ext cx="4206252" cy="269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0241" y="1752654"/>
            <a:ext cx="2842559" cy="2699488"/>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3606036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564921"/>
            <a:ext cx="7210393" cy="810704"/>
          </a:xfrm>
        </p:spPr>
        <p:txBody>
          <a:bodyPr anchor="ctr">
            <a:normAutofit/>
          </a:bodyPr>
          <a:lstStyle>
            <a:lvl1pPr>
              <a:defRPr sz="2700"/>
            </a:lvl1pPr>
          </a:lstStyle>
          <a:p>
            <a:r>
              <a:rPr lang="en-US"/>
              <a:t>Click to edit Master title style</a:t>
            </a:r>
          </a:p>
        </p:txBody>
      </p:sp>
      <p:sp>
        <p:nvSpPr>
          <p:cNvPr id="3" name="Picture Placeholder 2"/>
          <p:cNvSpPr>
            <a:spLocks noGrp="1" noChangeAspect="1"/>
          </p:cNvSpPr>
          <p:nvPr>
            <p:ph type="pic" idx="1"/>
          </p:nvPr>
        </p:nvSpPr>
        <p:spPr>
          <a:xfrm>
            <a:off x="3651250" y="1752656"/>
            <a:ext cx="4069387" cy="2699484"/>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10242" y="1752655"/>
            <a:ext cx="2907192" cy="269948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9488155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510241" y="564921"/>
            <a:ext cx="7210396" cy="81070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0241" y="1752655"/>
            <a:ext cx="7210396" cy="2699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663236" y="4452141"/>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B61BEF0D-F0BB-DE4B-95CE-6DB70DBA9567}" type="datetimeFigureOut">
              <a:rPr lang="en-US" smtClean="0"/>
              <a:pPr/>
              <a:t>9/9/2021</a:t>
            </a:fld>
            <a:endParaRPr lang="en-US"/>
          </a:p>
        </p:txBody>
      </p:sp>
      <p:sp>
        <p:nvSpPr>
          <p:cNvPr id="5" name="Footer Placeholder 4"/>
          <p:cNvSpPr>
            <a:spLocks noGrp="1"/>
          </p:cNvSpPr>
          <p:nvPr>
            <p:ph type="ftr" sz="quarter" idx="3"/>
          </p:nvPr>
        </p:nvSpPr>
        <p:spPr>
          <a:xfrm>
            <a:off x="510241" y="4452141"/>
            <a:ext cx="5152995"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47092" y="564921"/>
            <a:ext cx="865613" cy="818092"/>
          </a:xfrm>
          <a:prstGeom prst="rect">
            <a:avLst/>
          </a:prstGeom>
        </p:spPr>
        <p:txBody>
          <a:bodyPr vert="horz" lIns="91440" tIns="45720" rIns="91440" bIns="45720" rtlCol="0" anchor="ctr"/>
          <a:lstStyle>
            <a:lvl1pPr algn="l">
              <a:defRPr sz="27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43648771"/>
      </p:ext>
    </p:extLst>
  </p:cSld>
  <p:clrMap bg1="dk1" tx1="lt1" bg2="dk2"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 id="2147484477" r:id="rId15"/>
    <p:sldLayoutId id="2147484478" r:id="rId16"/>
    <p:sldLayoutId id="2147484479" r:id="rId17"/>
    <p:sldLayoutId id="2147484480" r:id="rId18"/>
    <p:sldLayoutId id="2147484481" r:id="rId19"/>
  </p:sldLayoutIdLst>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hf sldNum="0"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bin"/><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jurovichsurveying.com.au/faq/what-do-land-surveyors-do"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f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f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51.jf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6.jfif"/><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hyperlink" Target="https://www.nolo.com/legal-encyclopedia/avoiding-adverse-possession-claims-renting-portion-your-property-neighbor.html" TargetMode="Externa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hyperlink" Target="https://www.findlaw.com/realestate/neighbors/conflicts-involving-trees-and-neighbors.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4.jfi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5.jfif"/><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hyperlink" Target="mailto:orders@exactaland.com" TargetMode="External"/><Relationship Id="rId2" Type="http://schemas.openxmlformats.org/officeDocument/2006/relationships/hyperlink" Target="mailto:pattyaiken@exactaland.com" TargetMode="External"/><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learn.org/articles/Bachelors_Degrees_in_Land_Surveying_Your_Questions_Answered.html"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2">
                <a:shade val="100000"/>
                <a:hueMod val="100000"/>
                <a:satMod val="110000"/>
                <a:lumMod val="130000"/>
              </a:schemeClr>
            </a:gs>
            <a:gs pos="68150">
              <a:srgbClr val="AD1E04"/>
            </a:gs>
            <a:gs pos="100000">
              <a:schemeClr val="accent3">
                <a:lumMod val="75000"/>
              </a:schemeClr>
            </a:gs>
          </a:gsLst>
          <a:lin ang="2520000" scaled="0"/>
        </a:gra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64A7047A-D633-4555-BE2A-CEB7C86CD13F}"/>
              </a:ext>
            </a:extLst>
          </p:cNvPr>
          <p:cNvPicPr>
            <a:picLocks noChangeAspect="1"/>
          </p:cNvPicPr>
          <p:nvPr/>
        </p:nvPicPr>
        <p:blipFill rotWithShape="1">
          <a:blip r:embed="rId3"/>
          <a:srcRect t="14003" r="1" b="3020"/>
          <a:stretch/>
        </p:blipFill>
        <p:spPr>
          <a:xfrm>
            <a:off x="722905" y="1001932"/>
            <a:ext cx="6762328" cy="3114234"/>
          </a:xfrm>
          <a:prstGeom prst="rect">
            <a:avLst/>
          </a:prstGeom>
          <a:ln>
            <a:noFill/>
          </a:ln>
          <a:effectLst/>
        </p:spPr>
      </p:pic>
    </p:spTree>
    <p:extLst>
      <p:ext uri="{BB962C8B-B14F-4D97-AF65-F5344CB8AC3E}">
        <p14:creationId xmlns:p14="http://schemas.microsoft.com/office/powerpoint/2010/main" val="30962165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77"/>
        <p:cNvGrpSpPr/>
        <p:nvPr/>
      </p:nvGrpSpPr>
      <p:grpSpPr>
        <a:xfrm>
          <a:off x="0" y="0"/>
          <a:ext cx="0" cy="0"/>
          <a:chOff x="0" y="0"/>
          <a:chExt cx="0" cy="0"/>
        </a:xfrm>
      </p:grpSpPr>
      <p:graphicFrame>
        <p:nvGraphicFramePr>
          <p:cNvPr id="80" name="Google Shape;78;p17">
            <a:extLst>
              <a:ext uri="{FF2B5EF4-FFF2-40B4-BE49-F238E27FC236}">
                <a16:creationId xmlns:a16="http://schemas.microsoft.com/office/drawing/2014/main" id="{12B5AD57-40B2-4421-8D20-0994BE9C9C96}"/>
              </a:ext>
            </a:extLst>
          </p:cNvPr>
          <p:cNvGraphicFramePr/>
          <p:nvPr>
            <p:extLst>
              <p:ext uri="{D42A27DB-BD31-4B8C-83A1-F6EECF244321}">
                <p14:modId xmlns:p14="http://schemas.microsoft.com/office/powerpoint/2010/main" val="3439105589"/>
              </p:ext>
            </p:extLst>
          </p:nvPr>
        </p:nvGraphicFramePr>
        <p:xfrm>
          <a:off x="3963591" y="479822"/>
          <a:ext cx="4695825" cy="4183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close up of a map&#10;&#10;Description automatically generated">
            <a:extLst>
              <a:ext uri="{FF2B5EF4-FFF2-40B4-BE49-F238E27FC236}">
                <a16:creationId xmlns:a16="http://schemas.microsoft.com/office/drawing/2014/main" id="{7AA250F1-672D-45E8-8514-089FC447F18D}"/>
              </a:ext>
            </a:extLst>
          </p:cNvPr>
          <p:cNvPicPr>
            <a:picLocks noChangeAspect="1"/>
          </p:cNvPicPr>
          <p:nvPr/>
        </p:nvPicPr>
        <p:blipFill>
          <a:blip r:embed="rId8"/>
          <a:stretch>
            <a:fillRect/>
          </a:stretch>
        </p:blipFill>
        <p:spPr>
          <a:xfrm>
            <a:off x="289066" y="0"/>
            <a:ext cx="2888116"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1+#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207"/>
        <p:cNvGrpSpPr/>
        <p:nvPr/>
      </p:nvGrpSpPr>
      <p:grpSpPr>
        <a:xfrm>
          <a:off x="0" y="0"/>
          <a:ext cx="0" cy="0"/>
          <a:chOff x="0" y="0"/>
          <a:chExt cx="0" cy="0"/>
        </a:xfrm>
      </p:grpSpPr>
      <p:sp>
        <p:nvSpPr>
          <p:cNvPr id="208" name="Google Shape;208;p40"/>
          <p:cNvSpPr txBox="1">
            <a:spLocks noGrp="1"/>
          </p:cNvSpPr>
          <p:nvPr>
            <p:ph type="title" idx="4294967295"/>
          </p:nvPr>
        </p:nvSpPr>
        <p:spPr>
          <a:xfrm>
            <a:off x="0" y="565150"/>
            <a:ext cx="7210425" cy="811213"/>
          </a:xfrm>
          <a:prstGeom prst="rect">
            <a:avLst/>
          </a:prstGeom>
        </p:spPr>
        <p:txBody>
          <a:bodyPr spcFirstLastPara="1" vert="horz" lIns="91440" tIns="45720" rIns="91440" bIns="45720" rtlCol="0" anchor="ctr" anchorCtr="0">
            <a:normAutofit/>
          </a:bodyPr>
          <a:lstStyle/>
          <a:p>
            <a:pPr marL="0" lvl="0" indent="0" defTabSz="914400">
              <a:spcAft>
                <a:spcPts val="0"/>
              </a:spcAft>
            </a:pPr>
            <a:r>
              <a:rPr lang="en-US" sz="3100">
                <a:highlight>
                  <a:srgbClr val="808080"/>
                </a:highlight>
              </a:rPr>
              <a:t>Items not always on location drawings </a:t>
            </a:r>
          </a:p>
        </p:txBody>
      </p:sp>
      <p:graphicFrame>
        <p:nvGraphicFramePr>
          <p:cNvPr id="211" name="Google Shape;209;p40">
            <a:extLst>
              <a:ext uri="{FF2B5EF4-FFF2-40B4-BE49-F238E27FC236}">
                <a16:creationId xmlns:a16="http://schemas.microsoft.com/office/drawing/2014/main" id="{BCC9E556-D308-4DCE-8FCF-34B1A7AE2F40}"/>
              </a:ext>
            </a:extLst>
          </p:cNvPr>
          <p:cNvGraphicFramePr/>
          <p:nvPr>
            <p:extLst>
              <p:ext uri="{D42A27DB-BD31-4B8C-83A1-F6EECF244321}">
                <p14:modId xmlns:p14="http://schemas.microsoft.com/office/powerpoint/2010/main" val="1119274018"/>
              </p:ext>
            </p:extLst>
          </p:nvPr>
        </p:nvGraphicFramePr>
        <p:xfrm>
          <a:off x="510240" y="1752654"/>
          <a:ext cx="7210396" cy="2546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building, sky&#10;&#10;Description automatically generated">
            <a:extLst>
              <a:ext uri="{FF2B5EF4-FFF2-40B4-BE49-F238E27FC236}">
                <a16:creationId xmlns:a16="http://schemas.microsoft.com/office/drawing/2014/main" id="{8BBADC60-907A-4FD7-A25B-432C6CCD1F0D}"/>
              </a:ext>
            </a:extLst>
          </p:cNvPr>
          <p:cNvPicPr>
            <a:picLocks noChangeAspect="1"/>
          </p:cNvPicPr>
          <p:nvPr/>
        </p:nvPicPr>
        <p:blipFill>
          <a:blip r:embed="rId2"/>
          <a:stretch>
            <a:fillRect/>
          </a:stretch>
        </p:blipFill>
        <p:spPr>
          <a:xfrm>
            <a:off x="-202423" y="55841"/>
            <a:ext cx="6439721" cy="5143500"/>
          </a:xfrm>
          <a:prstGeom prst="rect">
            <a:avLst/>
          </a:prstGeom>
        </p:spPr>
      </p:pic>
      <p:sp>
        <p:nvSpPr>
          <p:cNvPr id="7" name="Speech Bubble: Oval 6">
            <a:extLst>
              <a:ext uri="{FF2B5EF4-FFF2-40B4-BE49-F238E27FC236}">
                <a16:creationId xmlns:a16="http://schemas.microsoft.com/office/drawing/2014/main" id="{C27F019B-905B-4883-A9CD-F7B9638F76C0}"/>
              </a:ext>
            </a:extLst>
          </p:cNvPr>
          <p:cNvSpPr/>
          <p:nvPr/>
        </p:nvSpPr>
        <p:spPr>
          <a:xfrm>
            <a:off x="3427486" y="55841"/>
            <a:ext cx="4178384" cy="149375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Amasis MT Pro Black" panose="020B0604020202020204" pitchFamily="18" charset="0"/>
              </a:rPr>
              <a:t>If the structure doesn’t reach ground level, we won’t draw it. </a:t>
            </a:r>
          </a:p>
        </p:txBody>
      </p:sp>
    </p:spTree>
    <p:extLst>
      <p:ext uri="{BB962C8B-B14F-4D97-AF65-F5344CB8AC3E}">
        <p14:creationId xmlns:p14="http://schemas.microsoft.com/office/powerpoint/2010/main" val="127674014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46A14-B9E3-4498-8F35-A9FAC9D62729}"/>
              </a:ext>
            </a:extLst>
          </p:cNvPr>
          <p:cNvPicPr>
            <a:picLocks noChangeAspect="1"/>
          </p:cNvPicPr>
          <p:nvPr/>
        </p:nvPicPr>
        <p:blipFill>
          <a:blip r:embed="rId2"/>
          <a:stretch>
            <a:fillRect/>
          </a:stretch>
        </p:blipFill>
        <p:spPr>
          <a:xfrm>
            <a:off x="2636145" y="54244"/>
            <a:ext cx="3871709" cy="5035012"/>
          </a:xfrm>
          <a:prstGeom prst="rect">
            <a:avLst/>
          </a:prstGeom>
        </p:spPr>
      </p:pic>
      <p:sp>
        <p:nvSpPr>
          <p:cNvPr id="15" name="Oval 14">
            <a:extLst>
              <a:ext uri="{FF2B5EF4-FFF2-40B4-BE49-F238E27FC236}">
                <a16:creationId xmlns:a16="http://schemas.microsoft.com/office/drawing/2014/main" id="{71434E16-C357-4640-8F01-B3BD2CFC5219}"/>
              </a:ext>
            </a:extLst>
          </p:cNvPr>
          <p:cNvSpPr/>
          <p:nvPr/>
        </p:nvSpPr>
        <p:spPr>
          <a:xfrm>
            <a:off x="178949" y="984142"/>
            <a:ext cx="2316280" cy="3208150"/>
          </a:xfrm>
          <a:prstGeom prst="ellipse">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highlight>
                  <a:srgbClr val="C0C0C0"/>
                </a:highlight>
              </a:rPr>
              <a:t>Educating buyers</a:t>
            </a:r>
          </a:p>
        </p:txBody>
      </p:sp>
      <p:pic>
        <p:nvPicPr>
          <p:cNvPr id="17" name="Picture 16" descr="Filling out forms on a table">
            <a:extLst>
              <a:ext uri="{FF2B5EF4-FFF2-40B4-BE49-F238E27FC236}">
                <a16:creationId xmlns:a16="http://schemas.microsoft.com/office/drawing/2014/main" id="{C0EC75BA-427F-4089-9CCD-8D8BDB8A8AE9}"/>
              </a:ext>
            </a:extLst>
          </p:cNvPr>
          <p:cNvPicPr>
            <a:picLocks noChangeAspect="1"/>
          </p:cNvPicPr>
          <p:nvPr/>
        </p:nvPicPr>
        <p:blipFill>
          <a:blip r:embed="rId3"/>
          <a:stretch>
            <a:fillRect/>
          </a:stretch>
        </p:blipFill>
        <p:spPr>
          <a:xfrm>
            <a:off x="6507854" y="1588576"/>
            <a:ext cx="2636145" cy="3494869"/>
          </a:xfrm>
          <a:prstGeom prst="rect">
            <a:avLst/>
          </a:prstGeom>
        </p:spPr>
      </p:pic>
    </p:spTree>
    <p:extLst>
      <p:ext uri="{BB962C8B-B14F-4D97-AF65-F5344CB8AC3E}">
        <p14:creationId xmlns:p14="http://schemas.microsoft.com/office/powerpoint/2010/main" val="94740784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6" name="Google Shape;86;p18"/>
          <p:cNvSpPr/>
          <p:nvPr/>
        </p:nvSpPr>
        <p:spPr>
          <a:xfrm>
            <a:off x="6473100" y="3626725"/>
            <a:ext cx="576000" cy="3948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highlight>
                <a:srgbClr val="FFFF00"/>
              </a:highlight>
            </a:endParaRPr>
          </a:p>
        </p:txBody>
      </p:sp>
      <p:sp>
        <p:nvSpPr>
          <p:cNvPr id="87" name="Google Shape;87;p18"/>
          <p:cNvSpPr/>
          <p:nvPr/>
        </p:nvSpPr>
        <p:spPr>
          <a:xfrm>
            <a:off x="5622950" y="4112175"/>
            <a:ext cx="549000" cy="3948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3" name="Picture 2">
            <a:extLst>
              <a:ext uri="{FF2B5EF4-FFF2-40B4-BE49-F238E27FC236}">
                <a16:creationId xmlns:a16="http://schemas.microsoft.com/office/drawing/2014/main" id="{76C9866A-6839-4EBF-9577-DB90CAAF486D}"/>
              </a:ext>
            </a:extLst>
          </p:cNvPr>
          <p:cNvPicPr>
            <a:picLocks noChangeAspect="1"/>
          </p:cNvPicPr>
          <p:nvPr/>
        </p:nvPicPr>
        <p:blipFill>
          <a:blip r:embed="rId3"/>
          <a:stretch>
            <a:fillRect/>
          </a:stretch>
        </p:blipFill>
        <p:spPr>
          <a:xfrm>
            <a:off x="810491" y="1243446"/>
            <a:ext cx="6972300" cy="9525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38B7AB20-16B3-4023-95F3-5C5132DB8AB1}"/>
              </a:ext>
            </a:extLst>
          </p:cNvPr>
          <p:cNvPicPr>
            <a:picLocks noChangeAspect="1"/>
          </p:cNvPicPr>
          <p:nvPr/>
        </p:nvPicPr>
        <p:blipFill>
          <a:blip r:embed="rId4"/>
          <a:stretch>
            <a:fillRect/>
          </a:stretch>
        </p:blipFill>
        <p:spPr>
          <a:xfrm>
            <a:off x="701162" y="0"/>
            <a:ext cx="7398327" cy="5143500"/>
          </a:xfrm>
          <a:prstGeom prst="rect">
            <a:avLst/>
          </a:prstGeom>
        </p:spPr>
      </p:pic>
      <p:sp>
        <p:nvSpPr>
          <p:cNvPr id="6" name="Arrow: Right 5">
            <a:extLst>
              <a:ext uri="{FF2B5EF4-FFF2-40B4-BE49-F238E27FC236}">
                <a16:creationId xmlns:a16="http://schemas.microsoft.com/office/drawing/2014/main" id="{7B4CBE22-FBA6-4D30-A3FF-698EAC1E7BA2}"/>
              </a:ext>
            </a:extLst>
          </p:cNvPr>
          <p:cNvSpPr/>
          <p:nvPr/>
        </p:nvSpPr>
        <p:spPr>
          <a:xfrm flipH="1">
            <a:off x="7564579" y="976503"/>
            <a:ext cx="534910" cy="266943"/>
          </a:xfrm>
          <a:prstGeom prst="rightArrow">
            <a:avLst>
              <a:gd name="adj1" fmla="val 5778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C215E8D4-2E6D-4872-9827-AE9968B4D707}"/>
              </a:ext>
            </a:extLst>
          </p:cNvPr>
          <p:cNvSpPr/>
          <p:nvPr/>
        </p:nvSpPr>
        <p:spPr>
          <a:xfrm flipH="1">
            <a:off x="7564580" y="1350818"/>
            <a:ext cx="534911" cy="266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9E25AA3-F42C-4CCB-882D-8F66027788EB}"/>
              </a:ext>
            </a:extLst>
          </p:cNvPr>
          <p:cNvSpPr/>
          <p:nvPr/>
        </p:nvSpPr>
        <p:spPr>
          <a:xfrm rot="822703">
            <a:off x="5299363" y="1780775"/>
            <a:ext cx="426027" cy="2246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0FBE1BA-E3B3-40CA-B38B-1A8D9E6A9133}"/>
              </a:ext>
            </a:extLst>
          </p:cNvPr>
          <p:cNvSpPr/>
          <p:nvPr/>
        </p:nvSpPr>
        <p:spPr>
          <a:xfrm flipH="1" flipV="1">
            <a:off x="6296890" y="1537854"/>
            <a:ext cx="176209" cy="19562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u="sng">
                <a:solidFill>
                  <a:schemeClr val="tx2">
                    <a:lumMod val="10000"/>
                  </a:schemeClr>
                </a:solidFill>
              </a:rPr>
              <a:t>Legal Description From Deed</a:t>
            </a:r>
            <a:endParaRPr b="1" u="sng">
              <a:solidFill>
                <a:schemeClr val="tx2">
                  <a:lumMod val="10000"/>
                </a:schemeClr>
              </a:solidFill>
            </a:endParaRPr>
          </a:p>
        </p:txBody>
      </p:sp>
      <p:sp>
        <p:nvSpPr>
          <p:cNvPr id="107" name="Google Shape;107;p21"/>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en-US"/>
          </a:p>
          <a:p>
            <a:pPr marL="0" lvl="0" indent="0" algn="l" rtl="0">
              <a:spcBef>
                <a:spcPts val="0"/>
              </a:spcBef>
              <a:spcAft>
                <a:spcPts val="1600"/>
              </a:spcAft>
              <a:buNone/>
            </a:pPr>
            <a:endParaRPr/>
          </a:p>
        </p:txBody>
      </p:sp>
      <p:sp>
        <p:nvSpPr>
          <p:cNvPr id="2" name="TextBox 1">
            <a:extLst>
              <a:ext uri="{FF2B5EF4-FFF2-40B4-BE49-F238E27FC236}">
                <a16:creationId xmlns:a16="http://schemas.microsoft.com/office/drawing/2014/main" id="{7026DF96-F856-403E-9F3B-7785A97A0816}"/>
              </a:ext>
            </a:extLst>
          </p:cNvPr>
          <p:cNvSpPr txBox="1"/>
          <p:nvPr/>
        </p:nvSpPr>
        <p:spPr>
          <a:xfrm>
            <a:off x="750498" y="1477596"/>
            <a:ext cx="7979434" cy="2031325"/>
          </a:xfrm>
          <a:prstGeom prst="rect">
            <a:avLst/>
          </a:prstGeom>
          <a:noFill/>
        </p:spPr>
        <p:txBody>
          <a:bodyPr wrap="square" rtlCol="0">
            <a:spAutoFit/>
          </a:bodyPr>
          <a:lstStyle/>
          <a:p>
            <a:r>
              <a:rPr lang="en-US" b="1">
                <a:solidFill>
                  <a:schemeClr val="tx2">
                    <a:lumMod val="10000"/>
                  </a:schemeClr>
                </a:solidFill>
              </a:rPr>
              <a:t>BEING known and designated as Lot No.10, in Block “B”, as shown on the amended Plat of Section Two, “Fountain Hill”, which Plat is recorded among the Land Records of Baltimore County in Plat Book W.J.R. No. 26, folio 14</a:t>
            </a:r>
          </a:p>
          <a:p>
            <a:endParaRPr lang="en-US"/>
          </a:p>
          <a:p>
            <a:r>
              <a:rPr lang="en-US" sz="1600">
                <a:solidFill>
                  <a:schemeClr val="tx2">
                    <a:lumMod val="10000"/>
                  </a:schemeClr>
                </a:solidFill>
              </a:rPr>
              <a:t>For Informational Purposes Only</a:t>
            </a:r>
            <a:r>
              <a:rPr lang="en-US">
                <a:solidFill>
                  <a:schemeClr val="tx2">
                    <a:lumMod val="10000"/>
                  </a:schemeClr>
                </a:solidFill>
              </a:rPr>
              <a:t>: </a:t>
            </a:r>
            <a:r>
              <a:rPr lang="en-US" b="1">
                <a:solidFill>
                  <a:schemeClr val="tx2">
                    <a:lumMod val="10000"/>
                  </a:schemeClr>
                </a:solidFill>
              </a:rPr>
              <a:t>The improvements thereon as known as No. 248 Cinder Road</a:t>
            </a: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additive="base">
                                        <p:cTn id="7" dur="1000" fill="hold"/>
                                        <p:tgtEl>
                                          <p:spTgt spid="106"/>
                                        </p:tgtEl>
                                        <p:attrNameLst>
                                          <p:attrName>ppt_x</p:attrName>
                                        </p:attrNameLst>
                                      </p:cBhvr>
                                      <p:tavLst>
                                        <p:tav tm="0">
                                          <p:val>
                                            <p:strVal val="#ppt_x"/>
                                          </p:val>
                                        </p:tav>
                                        <p:tav tm="100000">
                                          <p:val>
                                            <p:strVal val="#ppt_x"/>
                                          </p:val>
                                        </p:tav>
                                      </p:tavLst>
                                    </p:anim>
                                    <p:anim calcmode="lin" valueType="num">
                                      <p:cBhvr additive="base">
                                        <p:cTn id="8" dur="1000" fill="hold"/>
                                        <p:tgtEl>
                                          <p:spTgt spid="106"/>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93" name="Google Shape;93;p1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94" name="Google Shape;94;p19"/>
          <p:cNvPicPr preferRelativeResize="0"/>
          <p:nvPr/>
        </p:nvPicPr>
        <p:blipFill>
          <a:blip r:embed="rId3">
            <a:alphaModFix/>
          </a:blip>
          <a:stretch>
            <a:fillRect/>
          </a:stretch>
        </p:blipFill>
        <p:spPr>
          <a:xfrm>
            <a:off x="201657" y="0"/>
            <a:ext cx="8432102" cy="5142430"/>
          </a:xfrm>
          <a:prstGeom prst="rect">
            <a:avLst/>
          </a:prstGeom>
          <a:noFill/>
          <a:ln>
            <a:noFill/>
          </a:ln>
        </p:spPr>
      </p:pic>
      <p:sp>
        <p:nvSpPr>
          <p:cNvPr id="2" name="Star: 5 Points 1">
            <a:extLst>
              <a:ext uri="{FF2B5EF4-FFF2-40B4-BE49-F238E27FC236}">
                <a16:creationId xmlns:a16="http://schemas.microsoft.com/office/drawing/2014/main" id="{63D4A153-BEF9-4F87-BEA5-F5F55829972D}"/>
              </a:ext>
            </a:extLst>
          </p:cNvPr>
          <p:cNvSpPr/>
          <p:nvPr/>
        </p:nvSpPr>
        <p:spPr>
          <a:xfrm>
            <a:off x="5465774" y="2571750"/>
            <a:ext cx="474388" cy="2254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00" name="Google Shape;100;p20"/>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01" name="Google Shape;101;p20"/>
          <p:cNvPicPr preferRelativeResize="0"/>
          <p:nvPr/>
        </p:nvPicPr>
        <p:blipFill>
          <a:blip r:embed="rId3">
            <a:alphaModFix/>
          </a:blip>
          <a:stretch>
            <a:fillRect/>
          </a:stretch>
        </p:blipFill>
        <p:spPr>
          <a:xfrm>
            <a:off x="144916" y="0"/>
            <a:ext cx="8854170" cy="514475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7E3C-97DF-4A89-8868-06BA17E96FA0}"/>
              </a:ext>
            </a:extLst>
          </p:cNvPr>
          <p:cNvSpPr>
            <a:spLocks noGrp="1"/>
          </p:cNvSpPr>
          <p:nvPr>
            <p:ph type="title"/>
          </p:nvPr>
        </p:nvSpPr>
        <p:spPr/>
        <p:txBody>
          <a:bodyPr>
            <a:normAutofit/>
          </a:bodyPr>
          <a:lstStyle/>
          <a:p>
            <a:r>
              <a:rPr lang="en-US" sz="3200"/>
              <a:t>Examples of Legal Descriptions</a:t>
            </a:r>
          </a:p>
        </p:txBody>
      </p:sp>
      <p:sp>
        <p:nvSpPr>
          <p:cNvPr id="3" name="Content Placeholder 2">
            <a:extLst>
              <a:ext uri="{FF2B5EF4-FFF2-40B4-BE49-F238E27FC236}">
                <a16:creationId xmlns:a16="http://schemas.microsoft.com/office/drawing/2014/main" id="{7FFB3908-2089-45A2-8D80-DF781E8C28D0}"/>
              </a:ext>
            </a:extLst>
          </p:cNvPr>
          <p:cNvSpPr>
            <a:spLocks noGrp="1"/>
          </p:cNvSpPr>
          <p:nvPr>
            <p:ph idx="1"/>
          </p:nvPr>
        </p:nvSpPr>
        <p:spPr>
          <a:xfrm>
            <a:off x="510241" y="1752655"/>
            <a:ext cx="7569234" cy="3269721"/>
          </a:xfrm>
        </p:spPr>
        <p:txBody>
          <a:bodyPr>
            <a:noAutofit/>
          </a:bodyPr>
          <a:lstStyle/>
          <a:p>
            <a:pPr marL="0" indent="0" algn="ctr">
              <a:buNone/>
            </a:pPr>
            <a:endParaRPr lang="en-US" sz="2400" b="1"/>
          </a:p>
          <a:p>
            <a:pPr marL="0" indent="0" algn="ctr">
              <a:buNone/>
            </a:pPr>
            <a:r>
              <a:rPr lang="en-US" sz="2400" b="1" u="sng" spc="300"/>
              <a:t>Metes and Bounds</a:t>
            </a:r>
          </a:p>
          <a:p>
            <a:pPr marL="0" indent="0" algn="ctr">
              <a:buNone/>
            </a:pPr>
            <a:endParaRPr lang="en-US" sz="2400" b="1" u="sng" spc="300"/>
          </a:p>
          <a:p>
            <a:pPr marL="0" indent="0" algn="ctr">
              <a:buNone/>
            </a:pPr>
            <a:r>
              <a:rPr lang="en-US" sz="2400" b="1" u="sng" spc="300"/>
              <a:t>Rectangular government survey </a:t>
            </a:r>
          </a:p>
          <a:p>
            <a:pPr marL="0" indent="0" algn="ctr">
              <a:buNone/>
            </a:pPr>
            <a:r>
              <a:rPr lang="en-US" sz="2400" b="1" u="sng" spc="300"/>
              <a:t>(or fractional survey)</a:t>
            </a:r>
          </a:p>
          <a:p>
            <a:pPr marL="0" indent="0" algn="ctr">
              <a:lnSpc>
                <a:spcPct val="250000"/>
              </a:lnSpc>
              <a:buNone/>
            </a:pPr>
            <a:r>
              <a:rPr lang="en-US" sz="2400" b="1" u="sng" spc="300"/>
              <a:t>Lot and Block Number on Plat Map</a:t>
            </a:r>
          </a:p>
        </p:txBody>
      </p:sp>
    </p:spTree>
    <p:extLst>
      <p:ext uri="{BB962C8B-B14F-4D97-AF65-F5344CB8AC3E}">
        <p14:creationId xmlns:p14="http://schemas.microsoft.com/office/powerpoint/2010/main" val="136725208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96939-4810-400D-A130-B3CC971EF894}"/>
              </a:ext>
            </a:extLst>
          </p:cNvPr>
          <p:cNvSpPr>
            <a:spLocks noGrp="1"/>
          </p:cNvSpPr>
          <p:nvPr>
            <p:ph type="title"/>
          </p:nvPr>
        </p:nvSpPr>
        <p:spPr/>
        <p:txBody>
          <a:bodyPr vert="horz" lIns="91440" tIns="45720" rIns="91440" bIns="45720" rtlCol="0" anchor="ctr">
            <a:noAutofit/>
          </a:bodyPr>
          <a:lstStyle/>
          <a:p>
            <a:pPr defTabSz="914400"/>
            <a:r>
              <a:rPr lang="en-US" sz="3200">
                <a:highlight>
                  <a:srgbClr val="000000"/>
                </a:highlight>
              </a:rPr>
              <a:t>Metes and Bounds Legal Description</a:t>
            </a:r>
          </a:p>
        </p:txBody>
      </p:sp>
      <p:pic>
        <p:nvPicPr>
          <p:cNvPr id="48" name="Picture Placeholder 47">
            <a:extLst>
              <a:ext uri="{FF2B5EF4-FFF2-40B4-BE49-F238E27FC236}">
                <a16:creationId xmlns:a16="http://schemas.microsoft.com/office/drawing/2014/main" id="{F41FA094-DB16-4975-AE1E-1399C931CA95}"/>
              </a:ext>
            </a:extLst>
          </p:cNvPr>
          <p:cNvPicPr>
            <a:picLocks noGrp="1" noChangeAspect="1"/>
          </p:cNvPicPr>
          <p:nvPr>
            <p:ph type="pic" idx="1"/>
          </p:nvPr>
        </p:nvPicPr>
        <p:blipFill rotWithShape="1">
          <a:blip r:embed="rId2"/>
          <a:srcRect l="4131" r="4131"/>
          <a:stretch/>
        </p:blipFill>
        <p:spPr>
          <a:prstGeom prst="rect">
            <a:avLst/>
          </a:prstGeom>
          <a:ln>
            <a:noFill/>
          </a:ln>
          <a:effectLst>
            <a:outerShdw blurRad="76200" dist="63500" dir="5040000" algn="tl" rotWithShape="0">
              <a:srgbClr val="000000">
                <a:alpha val="41000"/>
              </a:srgbClr>
            </a:outerShdw>
          </a:effectLst>
        </p:spPr>
      </p:pic>
      <p:sp>
        <p:nvSpPr>
          <p:cNvPr id="6" name="Text Placeholder 5">
            <a:extLst>
              <a:ext uri="{FF2B5EF4-FFF2-40B4-BE49-F238E27FC236}">
                <a16:creationId xmlns:a16="http://schemas.microsoft.com/office/drawing/2014/main" id="{105D9188-E2AC-40FC-BE36-F24207043C8B}"/>
              </a:ext>
            </a:extLst>
          </p:cNvPr>
          <p:cNvSpPr>
            <a:spLocks noGrp="1"/>
          </p:cNvSpPr>
          <p:nvPr>
            <p:ph type="body" sz="half" idx="2"/>
          </p:nvPr>
        </p:nvSpPr>
        <p:spPr>
          <a:xfrm>
            <a:off x="239786" y="1495078"/>
            <a:ext cx="2907192" cy="3045993"/>
          </a:xfrm>
        </p:spPr>
        <p:txBody>
          <a:bodyPr vert="horz" lIns="91440" tIns="45720" rIns="91440" bIns="45720" rtlCol="0">
            <a:normAutofit lnSpcReduction="10000"/>
          </a:bodyPr>
          <a:lstStyle/>
          <a:p>
            <a:pPr defTabSz="914400"/>
            <a:endParaRPr lang="en-US" sz="1800" b="1" i="0">
              <a:effectLst/>
            </a:endParaRPr>
          </a:p>
          <a:p>
            <a:pPr defTabSz="914400"/>
            <a:r>
              <a:rPr lang="en-US" sz="1800" b="1" i="0">
                <a:effectLst/>
              </a:rPr>
              <a:t>This system was imported to the original colonies that formed the United States. It is also used in some states that were previously part of one of the Thirteen Colonies, or where land was allocated before 1785 using landmarks or compass bearings</a:t>
            </a:r>
            <a:endParaRPr lang="en-US" sz="1800" b="0" i="0">
              <a:effectLst/>
            </a:endParaRPr>
          </a:p>
          <a:p>
            <a:pPr indent="-228600" defTabSz="914400">
              <a:buFont typeface="Arial" panose="020B0604020202020204" pitchFamily="34" charset="0"/>
              <a:buChar char="•"/>
            </a:pPr>
            <a:endParaRPr lang="en-US" sz="1400"/>
          </a:p>
        </p:txBody>
      </p:sp>
    </p:spTree>
    <p:extLst>
      <p:ext uri="{BB962C8B-B14F-4D97-AF65-F5344CB8AC3E}">
        <p14:creationId xmlns:p14="http://schemas.microsoft.com/office/powerpoint/2010/main" val="4028003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4"/>
          <p:cNvSpPr txBox="1">
            <a:spLocks noGrp="1"/>
          </p:cNvSpPr>
          <p:nvPr>
            <p:ph type="ctrTitle" idx="4294967295"/>
          </p:nvPr>
        </p:nvSpPr>
        <p:spPr>
          <a:xfrm>
            <a:off x="0" y="744538"/>
            <a:ext cx="8521700" cy="7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                           </a:t>
            </a:r>
          </a:p>
        </p:txBody>
      </p:sp>
      <p:sp>
        <p:nvSpPr>
          <p:cNvPr id="59" name="Google Shape;59;p14"/>
          <p:cNvSpPr txBox="1"/>
          <p:nvPr/>
        </p:nvSpPr>
        <p:spPr>
          <a:xfrm>
            <a:off x="-1" y="0"/>
            <a:ext cx="9144075" cy="571585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3600">
                <a:solidFill>
                  <a:schemeClr val="dk1"/>
                </a:solidFill>
              </a:rPr>
              <a:t>            </a:t>
            </a:r>
            <a:r>
              <a:rPr lang="en-US" sz="2400">
                <a:solidFill>
                  <a:schemeClr val="dk1"/>
                </a:solidFill>
              </a:rPr>
              <a:t> </a:t>
            </a:r>
          </a:p>
          <a:p>
            <a:pPr marL="0" lvl="0" indent="0" algn="ctr" rtl="0">
              <a:lnSpc>
                <a:spcPct val="120000"/>
              </a:lnSpc>
              <a:spcBef>
                <a:spcPts val="0"/>
              </a:spcBef>
              <a:spcAft>
                <a:spcPts val="0"/>
              </a:spcAft>
              <a:buNone/>
            </a:pPr>
            <a:endParaRPr lang="en-US" sz="2400">
              <a:solidFill>
                <a:schemeClr val="dk1"/>
              </a:solidFill>
            </a:endParaRPr>
          </a:p>
          <a:p>
            <a:pPr marL="0" lvl="0" indent="0" algn="ctr" rtl="0">
              <a:lnSpc>
                <a:spcPct val="120000"/>
              </a:lnSpc>
              <a:spcBef>
                <a:spcPts val="0"/>
              </a:spcBef>
              <a:spcAft>
                <a:spcPts val="0"/>
              </a:spcAft>
              <a:buNone/>
            </a:pPr>
            <a:endParaRPr lang="en-US" sz="2400">
              <a:solidFill>
                <a:schemeClr val="dk1"/>
              </a:solidFill>
            </a:endParaRPr>
          </a:p>
          <a:p>
            <a:pPr marL="0" lvl="0" indent="0" algn="ctr" rtl="0">
              <a:lnSpc>
                <a:spcPct val="120000"/>
              </a:lnSpc>
              <a:spcBef>
                <a:spcPts val="0"/>
              </a:spcBef>
              <a:spcAft>
                <a:spcPts val="0"/>
              </a:spcAft>
              <a:buNone/>
            </a:pPr>
            <a:endParaRPr lang="en-US" sz="2400">
              <a:solidFill>
                <a:schemeClr val="dk1"/>
              </a:solidFill>
            </a:endParaRPr>
          </a:p>
          <a:p>
            <a:pPr marL="0" lvl="0" indent="0" algn="ctr" rtl="0">
              <a:lnSpc>
                <a:spcPct val="120000"/>
              </a:lnSpc>
              <a:spcBef>
                <a:spcPts val="0"/>
              </a:spcBef>
              <a:spcAft>
                <a:spcPts val="0"/>
              </a:spcAft>
              <a:buNone/>
            </a:pPr>
            <a:endParaRPr lang="en-US" sz="2400">
              <a:solidFill>
                <a:schemeClr val="dk1"/>
              </a:solidFill>
              <a:highlight>
                <a:srgbClr val="00FFFF"/>
              </a:highlight>
            </a:endParaRPr>
          </a:p>
          <a:p>
            <a:pPr marL="457200" lvl="0" indent="-342900" algn="l" rtl="0">
              <a:lnSpc>
                <a:spcPct val="115000"/>
              </a:lnSpc>
              <a:spcBef>
                <a:spcPts val="0"/>
              </a:spcBef>
              <a:spcAft>
                <a:spcPts val="0"/>
              </a:spcAft>
              <a:buClr>
                <a:schemeClr val="dk1"/>
              </a:buClr>
              <a:buSzPts val="1800"/>
              <a:buFont typeface="Wingdings" panose="05000000000000000000" pitchFamily="2" charset="2"/>
              <a:buChar char="v"/>
            </a:pPr>
            <a:r>
              <a:rPr lang="en-US" sz="1800"/>
              <a:t>2004 Exacta Land Surveyors started in Miami, FL </a:t>
            </a:r>
          </a:p>
          <a:p>
            <a:pPr marL="400050" lvl="0" indent="-285750" algn="l" rtl="0">
              <a:lnSpc>
                <a:spcPct val="115000"/>
              </a:lnSpc>
              <a:spcBef>
                <a:spcPts val="0"/>
              </a:spcBef>
              <a:spcAft>
                <a:spcPts val="0"/>
              </a:spcAft>
              <a:buClr>
                <a:schemeClr val="dk1"/>
              </a:buClr>
              <a:buSzPts val="1800"/>
              <a:buFont typeface="Wingdings" panose="05000000000000000000" pitchFamily="2" charset="2"/>
              <a:buChar char="v"/>
            </a:pPr>
            <a:r>
              <a:rPr lang="en-US" sz="1800"/>
              <a:t> 2006 Implemented Survey Stars which is survey tracking and retrieval system.   Customer database but also tracks jobs and accounting records</a:t>
            </a:r>
          </a:p>
          <a:p>
            <a:pPr marL="400050" lvl="0" indent="-285750" algn="l" rtl="0">
              <a:lnSpc>
                <a:spcPct val="115000"/>
              </a:lnSpc>
              <a:spcBef>
                <a:spcPts val="0"/>
              </a:spcBef>
              <a:spcAft>
                <a:spcPts val="0"/>
              </a:spcAft>
              <a:buClr>
                <a:schemeClr val="dk1"/>
              </a:buClr>
              <a:buSzPts val="1800"/>
              <a:buFont typeface="Wingdings" panose="05000000000000000000" pitchFamily="2" charset="2"/>
              <a:buChar char="v"/>
            </a:pPr>
            <a:r>
              <a:rPr lang="en-US" sz="1800"/>
              <a:t>2009 moved customer service support, drafting and accounting service center to Cleveland, OH</a:t>
            </a:r>
          </a:p>
          <a:p>
            <a:pPr marL="400050" lvl="0" indent="-285750" algn="l" rtl="0">
              <a:lnSpc>
                <a:spcPct val="115000"/>
              </a:lnSpc>
              <a:spcBef>
                <a:spcPts val="0"/>
              </a:spcBef>
              <a:spcAft>
                <a:spcPts val="0"/>
              </a:spcAft>
              <a:buClr>
                <a:schemeClr val="dk1"/>
              </a:buClr>
              <a:buSzPts val="1800"/>
              <a:buFont typeface="Wingdings" panose="05000000000000000000" pitchFamily="2" charset="2"/>
              <a:buChar char="v"/>
            </a:pPr>
            <a:r>
              <a:rPr lang="en-US" sz="1800"/>
              <a:t>2010 Exacta MD, </a:t>
            </a:r>
            <a:r>
              <a:rPr lang="en-US"/>
              <a:t>OH,</a:t>
            </a:r>
            <a:r>
              <a:rPr lang="en-US" sz="1800"/>
              <a:t> IL &amp; TX were created</a:t>
            </a:r>
          </a:p>
          <a:p>
            <a:pPr marL="114300" lvl="0" algn="l" rtl="0">
              <a:lnSpc>
                <a:spcPct val="115000"/>
              </a:lnSpc>
              <a:spcBef>
                <a:spcPts val="0"/>
              </a:spcBef>
              <a:spcAft>
                <a:spcPts val="0"/>
              </a:spcAft>
              <a:buClr>
                <a:schemeClr val="dk1"/>
              </a:buClr>
              <a:buSzPts val="1800"/>
            </a:pPr>
            <a:endParaRPr lang="en-US" sz="1800">
              <a:solidFill>
                <a:schemeClr val="dk1"/>
              </a:solidFill>
            </a:endParaRPr>
          </a:p>
          <a:p>
            <a:pPr lvl="0" rtl="0">
              <a:lnSpc>
                <a:spcPct val="115000"/>
              </a:lnSpc>
              <a:spcBef>
                <a:spcPts val="0"/>
              </a:spcBef>
              <a:spcAft>
                <a:spcPts val="0"/>
              </a:spcAft>
            </a:pPr>
            <a:r>
              <a:rPr lang="en-US" sz="1800">
                <a:solidFill>
                  <a:schemeClr val="dk1"/>
                </a:solidFill>
              </a:rPr>
              <a:t>                    </a:t>
            </a:r>
            <a:r>
              <a:rPr lang="en-US" sz="1800"/>
              <a:t>Bought out by investment company Summit Park in 2019</a:t>
            </a:r>
          </a:p>
        </p:txBody>
      </p:sp>
      <p:pic>
        <p:nvPicPr>
          <p:cNvPr id="60" name="Google Shape;60;p14"/>
          <p:cNvPicPr preferRelativeResize="0"/>
          <p:nvPr/>
        </p:nvPicPr>
        <p:blipFill>
          <a:blip r:embed="rId3">
            <a:alphaModFix/>
          </a:blip>
          <a:stretch>
            <a:fillRect/>
          </a:stretch>
        </p:blipFill>
        <p:spPr>
          <a:xfrm>
            <a:off x="1313161" y="1"/>
            <a:ext cx="6255102" cy="21083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ppt_x"/>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6F2F-FE36-4AF1-8916-25B0747ABDF6}"/>
              </a:ext>
            </a:extLst>
          </p:cNvPr>
          <p:cNvSpPr>
            <a:spLocks noGrp="1"/>
          </p:cNvSpPr>
          <p:nvPr>
            <p:ph type="title"/>
          </p:nvPr>
        </p:nvSpPr>
        <p:spPr/>
        <p:txBody>
          <a:bodyPr vert="horz" lIns="91440" tIns="45720" rIns="91440" bIns="45720" rtlCol="0" anchor="ctr">
            <a:normAutofit/>
          </a:bodyPr>
          <a:lstStyle/>
          <a:p>
            <a:pPr defTabSz="914400"/>
            <a:r>
              <a:rPr lang="en-US" sz="3600" dirty="0"/>
              <a:t>    Old Surveying Measurements</a:t>
            </a:r>
          </a:p>
        </p:txBody>
      </p:sp>
      <p:sp>
        <p:nvSpPr>
          <p:cNvPr id="4" name="Text Placeholder 3">
            <a:extLst>
              <a:ext uri="{FF2B5EF4-FFF2-40B4-BE49-F238E27FC236}">
                <a16:creationId xmlns:a16="http://schemas.microsoft.com/office/drawing/2014/main" id="{EF12E93D-C4EC-4194-8550-E3D9CEBB93E9}"/>
              </a:ext>
            </a:extLst>
          </p:cNvPr>
          <p:cNvSpPr>
            <a:spLocks noGrp="1"/>
          </p:cNvSpPr>
          <p:nvPr>
            <p:ph type="body" sz="half" idx="2"/>
          </p:nvPr>
        </p:nvSpPr>
        <p:spPr>
          <a:xfrm>
            <a:off x="510241" y="1752654"/>
            <a:ext cx="2617006" cy="2699487"/>
          </a:xfrm>
        </p:spPr>
        <p:txBody>
          <a:bodyPr vert="horz" lIns="91440" tIns="45720" rIns="91440" bIns="45720" rtlCol="0">
            <a:normAutofit/>
          </a:bodyPr>
          <a:lstStyle/>
          <a:p>
            <a:pPr indent="-228600" defTabSz="914400">
              <a:buFont typeface="Arial" panose="020B0604020202020204" pitchFamily="34" charset="0"/>
              <a:buChar char="•"/>
            </a:pPr>
            <a:endParaRPr lang="en-US" sz="1400"/>
          </a:p>
        </p:txBody>
      </p:sp>
      <p:pic>
        <p:nvPicPr>
          <p:cNvPr id="6" name="Picture 5">
            <a:extLst>
              <a:ext uri="{FF2B5EF4-FFF2-40B4-BE49-F238E27FC236}">
                <a16:creationId xmlns:a16="http://schemas.microsoft.com/office/drawing/2014/main" id="{AAD1FDD9-2092-4929-85CE-836A1612B69F}"/>
              </a:ext>
            </a:extLst>
          </p:cNvPr>
          <p:cNvPicPr>
            <a:picLocks noChangeAspect="1"/>
          </p:cNvPicPr>
          <p:nvPr/>
        </p:nvPicPr>
        <p:blipFill>
          <a:blip r:embed="rId2"/>
          <a:stretch>
            <a:fillRect/>
          </a:stretch>
        </p:blipFill>
        <p:spPr>
          <a:xfrm>
            <a:off x="510240" y="1535634"/>
            <a:ext cx="7921784" cy="360786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99404394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5F13-268B-4F08-A155-C823F2518696}"/>
              </a:ext>
            </a:extLst>
          </p:cNvPr>
          <p:cNvSpPr>
            <a:spLocks noGrp="1"/>
          </p:cNvSpPr>
          <p:nvPr>
            <p:ph type="title"/>
          </p:nvPr>
        </p:nvSpPr>
        <p:spPr/>
        <p:txBody>
          <a:bodyPr>
            <a:normAutofit/>
          </a:bodyPr>
          <a:lstStyle/>
          <a:p>
            <a:r>
              <a:rPr lang="en-US"/>
              <a:t>Example of Rectangular Gov’t Survey</a:t>
            </a:r>
          </a:p>
        </p:txBody>
      </p:sp>
      <p:sp>
        <p:nvSpPr>
          <p:cNvPr id="9" name="Content Placeholder 8">
            <a:extLst>
              <a:ext uri="{FF2B5EF4-FFF2-40B4-BE49-F238E27FC236}">
                <a16:creationId xmlns:a16="http://schemas.microsoft.com/office/drawing/2014/main" id="{E5CF4E33-7072-457D-8F3E-0BF184D52301}"/>
              </a:ext>
            </a:extLst>
          </p:cNvPr>
          <p:cNvSpPr>
            <a:spLocks noGrp="1"/>
          </p:cNvSpPr>
          <p:nvPr>
            <p:ph idx="1"/>
          </p:nvPr>
        </p:nvSpPr>
        <p:spPr/>
        <p:txBody>
          <a:bodyPr>
            <a:normAutofit lnSpcReduction="10000"/>
          </a:bodyPr>
          <a:lstStyle/>
          <a:p>
            <a:r>
              <a:rPr lang="en-US"/>
              <a:t>SW 1/2, NW ¼,S9, T4N</a:t>
            </a:r>
          </a:p>
          <a:p>
            <a:pPr marL="0" indent="0">
              <a:buNone/>
            </a:pPr>
            <a:r>
              <a:rPr lang="en-US"/>
              <a:t> R5W</a:t>
            </a:r>
          </a:p>
          <a:p>
            <a:pPr marL="0" indent="0">
              <a:buNone/>
            </a:pPr>
            <a:r>
              <a:rPr lang="en-US"/>
              <a:t>OR</a:t>
            </a:r>
          </a:p>
          <a:p>
            <a:r>
              <a:rPr lang="en-US"/>
              <a:t>The southwest half of </a:t>
            </a:r>
          </a:p>
          <a:p>
            <a:pPr marL="0" indent="0">
              <a:buNone/>
            </a:pPr>
            <a:r>
              <a:rPr lang="en-US"/>
              <a:t>The northwest quarter</a:t>
            </a:r>
          </a:p>
          <a:p>
            <a:pPr marL="0" indent="0">
              <a:buNone/>
            </a:pPr>
            <a:r>
              <a:rPr lang="en-US"/>
              <a:t>Of section nine</a:t>
            </a:r>
          </a:p>
          <a:p>
            <a:pPr marL="0" indent="0">
              <a:buNone/>
            </a:pPr>
            <a:r>
              <a:rPr lang="en-US"/>
              <a:t>Township four North</a:t>
            </a:r>
          </a:p>
          <a:p>
            <a:pPr marL="0" indent="0">
              <a:buNone/>
            </a:pPr>
            <a:r>
              <a:rPr lang="en-US"/>
              <a:t>Range five West</a:t>
            </a:r>
          </a:p>
        </p:txBody>
      </p:sp>
      <p:pic>
        <p:nvPicPr>
          <p:cNvPr id="4" name="Content Placeholder 3">
            <a:extLst>
              <a:ext uri="{FF2B5EF4-FFF2-40B4-BE49-F238E27FC236}">
                <a16:creationId xmlns:a16="http://schemas.microsoft.com/office/drawing/2014/main" id="{4777C688-03C5-4FD1-BBE3-D63B916101A6}"/>
              </a:ext>
            </a:extLst>
          </p:cNvPr>
          <p:cNvPicPr>
            <a:picLocks noChangeAspect="1"/>
          </p:cNvPicPr>
          <p:nvPr/>
        </p:nvPicPr>
        <p:blipFill>
          <a:blip r:embed="rId2"/>
          <a:stretch>
            <a:fillRect/>
          </a:stretch>
        </p:blipFill>
        <p:spPr>
          <a:xfrm>
            <a:off x="3192380" y="1380142"/>
            <a:ext cx="5869733" cy="3874024"/>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324140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A01A-60DD-479E-ABF7-FE51A043ECA9}"/>
              </a:ext>
            </a:extLst>
          </p:cNvPr>
          <p:cNvSpPr>
            <a:spLocks noGrp="1"/>
          </p:cNvSpPr>
          <p:nvPr>
            <p:ph type="title"/>
          </p:nvPr>
        </p:nvSpPr>
        <p:spPr/>
        <p:txBody>
          <a:bodyPr/>
          <a:lstStyle/>
          <a:p>
            <a:pPr algn="ctr"/>
            <a:r>
              <a:rPr lang="en-US" b="1"/>
              <a:t>RECTANGULAR GOVERNMENT SURVEY</a:t>
            </a:r>
          </a:p>
        </p:txBody>
      </p:sp>
      <p:sp>
        <p:nvSpPr>
          <p:cNvPr id="3" name="Content Placeholder 2">
            <a:extLst>
              <a:ext uri="{FF2B5EF4-FFF2-40B4-BE49-F238E27FC236}">
                <a16:creationId xmlns:a16="http://schemas.microsoft.com/office/drawing/2014/main" id="{7B5359E4-2E5C-43C8-8B2A-F6B50EDE42C3}"/>
              </a:ext>
            </a:extLst>
          </p:cNvPr>
          <p:cNvSpPr>
            <a:spLocks noGrp="1"/>
          </p:cNvSpPr>
          <p:nvPr>
            <p:ph idx="1"/>
          </p:nvPr>
        </p:nvSpPr>
        <p:spPr/>
        <p:txBody>
          <a:bodyPr>
            <a:normAutofit/>
          </a:bodyPr>
          <a:lstStyle/>
          <a:p>
            <a:pPr marL="0" indent="0">
              <a:buNone/>
            </a:pPr>
            <a:r>
              <a:rPr lang="en-US"/>
              <a:t>Also called Public Land Survey system created in 1785 to plat or divide real property into squares or rectangles</a:t>
            </a:r>
          </a:p>
          <a:p>
            <a:pPr marL="0" indent="0">
              <a:buNone/>
            </a:pPr>
            <a:endParaRPr lang="en-US"/>
          </a:p>
          <a:p>
            <a:pPr marL="0" indent="0">
              <a:buNone/>
            </a:pPr>
            <a:r>
              <a:rPr lang="en-US"/>
              <a:t>System was primarily used in US with exception to thirteen colonies which surveyed by metes and bounds</a:t>
            </a:r>
          </a:p>
          <a:p>
            <a:pPr marL="0" indent="0">
              <a:buNone/>
            </a:pPr>
            <a:endParaRPr lang="en-US"/>
          </a:p>
          <a:p>
            <a:pPr marL="0" indent="0">
              <a:buNone/>
            </a:pPr>
            <a:r>
              <a:rPr lang="en-US"/>
              <a:t>This system was a costly investment, but more reliable legal descriptions</a:t>
            </a:r>
          </a:p>
          <a:p>
            <a:pPr marL="0" indent="0">
              <a:buNone/>
            </a:pPr>
            <a:endParaRPr lang="en-US"/>
          </a:p>
          <a:p>
            <a:pPr marL="0" indent="0">
              <a:buNone/>
            </a:pPr>
            <a:endParaRPr lang="en-US"/>
          </a:p>
        </p:txBody>
      </p:sp>
    </p:spTree>
    <p:extLst>
      <p:ext uri="{BB962C8B-B14F-4D97-AF65-F5344CB8AC3E}">
        <p14:creationId xmlns:p14="http://schemas.microsoft.com/office/powerpoint/2010/main" val="109992147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292D-442C-4976-B8C9-6D2039B5A777}"/>
              </a:ext>
            </a:extLst>
          </p:cNvPr>
          <p:cNvSpPr>
            <a:spLocks noGrp="1"/>
          </p:cNvSpPr>
          <p:nvPr>
            <p:ph type="title"/>
          </p:nvPr>
        </p:nvSpPr>
        <p:spPr>
          <a:xfrm>
            <a:off x="510240" y="564921"/>
            <a:ext cx="3781222" cy="810703"/>
          </a:xfrm>
        </p:spPr>
        <p:txBody>
          <a:bodyPr>
            <a:normAutofit/>
          </a:bodyPr>
          <a:lstStyle/>
          <a:p>
            <a:r>
              <a:rPr lang="en-US"/>
              <a:t>	LOT AND BLOCK</a:t>
            </a:r>
          </a:p>
        </p:txBody>
      </p:sp>
      <p:sp>
        <p:nvSpPr>
          <p:cNvPr id="3" name="Content Placeholder 2">
            <a:extLst>
              <a:ext uri="{FF2B5EF4-FFF2-40B4-BE49-F238E27FC236}">
                <a16:creationId xmlns:a16="http://schemas.microsoft.com/office/drawing/2014/main" id="{C24FE868-9654-4676-8CAF-9F3D3528EAD9}"/>
              </a:ext>
            </a:extLst>
          </p:cNvPr>
          <p:cNvSpPr>
            <a:spLocks noGrp="1"/>
          </p:cNvSpPr>
          <p:nvPr>
            <p:ph idx="1"/>
          </p:nvPr>
        </p:nvSpPr>
        <p:spPr>
          <a:xfrm>
            <a:off x="510241" y="1752654"/>
            <a:ext cx="3781221" cy="2699487"/>
          </a:xfrm>
        </p:spPr>
        <p:txBody>
          <a:bodyPr>
            <a:normAutofit/>
          </a:bodyPr>
          <a:lstStyle/>
          <a:p>
            <a:pPr marL="342900" lvl="1" indent="0">
              <a:buNone/>
            </a:pPr>
            <a:r>
              <a:rPr lang="en-US" sz="2400"/>
              <a:t>Newest method used in US and Canada. Introduced in 19</a:t>
            </a:r>
            <a:r>
              <a:rPr lang="en-US" sz="2400" baseline="30000"/>
              <a:t>th</a:t>
            </a:r>
            <a:r>
              <a:rPr lang="en-US" sz="2400"/>
              <a:t> century to identify parcels of planned urban and suburban developments </a:t>
            </a:r>
          </a:p>
          <a:p>
            <a:pPr marL="342900" lvl="1" indent="0">
              <a:buNone/>
            </a:pPr>
            <a:endParaRPr lang="en-US"/>
          </a:p>
        </p:txBody>
      </p:sp>
      <p:pic>
        <p:nvPicPr>
          <p:cNvPr id="5" name="Picture 4">
            <a:extLst>
              <a:ext uri="{FF2B5EF4-FFF2-40B4-BE49-F238E27FC236}">
                <a16:creationId xmlns:a16="http://schemas.microsoft.com/office/drawing/2014/main" id="{814299B7-DDDA-4C63-B549-2C48F14AF98C}"/>
              </a:ext>
            </a:extLst>
          </p:cNvPr>
          <p:cNvPicPr>
            <a:picLocks noChangeAspect="1"/>
          </p:cNvPicPr>
          <p:nvPr/>
        </p:nvPicPr>
        <p:blipFill rotWithShape="1">
          <a:blip r:embed="rId3"/>
          <a:srcRect l="17822" r="23085" b="2"/>
          <a:stretch/>
        </p:blipFill>
        <p:spPr>
          <a:xfrm>
            <a:off x="4572000" y="10"/>
            <a:ext cx="4569617" cy="5142230"/>
          </a:xfrm>
          <a:prstGeom prst="rect">
            <a:avLst/>
          </a:prstGeom>
          <a:ln>
            <a:noFill/>
          </a:ln>
          <a:effectLst/>
        </p:spPr>
      </p:pic>
    </p:spTree>
    <p:extLst>
      <p:ext uri="{BB962C8B-B14F-4D97-AF65-F5344CB8AC3E}">
        <p14:creationId xmlns:p14="http://schemas.microsoft.com/office/powerpoint/2010/main" val="1117680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9C1B-6780-45B1-821D-A630C69F0F3B}"/>
              </a:ext>
            </a:extLst>
          </p:cNvPr>
          <p:cNvSpPr>
            <a:spLocks noGrp="1"/>
          </p:cNvSpPr>
          <p:nvPr>
            <p:ph type="title"/>
          </p:nvPr>
        </p:nvSpPr>
        <p:spPr/>
        <p:txBody>
          <a:bodyPr/>
          <a:lstStyle/>
          <a:p>
            <a:r>
              <a:rPr lang="en-US" dirty="0"/>
              <a:t>Conditions that Affect Turn Times</a:t>
            </a:r>
          </a:p>
        </p:txBody>
      </p:sp>
      <p:pic>
        <p:nvPicPr>
          <p:cNvPr id="6" name="Content Placeholder 5">
            <a:extLst>
              <a:ext uri="{FF2B5EF4-FFF2-40B4-BE49-F238E27FC236}">
                <a16:creationId xmlns:a16="http://schemas.microsoft.com/office/drawing/2014/main" id="{3E81FC64-40D4-4115-A894-7A0B15265686}"/>
              </a:ext>
            </a:extLst>
          </p:cNvPr>
          <p:cNvPicPr>
            <a:picLocks noGrp="1" noChangeAspect="1"/>
          </p:cNvPicPr>
          <p:nvPr>
            <p:ph idx="1"/>
          </p:nvPr>
        </p:nvPicPr>
        <p:blipFill>
          <a:blip r:embed="rId2"/>
          <a:stretch>
            <a:fillRect/>
          </a:stretch>
        </p:blipFill>
        <p:spPr>
          <a:xfrm>
            <a:off x="3514725" y="1923570"/>
            <a:ext cx="4205288" cy="2356809"/>
          </a:xfrm>
        </p:spPr>
      </p:pic>
      <p:sp>
        <p:nvSpPr>
          <p:cNvPr id="4" name="Text Placeholder 3">
            <a:extLst>
              <a:ext uri="{FF2B5EF4-FFF2-40B4-BE49-F238E27FC236}">
                <a16:creationId xmlns:a16="http://schemas.microsoft.com/office/drawing/2014/main" id="{A56FFB12-6155-4A35-B28E-C32C875192B9}"/>
              </a:ext>
            </a:extLst>
          </p:cNvPr>
          <p:cNvSpPr>
            <a:spLocks noGrp="1"/>
          </p:cNvSpPr>
          <p:nvPr>
            <p:ph type="body" sz="half" idx="2"/>
          </p:nvPr>
        </p:nvSpPr>
        <p:spPr/>
        <p:txBody>
          <a:bodyPr/>
          <a:lstStyle/>
          <a:p>
            <a:pPr algn="l" rtl="0" fontAlgn="base">
              <a:buFont typeface="Arial" panose="020B0604020202020204" pitchFamily="34" charset="0"/>
              <a:buChar char="•"/>
            </a:pPr>
            <a:r>
              <a:rPr lang="en-US" sz="1800" b="1" i="0" u="none" strike="noStrike" dirty="0">
                <a:solidFill>
                  <a:srgbClr val="333333"/>
                </a:solidFill>
                <a:effectLst/>
                <a:latin typeface="Arial" panose="020B0604020202020204" pitchFamily="34" charset="0"/>
              </a:rPr>
              <a:t>Property Condition</a:t>
            </a:r>
            <a:r>
              <a:rPr lang="en-US" sz="1800" b="1" i="0" dirty="0">
                <a:solidFill>
                  <a:srgbClr val="AF272D"/>
                </a:solidFill>
                <a:effectLst/>
                <a:latin typeface="Arial" panose="020B0604020202020204" pitchFamily="34" charset="0"/>
              </a:rPr>
              <a:t>​</a:t>
            </a:r>
          </a:p>
          <a:p>
            <a:pPr algn="l" rtl="0" fontAlgn="base">
              <a:buFont typeface="Arial" panose="020B0604020202020204" pitchFamily="34" charset="0"/>
              <a:buChar char="•"/>
            </a:pPr>
            <a:r>
              <a:rPr lang="en-US" sz="1800" b="1" i="0" u="none" strike="noStrike" dirty="0">
                <a:solidFill>
                  <a:srgbClr val="333333"/>
                </a:solidFill>
                <a:effectLst/>
                <a:latin typeface="Arial" panose="020B0604020202020204" pitchFamily="34" charset="0"/>
              </a:rPr>
              <a:t>Property Type  (platted,  townhomes)</a:t>
            </a:r>
            <a:r>
              <a:rPr lang="en-US" sz="1800" b="1" i="0" dirty="0">
                <a:solidFill>
                  <a:srgbClr val="AF272D"/>
                </a:solidFill>
                <a:effectLst/>
                <a:latin typeface="Arial" panose="020B0604020202020204" pitchFamily="34" charset="0"/>
              </a:rPr>
              <a:t>​</a:t>
            </a:r>
          </a:p>
          <a:p>
            <a:pPr algn="l" rtl="0" fontAlgn="base">
              <a:buFont typeface="Arial" panose="020B0604020202020204" pitchFamily="34" charset="0"/>
              <a:buChar char="•"/>
            </a:pPr>
            <a:r>
              <a:rPr lang="en-US" sz="1800" b="1" i="0" u="none" strike="noStrike" dirty="0">
                <a:solidFill>
                  <a:srgbClr val="333333"/>
                </a:solidFill>
                <a:effectLst/>
                <a:latin typeface="Arial" panose="020B0604020202020204" pitchFamily="34" charset="0"/>
              </a:rPr>
              <a:t>Legibility / availability of plats</a:t>
            </a:r>
            <a:r>
              <a:rPr lang="en-US" sz="1800" b="1" i="0" dirty="0">
                <a:solidFill>
                  <a:srgbClr val="AF272D"/>
                </a:solidFill>
                <a:effectLst/>
                <a:latin typeface="Arial" panose="020B0604020202020204" pitchFamily="34" charset="0"/>
              </a:rPr>
              <a:t>​</a:t>
            </a:r>
          </a:p>
          <a:p>
            <a:pPr algn="l" rtl="0" fontAlgn="base">
              <a:buFont typeface="Arial" panose="020B0604020202020204" pitchFamily="34" charset="0"/>
              <a:buChar char="•"/>
            </a:pPr>
            <a:r>
              <a:rPr lang="en-US" sz="1800" b="1" i="0" u="none" strike="noStrike" dirty="0">
                <a:solidFill>
                  <a:srgbClr val="333333"/>
                </a:solidFill>
                <a:effectLst/>
                <a:latin typeface="Arial" panose="020B0604020202020204" pitchFamily="34" charset="0"/>
              </a:rPr>
              <a:t>Ability to locate rods</a:t>
            </a:r>
            <a:r>
              <a:rPr lang="en-US" sz="1800" b="1" i="0" dirty="0">
                <a:solidFill>
                  <a:srgbClr val="AF272D"/>
                </a:solidFill>
                <a:effectLst/>
                <a:latin typeface="Arial" panose="020B0604020202020204" pitchFamily="34" charset="0"/>
              </a:rPr>
              <a:t>​</a:t>
            </a:r>
          </a:p>
          <a:p>
            <a:pPr algn="l" rtl="0" fontAlgn="base">
              <a:buFont typeface="Arial" panose="020B0604020202020204" pitchFamily="34" charset="0"/>
              <a:buChar char="•"/>
            </a:pPr>
            <a:r>
              <a:rPr lang="en-US" sz="1800" b="1" i="0" u="none" strike="noStrike" dirty="0">
                <a:solidFill>
                  <a:srgbClr val="333333"/>
                </a:solidFill>
                <a:effectLst/>
                <a:latin typeface="Arial" panose="020B0604020202020204" pitchFamily="34" charset="0"/>
              </a:rPr>
              <a:t>Inclement Weather</a:t>
            </a:r>
            <a:r>
              <a:rPr lang="en-US" sz="1800" b="1" i="0" dirty="0">
                <a:solidFill>
                  <a:srgbClr val="AF272D"/>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245356510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7A9B-FC3C-4CE8-9343-6358C70FB123}"/>
              </a:ext>
            </a:extLst>
          </p:cNvPr>
          <p:cNvSpPr>
            <a:spLocks noGrp="1"/>
          </p:cNvSpPr>
          <p:nvPr>
            <p:ph type="title"/>
          </p:nvPr>
        </p:nvSpPr>
        <p:spPr>
          <a:xfrm>
            <a:off x="510240" y="564921"/>
            <a:ext cx="7210396" cy="810703"/>
          </a:xfrm>
        </p:spPr>
        <p:txBody>
          <a:bodyPr vert="horz" lIns="91440" tIns="45720" rIns="91440" bIns="45720" rtlCol="0" anchor="ctr">
            <a:normAutofit/>
          </a:bodyPr>
          <a:lstStyle/>
          <a:p>
            <a:pPr defTabSz="914400">
              <a:spcBef>
                <a:spcPct val="0"/>
              </a:spcBef>
            </a:pPr>
            <a:r>
              <a:rPr lang="en-US" sz="3600"/>
              <a:t>    Robotic Stations</a:t>
            </a:r>
          </a:p>
        </p:txBody>
      </p:sp>
      <p:sp>
        <p:nvSpPr>
          <p:cNvPr id="3" name="Text Placeholder 2">
            <a:extLst>
              <a:ext uri="{FF2B5EF4-FFF2-40B4-BE49-F238E27FC236}">
                <a16:creationId xmlns:a16="http://schemas.microsoft.com/office/drawing/2014/main" id="{C3F2251F-470E-41D6-95BD-8ED4924706F6}"/>
              </a:ext>
            </a:extLst>
          </p:cNvPr>
          <p:cNvSpPr>
            <a:spLocks noGrp="1"/>
          </p:cNvSpPr>
          <p:nvPr>
            <p:ph type="body" idx="1"/>
          </p:nvPr>
        </p:nvSpPr>
        <p:spPr>
          <a:xfrm>
            <a:off x="510240" y="1752654"/>
            <a:ext cx="3908983" cy="2699487"/>
          </a:xfrm>
        </p:spPr>
        <p:txBody>
          <a:bodyPr vert="horz" lIns="91440" tIns="45720" rIns="91440" bIns="45720" rtlCol="0">
            <a:normAutofit fontScale="77500" lnSpcReduction="20000"/>
          </a:bodyPr>
          <a:lstStyle/>
          <a:p>
            <a:pPr marL="228600" indent="-228600" defTabSz="914400">
              <a:spcAft>
                <a:spcPts val="600"/>
              </a:spcAft>
              <a:buFont typeface="Arial" panose="020B0604020202020204" pitchFamily="34" charset="0"/>
              <a:buChar char="•"/>
            </a:pPr>
            <a:r>
              <a:rPr lang="en-US" sz="2400" dirty="0"/>
              <a:t>Optoelectronic device measures angles, distances and coordinates to provide the surveyor precise description of the land and its features</a:t>
            </a:r>
          </a:p>
          <a:p>
            <a:pPr marL="228600" indent="-228600" defTabSz="914400">
              <a:spcAft>
                <a:spcPts val="600"/>
              </a:spcAft>
              <a:buFont typeface="Arial" panose="020B0604020202020204" pitchFamily="34" charset="0"/>
              <a:buChar char="•"/>
            </a:pPr>
            <a:r>
              <a:rPr lang="en-US" sz="2400" dirty="0"/>
              <a:t>Reduces human error and can measure different angles without turning the instrument</a:t>
            </a:r>
          </a:p>
          <a:p>
            <a:pPr marL="228600" indent="-228600" defTabSz="914400">
              <a:spcAft>
                <a:spcPts val="600"/>
              </a:spcAft>
              <a:buFont typeface="Arial" panose="020B0604020202020204" pitchFamily="34" charset="0"/>
              <a:buChar char="•"/>
            </a:pPr>
            <a:r>
              <a:rPr lang="en-US" sz="2400" dirty="0"/>
              <a:t>Allows one-person crew to work as efficiently as a 2-person crew</a:t>
            </a:r>
          </a:p>
        </p:txBody>
      </p:sp>
      <p:pic>
        <p:nvPicPr>
          <p:cNvPr id="7" name="Picture 6" descr="Graphical user interface&#10;&#10;Description automatically generated">
            <a:extLst>
              <a:ext uri="{FF2B5EF4-FFF2-40B4-BE49-F238E27FC236}">
                <a16:creationId xmlns:a16="http://schemas.microsoft.com/office/drawing/2014/main" id="{6486CD17-89AA-473A-AA32-CF4C48D5F63B}"/>
              </a:ext>
            </a:extLst>
          </p:cNvPr>
          <p:cNvPicPr>
            <a:picLocks noChangeAspect="1"/>
          </p:cNvPicPr>
          <p:nvPr/>
        </p:nvPicPr>
        <p:blipFill rotWithShape="1">
          <a:blip r:embed="rId3"/>
          <a:srcRect t="11830" r="1" b="24692"/>
          <a:stretch/>
        </p:blipFill>
        <p:spPr>
          <a:xfrm>
            <a:off x="4874259" y="1718553"/>
            <a:ext cx="1874830" cy="2733191"/>
          </a:xfrm>
          <a:prstGeom prst="rect">
            <a:avLst/>
          </a:prstGeom>
        </p:spPr>
      </p:pic>
      <p:pic>
        <p:nvPicPr>
          <p:cNvPr id="33" name="Picture 32" descr="A picture containing outdoor, tree, grass, sky&#10;&#10;Description automatically generated">
            <a:extLst>
              <a:ext uri="{FF2B5EF4-FFF2-40B4-BE49-F238E27FC236}">
                <a16:creationId xmlns:a16="http://schemas.microsoft.com/office/drawing/2014/main" id="{35C7539F-118E-49DC-BF2F-4A8A90130897}"/>
              </a:ext>
            </a:extLst>
          </p:cNvPr>
          <p:cNvPicPr>
            <a:picLocks noChangeAspect="1"/>
          </p:cNvPicPr>
          <p:nvPr/>
        </p:nvPicPr>
        <p:blipFill>
          <a:blip r:embed="rId4"/>
          <a:stretch>
            <a:fillRect/>
          </a:stretch>
        </p:blipFill>
        <p:spPr>
          <a:xfrm>
            <a:off x="6860100" y="457200"/>
            <a:ext cx="2283899" cy="3994545"/>
          </a:xfrm>
          <a:prstGeom prst="rect">
            <a:avLst/>
          </a:prstGeom>
        </p:spPr>
      </p:pic>
    </p:spTree>
    <p:extLst>
      <p:ext uri="{BB962C8B-B14F-4D97-AF65-F5344CB8AC3E}">
        <p14:creationId xmlns:p14="http://schemas.microsoft.com/office/powerpoint/2010/main" val="25575455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510240" y="564921"/>
            <a:ext cx="7210396" cy="810703"/>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3600"/>
              <a:t>                            </a:t>
            </a:r>
            <a:r>
              <a:rPr lang="en-US" sz="3600" b="1"/>
              <a:t>Monuments</a:t>
            </a:r>
          </a:p>
        </p:txBody>
      </p:sp>
      <p:graphicFrame>
        <p:nvGraphicFramePr>
          <p:cNvPr id="130" name="Google Shape;128;p25">
            <a:extLst>
              <a:ext uri="{FF2B5EF4-FFF2-40B4-BE49-F238E27FC236}">
                <a16:creationId xmlns:a16="http://schemas.microsoft.com/office/drawing/2014/main" id="{6E09C163-374C-4D1B-B801-330B24FCEAE6}"/>
              </a:ext>
            </a:extLst>
          </p:cNvPr>
          <p:cNvGraphicFramePr/>
          <p:nvPr>
            <p:extLst>
              <p:ext uri="{D42A27DB-BD31-4B8C-83A1-F6EECF244321}">
                <p14:modId xmlns:p14="http://schemas.microsoft.com/office/powerpoint/2010/main" val="255197954"/>
              </p:ext>
            </p:extLst>
          </p:nvPr>
        </p:nvGraphicFramePr>
        <p:xfrm>
          <a:off x="510777" y="1752600"/>
          <a:ext cx="8122981" cy="2699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1000"/>
                                        <p:tgtEl>
                                          <p:spTgt spid="130"/>
                                        </p:tgtEl>
                                      </p:cBhvr>
                                    </p:animEffect>
                                    <p:anim calcmode="lin" valueType="num">
                                      <p:cBhvr>
                                        <p:cTn id="8" dur="1000" fill="hold"/>
                                        <p:tgtEl>
                                          <p:spTgt spid="130"/>
                                        </p:tgtEl>
                                        <p:attrNameLst>
                                          <p:attrName>ppt_x</p:attrName>
                                        </p:attrNameLst>
                                      </p:cBhvr>
                                      <p:tavLst>
                                        <p:tav tm="0">
                                          <p:val>
                                            <p:strVal val="#ppt_x"/>
                                          </p:val>
                                        </p:tav>
                                        <p:tav tm="100000">
                                          <p:val>
                                            <p:strVal val="#ppt_x"/>
                                          </p:val>
                                        </p:tav>
                                      </p:tavLst>
                                    </p:anim>
                                    <p:anim calcmode="lin" valueType="num">
                                      <p:cBhvr>
                                        <p:cTn id="9"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0"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5"/>
          <p:cNvSpPr txBox="1">
            <a:spLocks noGrp="1"/>
          </p:cNvSpPr>
          <p:nvPr>
            <p:ph type="ctrTitle" idx="4294967295"/>
          </p:nvPr>
        </p:nvSpPr>
        <p:spPr>
          <a:xfrm>
            <a:off x="47625" y="-114300"/>
            <a:ext cx="9096375" cy="59293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History of Surveying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br>
              <a:rPr lang="en" sz="1300">
                <a:solidFill>
                  <a:srgbClr val="414042"/>
                </a:solidFill>
                <a:highlight>
                  <a:srgbClr val="FFFF00"/>
                </a:highlight>
              </a:rPr>
            </a:br>
            <a:br>
              <a:rPr lang="en" sz="1300">
                <a:solidFill>
                  <a:srgbClr val="414042"/>
                </a:solidFill>
                <a:highlight>
                  <a:srgbClr val="FFFF00"/>
                </a:highlight>
              </a:rPr>
            </a:br>
            <a:r>
              <a:rPr lang="en" sz="1400" b="1">
                <a:solidFill>
                  <a:srgbClr val="414042"/>
                </a:solidFill>
                <a:highlight>
                  <a:srgbClr val="FFFF00"/>
                </a:highlight>
              </a:rPr>
              <a:t>Egypt</a:t>
            </a:r>
            <a:endParaRPr sz="1400" b="1">
              <a:solidFill>
                <a:srgbClr val="414042"/>
              </a:solidFill>
              <a:highlight>
                <a:srgbClr val="FFFF00"/>
              </a:highlight>
            </a:endParaRPr>
          </a:p>
          <a:p>
            <a:pPr marL="0" lvl="0" indent="0" algn="l" rtl="0">
              <a:spcBef>
                <a:spcPts val="0"/>
              </a:spcBef>
              <a:spcAft>
                <a:spcPts val="0"/>
              </a:spcAft>
              <a:buNone/>
            </a:pPr>
            <a:r>
              <a:rPr lang="en" sz="1300"/>
              <a:t>3000 BC: First documented land ownership records are that of the Egyptian Land Register. They show records and declarations of land ownership with boundary details.</a:t>
            </a:r>
            <a:r>
              <a:rPr lang="en" sz="1200"/>
              <a:t> Surveyors were known as rope stretchers because the measuring device they used was a knotted rope.</a:t>
            </a:r>
            <a:endParaRPr sz="1200"/>
          </a:p>
          <a:p>
            <a:pPr marL="0" lvl="0" indent="0" algn="l" rtl="0">
              <a:spcBef>
                <a:spcPts val="0"/>
              </a:spcBef>
              <a:spcAft>
                <a:spcPts val="0"/>
              </a:spcAft>
              <a:buNone/>
            </a:pPr>
            <a:r>
              <a:rPr lang="en" sz="1200">
                <a:solidFill>
                  <a:srgbClr val="4A4A4A"/>
                </a:solidFill>
                <a:highlight>
                  <a:srgbClr val="00FFFF"/>
                </a:highlight>
              </a:rPr>
              <a:t>Great Pyramid of Giza. Built around 2700 BC, the pyramid exhibits nearly perfect squareness and a north-south orientation</a:t>
            </a:r>
            <a:endParaRPr sz="1300">
              <a:solidFill>
                <a:srgbClr val="414042"/>
              </a:solidFill>
              <a:highlight>
                <a:srgbClr val="00FFFF"/>
              </a:highlight>
            </a:endParaRPr>
          </a:p>
          <a:p>
            <a:pPr marL="0" lvl="0" indent="0" algn="l" rtl="0">
              <a:spcBef>
                <a:spcPts val="0"/>
              </a:spcBef>
              <a:spcAft>
                <a:spcPts val="0"/>
              </a:spcAft>
              <a:buNone/>
            </a:pPr>
            <a:r>
              <a:rPr lang="en" sz="1400" b="1">
                <a:solidFill>
                  <a:srgbClr val="414042"/>
                </a:solidFill>
                <a:highlight>
                  <a:srgbClr val="FFFF00"/>
                </a:highlight>
              </a:rPr>
              <a:t>Babylon (Early Iraq)</a:t>
            </a:r>
            <a:endParaRPr sz="1400" b="1">
              <a:solidFill>
                <a:srgbClr val="414042"/>
              </a:solidFill>
              <a:highlight>
                <a:srgbClr val="FFFF00"/>
              </a:highlight>
            </a:endParaRPr>
          </a:p>
          <a:p>
            <a:pPr marL="0" lvl="0" indent="0" algn="l" rtl="0">
              <a:spcBef>
                <a:spcPts val="0"/>
              </a:spcBef>
              <a:spcAft>
                <a:spcPts val="0"/>
              </a:spcAft>
              <a:buNone/>
            </a:pPr>
            <a:r>
              <a:rPr lang="en" sz="1300"/>
              <a:t>1600 to 1200 BC in ancient Babylon, Kudurrus were stone tablets that served as boundary stones upon which details of the property, the surveyor, the owner and property history were all inscribed</a:t>
            </a:r>
            <a:r>
              <a:rPr lang="en" sz="1300">
                <a:solidFill>
                  <a:srgbClr val="414042"/>
                </a:solidFill>
              </a:rPr>
              <a:t>.</a:t>
            </a:r>
            <a:endParaRPr sz="1300">
              <a:solidFill>
                <a:srgbClr val="414042"/>
              </a:solidFill>
            </a:endParaRPr>
          </a:p>
          <a:p>
            <a:pPr marL="0" lvl="0" indent="0" algn="l" rtl="0">
              <a:spcBef>
                <a:spcPts val="0"/>
              </a:spcBef>
              <a:spcAft>
                <a:spcPts val="0"/>
              </a:spcAft>
              <a:buNone/>
            </a:pPr>
            <a:endParaRPr sz="1300">
              <a:solidFill>
                <a:srgbClr val="000000"/>
              </a:solidFill>
            </a:endParaRPr>
          </a:p>
          <a:p>
            <a:pPr marL="0" lvl="0" indent="0" algn="l" rtl="0">
              <a:spcBef>
                <a:spcPts val="0"/>
              </a:spcBef>
              <a:spcAft>
                <a:spcPts val="0"/>
              </a:spcAft>
              <a:buNone/>
            </a:pPr>
            <a:r>
              <a:rPr lang="en" sz="1400">
                <a:solidFill>
                  <a:srgbClr val="000000"/>
                </a:solidFill>
                <a:highlight>
                  <a:srgbClr val="FFFF00"/>
                </a:highlight>
              </a:rPr>
              <a:t>Greece &amp; </a:t>
            </a:r>
            <a:r>
              <a:rPr lang="en" sz="1400">
                <a:solidFill>
                  <a:schemeClr val="bg1"/>
                </a:solidFill>
                <a:highlight>
                  <a:srgbClr val="FFFF00"/>
                </a:highlight>
              </a:rPr>
              <a:t>Rome</a:t>
            </a:r>
            <a:endParaRPr sz="1400">
              <a:solidFill>
                <a:schemeClr val="bg1"/>
              </a:solidFill>
              <a:highlight>
                <a:srgbClr val="FFFF00"/>
              </a:highlight>
            </a:endParaRPr>
          </a:p>
          <a:p>
            <a:pPr marL="0" lvl="0" indent="0" algn="l" rtl="0">
              <a:lnSpc>
                <a:spcPct val="115000"/>
              </a:lnSpc>
              <a:spcBef>
                <a:spcPts val="0"/>
              </a:spcBef>
              <a:spcAft>
                <a:spcPts val="0"/>
              </a:spcAft>
              <a:buNone/>
            </a:pPr>
            <a:r>
              <a:rPr lang="en" sz="1400">
                <a:uFill>
                  <a:noFill/>
                </a:uFill>
                <a:hlinkClick r:id="rId3">
                  <a:extLst>
                    <a:ext uri="{A12FA001-AC4F-418D-AE19-62706E023703}">
                      <ahyp:hlinkClr xmlns:ahyp="http://schemas.microsoft.com/office/drawing/2018/hyperlinkcolor" val="tx"/>
                    </a:ext>
                  </a:extLst>
                </a:hlinkClick>
              </a:rPr>
              <a:t>Land surveyors</a:t>
            </a:r>
            <a:r>
              <a:rPr lang="en" sz="1400"/>
              <a:t> were held in high esteem in both Greece and Rome. They were crucial in the creation of the straight angles and perfect lines that shaped those amazing buildings and coliseums that still stand today.</a:t>
            </a:r>
            <a:endParaRPr sz="1400"/>
          </a:p>
          <a:p>
            <a:pPr marL="0" lvl="0" indent="0" algn="l" rtl="0">
              <a:lnSpc>
                <a:spcPct val="160000"/>
              </a:lnSpc>
              <a:spcBef>
                <a:spcPts val="1200"/>
              </a:spcBef>
              <a:spcAft>
                <a:spcPts val="0"/>
              </a:spcAft>
              <a:buClr>
                <a:schemeClr val="dk1"/>
              </a:buClr>
              <a:buSzPts val="1100"/>
              <a:buFont typeface="Arial"/>
              <a:buNone/>
            </a:pPr>
            <a:endParaRPr sz="1400"/>
          </a:p>
          <a:p>
            <a:pPr marL="0" lvl="0" indent="0" algn="l" rtl="0">
              <a:spcBef>
                <a:spcPts val="1200"/>
              </a:spcBef>
              <a:spcAft>
                <a:spcPts val="0"/>
              </a:spcAft>
              <a:buNone/>
            </a:pPr>
            <a:endParaRPr sz="1300">
              <a:solidFill>
                <a:srgbClr val="414042"/>
              </a:solidFill>
              <a:highlight>
                <a:srgbClr val="FFFFFF"/>
              </a:highlight>
            </a:endParaRPr>
          </a:p>
        </p:txBody>
      </p:sp>
      <p:pic>
        <p:nvPicPr>
          <p:cNvPr id="66" name="Google Shape;66;p15"/>
          <p:cNvPicPr preferRelativeResize="0"/>
          <p:nvPr/>
        </p:nvPicPr>
        <p:blipFill>
          <a:blip r:embed="rId4">
            <a:alphaModFix/>
          </a:blip>
          <a:stretch>
            <a:fillRect/>
          </a:stretch>
        </p:blipFill>
        <p:spPr>
          <a:xfrm>
            <a:off x="4705502" y="375798"/>
            <a:ext cx="4294275" cy="2023674"/>
          </a:xfrm>
          <a:prstGeom prst="rect">
            <a:avLst/>
          </a:prstGeom>
          <a:noFill/>
          <a:ln>
            <a:noFill/>
          </a:ln>
        </p:spPr>
      </p:pic>
      <p:pic>
        <p:nvPicPr>
          <p:cNvPr id="67" name="Google Shape;67;p15"/>
          <p:cNvPicPr preferRelativeResize="0"/>
          <p:nvPr/>
        </p:nvPicPr>
        <p:blipFill>
          <a:blip r:embed="rId5">
            <a:alphaModFix/>
          </a:blip>
          <a:stretch>
            <a:fillRect/>
          </a:stretch>
        </p:blipFill>
        <p:spPr>
          <a:xfrm>
            <a:off x="181125" y="375798"/>
            <a:ext cx="4257375" cy="20236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fill="hold"/>
                                        <p:tgtEl>
                                          <p:spTgt spid="67"/>
                                        </p:tgtEl>
                                        <p:attrNameLst>
                                          <p:attrName>ppt_x</p:attrName>
                                        </p:attrNameLst>
                                      </p:cBhvr>
                                      <p:tavLst>
                                        <p:tav tm="0">
                                          <p:val>
                                            <p:strVal val="0-#ppt_w/2"/>
                                          </p:val>
                                        </p:tav>
                                        <p:tav tm="100000">
                                          <p:val>
                                            <p:strVal val="#ppt_x"/>
                                          </p:val>
                                        </p:tav>
                                      </p:tavLst>
                                    </p:anim>
                                    <p:anim calcmode="lin" valueType="num">
                                      <p:cBhvr additive="base">
                                        <p:cTn id="8" dur="1000" fill="hold"/>
                                        <p:tgtEl>
                                          <p:spTgt spid="6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1000" fill="hold"/>
                                        <p:tgtEl>
                                          <p:spTgt spid="66"/>
                                        </p:tgtEl>
                                        <p:attrNameLst>
                                          <p:attrName>ppt_x</p:attrName>
                                        </p:attrNameLst>
                                      </p:cBhvr>
                                      <p:tavLst>
                                        <p:tav tm="0">
                                          <p:val>
                                            <p:strVal val="1+#ppt_w/2"/>
                                          </p:val>
                                        </p:tav>
                                        <p:tav tm="100000">
                                          <p:val>
                                            <p:strVal val="#ppt_x"/>
                                          </p:val>
                                        </p:tav>
                                      </p:tavLst>
                                    </p:anim>
                                    <p:anim calcmode="lin" valueType="num">
                                      <p:cBhvr additive="base">
                                        <p:cTn id="12" dur="10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8F01-E409-467F-86CD-301FC0ED6F98}"/>
              </a:ext>
            </a:extLst>
          </p:cNvPr>
          <p:cNvSpPr>
            <a:spLocks noGrp="1"/>
          </p:cNvSpPr>
          <p:nvPr>
            <p:ph type="title"/>
          </p:nvPr>
        </p:nvSpPr>
        <p:spPr>
          <a:xfrm>
            <a:off x="510240" y="564921"/>
            <a:ext cx="5315664" cy="810703"/>
          </a:xfrm>
        </p:spPr>
        <p:txBody>
          <a:bodyPr vert="horz" lIns="91440" tIns="45720" rIns="91440" bIns="45720" rtlCol="0" anchor="ctr">
            <a:normAutofit/>
          </a:bodyPr>
          <a:lstStyle/>
          <a:p>
            <a:pPr defTabSz="914400">
              <a:spcBef>
                <a:spcPct val="0"/>
              </a:spcBef>
            </a:pPr>
            <a:r>
              <a:rPr lang="en-US" sz="3600"/>
              <a:t>      </a:t>
            </a:r>
            <a:r>
              <a:rPr lang="en-US" sz="3600" b="1"/>
              <a:t>Boundary Surveys</a:t>
            </a:r>
          </a:p>
        </p:txBody>
      </p:sp>
      <p:sp>
        <p:nvSpPr>
          <p:cNvPr id="3" name="Text Placeholder 2">
            <a:extLst>
              <a:ext uri="{FF2B5EF4-FFF2-40B4-BE49-F238E27FC236}">
                <a16:creationId xmlns:a16="http://schemas.microsoft.com/office/drawing/2014/main" id="{CD36A72F-9C1B-44B8-BDBE-AEA09209EB37}"/>
              </a:ext>
            </a:extLst>
          </p:cNvPr>
          <p:cNvSpPr>
            <a:spLocks noGrp="1"/>
          </p:cNvSpPr>
          <p:nvPr>
            <p:ph type="body" idx="1"/>
          </p:nvPr>
        </p:nvSpPr>
        <p:spPr>
          <a:xfrm>
            <a:off x="510240" y="1752654"/>
            <a:ext cx="4817409" cy="2699487"/>
          </a:xfrm>
        </p:spPr>
        <p:txBody>
          <a:bodyPr vert="horz" lIns="91440" tIns="45720" rIns="91440" bIns="45720" rtlCol="0">
            <a:normAutofit/>
          </a:bodyPr>
          <a:lstStyle/>
          <a:p>
            <a:pPr marL="228600" indent="0" defTabSz="914400">
              <a:spcAft>
                <a:spcPts val="600"/>
              </a:spcAft>
              <a:buNone/>
            </a:pPr>
            <a:endParaRPr lang="en-US" sz="1500"/>
          </a:p>
          <a:p>
            <a:pPr indent="-228600" defTabSz="914400">
              <a:spcAft>
                <a:spcPts val="600"/>
              </a:spcAft>
              <a:buFont typeface="Arial" panose="020B0604020202020204" pitchFamily="34" charset="0"/>
              <a:buChar char="•"/>
            </a:pPr>
            <a:r>
              <a:rPr lang="en-US" sz="2000" b="1">
                <a:solidFill>
                  <a:schemeClr val="tx2">
                    <a:lumMod val="10000"/>
                  </a:schemeClr>
                </a:solidFill>
              </a:rPr>
              <a:t>4 flags are marking corners of the property</a:t>
            </a:r>
          </a:p>
          <a:p>
            <a:pPr indent="-228600" defTabSz="914400">
              <a:spcAft>
                <a:spcPts val="600"/>
              </a:spcAft>
              <a:buFont typeface="Arial" panose="020B0604020202020204" pitchFamily="34" charset="0"/>
              <a:buChar char="•"/>
            </a:pPr>
            <a:endParaRPr lang="en-US" sz="2000" b="1">
              <a:solidFill>
                <a:schemeClr val="tx2">
                  <a:lumMod val="10000"/>
                </a:schemeClr>
              </a:solidFill>
            </a:endParaRPr>
          </a:p>
          <a:p>
            <a:pPr indent="-228600" defTabSz="914400">
              <a:spcAft>
                <a:spcPts val="600"/>
              </a:spcAft>
              <a:buFont typeface="Arial" panose="020B0604020202020204" pitchFamily="34" charset="0"/>
              <a:buChar char="•"/>
            </a:pPr>
            <a:r>
              <a:rPr lang="en-US" sz="2000" b="1">
                <a:solidFill>
                  <a:schemeClr val="tx2">
                    <a:lumMod val="10000"/>
                  </a:schemeClr>
                </a:solidFill>
              </a:rPr>
              <a:t>Time to be completed depends on complexity</a:t>
            </a:r>
          </a:p>
          <a:p>
            <a:pPr indent="-228600" defTabSz="914400">
              <a:spcAft>
                <a:spcPts val="600"/>
              </a:spcAft>
              <a:buFont typeface="Arial" panose="020B0604020202020204" pitchFamily="34" charset="0"/>
              <a:buChar char="•"/>
            </a:pPr>
            <a:endParaRPr lang="en-US" sz="2000" b="1">
              <a:solidFill>
                <a:schemeClr val="tx2">
                  <a:lumMod val="10000"/>
                </a:schemeClr>
              </a:solidFill>
            </a:endParaRPr>
          </a:p>
          <a:p>
            <a:pPr indent="-228600" defTabSz="914400">
              <a:spcAft>
                <a:spcPts val="600"/>
              </a:spcAft>
              <a:buFont typeface="Arial" panose="020B0604020202020204" pitchFamily="34" charset="0"/>
              <a:buChar char="•"/>
            </a:pPr>
            <a:r>
              <a:rPr lang="en-US" sz="2000" b="1">
                <a:solidFill>
                  <a:schemeClr val="tx2">
                    <a:lumMod val="10000"/>
                  </a:schemeClr>
                </a:solidFill>
              </a:rPr>
              <a:t>Boundary surveys are precise</a:t>
            </a:r>
          </a:p>
        </p:txBody>
      </p:sp>
      <p:pic>
        <p:nvPicPr>
          <p:cNvPr id="5" name="Picture 4" descr="A picture containing text, grass, outdoor, rodent&#10;&#10;Description automatically generated">
            <a:extLst>
              <a:ext uri="{FF2B5EF4-FFF2-40B4-BE49-F238E27FC236}">
                <a16:creationId xmlns:a16="http://schemas.microsoft.com/office/drawing/2014/main" id="{1EA352CE-19B5-4C7D-8C77-AB93BF499B0F}"/>
              </a:ext>
            </a:extLst>
          </p:cNvPr>
          <p:cNvPicPr>
            <a:picLocks noChangeAspect="1"/>
          </p:cNvPicPr>
          <p:nvPr/>
        </p:nvPicPr>
        <p:blipFill rotWithShape="1">
          <a:blip r:embed="rId3"/>
          <a:srcRect t="29827" r="1" b="1"/>
          <a:stretch/>
        </p:blipFill>
        <p:spPr>
          <a:xfrm>
            <a:off x="5567873" y="376325"/>
            <a:ext cx="3505841" cy="528830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57562949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060" name="Picture 7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061" name="Picture 80">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1477680"/>
            <a:ext cx="7828359" cy="240873"/>
          </a:xfrm>
          <a:prstGeom prst="rect">
            <a:avLst/>
          </a:prstGeom>
        </p:spPr>
      </p:pic>
      <p:pic>
        <p:nvPicPr>
          <p:cNvPr id="2062" name="Picture 82">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7939369" y="1478425"/>
            <a:ext cx="1202248" cy="108203"/>
          </a:xfrm>
          <a:prstGeom prst="rect">
            <a:avLst/>
          </a:prstGeom>
        </p:spPr>
      </p:pic>
      <p:sp>
        <p:nvSpPr>
          <p:cNvPr id="2063" name="Rectangle 84">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
            <a:ext cx="7828359" cy="102614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64" name="Rectangle 86">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9370" y="457200"/>
            <a:ext cx="1202248" cy="10261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065" name="Rectangle 88">
            <a:extLst>
              <a:ext uri="{FF2B5EF4-FFF2-40B4-BE49-F238E27FC236}">
                <a16:creationId xmlns:a16="http://schemas.microsoft.com/office/drawing/2014/main" id="{3FECAD23-900F-4F1B-A441-6A68749F8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6" name="Picture 90">
            <a:extLst>
              <a:ext uri="{FF2B5EF4-FFF2-40B4-BE49-F238E27FC236}">
                <a16:creationId xmlns:a16="http://schemas.microsoft.com/office/drawing/2014/main" id="{57943801-CAEC-4F98-9332-2A4D912846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3" name="Rectangle 92">
            <a:extLst>
              <a:ext uri="{FF2B5EF4-FFF2-40B4-BE49-F238E27FC236}">
                <a16:creationId xmlns:a16="http://schemas.microsoft.com/office/drawing/2014/main" id="{8A233090-6C39-4F59-8A0F-86F011A7E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994" y="0"/>
            <a:ext cx="347700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484DCAA0-4BF1-4FB9-97BA-D6BA63041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7200"/>
            <a:ext cx="5907023" cy="102614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itle 13">
            <a:extLst>
              <a:ext uri="{FF2B5EF4-FFF2-40B4-BE49-F238E27FC236}">
                <a16:creationId xmlns:a16="http://schemas.microsoft.com/office/drawing/2014/main" id="{9FECCAFF-0852-4EA6-839A-E2FF0668781A}"/>
              </a:ext>
            </a:extLst>
          </p:cNvPr>
          <p:cNvSpPr>
            <a:spLocks noGrp="1"/>
          </p:cNvSpPr>
          <p:nvPr>
            <p:ph type="title"/>
          </p:nvPr>
        </p:nvSpPr>
        <p:spPr>
          <a:xfrm>
            <a:off x="510240" y="564921"/>
            <a:ext cx="5315664" cy="810703"/>
          </a:xfrm>
        </p:spPr>
        <p:txBody>
          <a:bodyPr vert="horz" lIns="91440" tIns="45720" rIns="91440" bIns="45720" rtlCol="0" anchor="ctr">
            <a:normAutofit/>
          </a:bodyPr>
          <a:lstStyle/>
          <a:p>
            <a:pPr defTabSz="914400"/>
            <a:r>
              <a:rPr lang="en-US" sz="3600" dirty="0"/>
              <a:t>Conflicting Information</a:t>
            </a:r>
          </a:p>
        </p:txBody>
      </p:sp>
      <p:pic>
        <p:nvPicPr>
          <p:cNvPr id="97" name="Picture 96">
            <a:extLst>
              <a:ext uri="{FF2B5EF4-FFF2-40B4-BE49-F238E27FC236}">
                <a16:creationId xmlns:a16="http://schemas.microsoft.com/office/drawing/2014/main" id="{9BC2FEA5-B399-458A-8393-E06CE40DB8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477680"/>
            <a:ext cx="5975286" cy="240873"/>
          </a:xfrm>
          <a:prstGeom prst="rect">
            <a:avLst/>
          </a:prstGeom>
        </p:spPr>
      </p:pic>
      <p:sp>
        <p:nvSpPr>
          <p:cNvPr id="13" name="Text Placeholder 12">
            <a:extLst>
              <a:ext uri="{FF2B5EF4-FFF2-40B4-BE49-F238E27FC236}">
                <a16:creationId xmlns:a16="http://schemas.microsoft.com/office/drawing/2014/main" id="{61D283DD-1024-4732-B4D1-988FEC58487F}"/>
              </a:ext>
            </a:extLst>
          </p:cNvPr>
          <p:cNvSpPr>
            <a:spLocks noGrp="1"/>
          </p:cNvSpPr>
          <p:nvPr>
            <p:ph type="body" sz="half" idx="2"/>
          </p:nvPr>
        </p:nvSpPr>
        <p:spPr>
          <a:xfrm>
            <a:off x="510240" y="1752654"/>
            <a:ext cx="4817409" cy="3021770"/>
          </a:xfrm>
        </p:spPr>
        <p:txBody>
          <a:bodyPr vert="horz" lIns="91440" tIns="45720" rIns="91440" bIns="45720" rtlCol="0">
            <a:normAutofit/>
          </a:bodyPr>
          <a:lstStyle/>
          <a:p>
            <a:pPr indent="-228600" defTabSz="914400">
              <a:buFont typeface="Arial" panose="020B0604020202020204" pitchFamily="34" charset="0"/>
              <a:buChar char="•"/>
            </a:pPr>
            <a:r>
              <a:rPr lang="en-US" sz="1500" dirty="0"/>
              <a:t>Legal documents don’t match findings</a:t>
            </a:r>
          </a:p>
          <a:p>
            <a:pPr indent="-228600" defTabSz="914400">
              <a:buFont typeface="Arial" panose="020B0604020202020204" pitchFamily="34" charset="0"/>
              <a:buChar char="•"/>
            </a:pPr>
            <a:r>
              <a:rPr lang="en-US" sz="1500" dirty="0"/>
              <a:t>Monumentation doesn’t match description </a:t>
            </a:r>
          </a:p>
          <a:p>
            <a:pPr indent="-228600" defTabSz="914400">
              <a:buFont typeface="Arial" panose="020B0604020202020204" pitchFamily="34" charset="0"/>
              <a:buChar char="•"/>
            </a:pPr>
            <a:r>
              <a:rPr lang="en-US" sz="1500" dirty="0"/>
              <a:t>(was it moved or put in the wrong place?)</a:t>
            </a:r>
          </a:p>
          <a:p>
            <a:pPr indent="-228600" defTabSz="914400">
              <a:buFont typeface="Arial" panose="020B0604020202020204" pitchFamily="34" charset="0"/>
              <a:buChar char="•"/>
            </a:pPr>
            <a:endParaRPr lang="en-US" sz="1500" dirty="0"/>
          </a:p>
          <a:p>
            <a:pPr indent="-228600" defTabSz="914400">
              <a:buFont typeface="Arial" panose="020B0604020202020204" pitchFamily="34" charset="0"/>
              <a:buChar char="•"/>
            </a:pPr>
            <a:r>
              <a:rPr lang="en-US" sz="1500" dirty="0"/>
              <a:t>Surveyor will use “Dignity of </a:t>
            </a:r>
            <a:r>
              <a:rPr lang="en-US" sz="1500" dirty="0" err="1"/>
              <a:t>Calls”based</a:t>
            </a:r>
            <a:r>
              <a:rPr lang="en-US" sz="1500" dirty="0"/>
              <a:t> on:</a:t>
            </a:r>
          </a:p>
          <a:p>
            <a:pPr indent="-228600" defTabSz="914400">
              <a:buFont typeface="Arial" panose="020B0604020202020204" pitchFamily="34" charset="0"/>
              <a:buChar char="•"/>
            </a:pPr>
            <a:r>
              <a:rPr lang="en-US" sz="1500" dirty="0"/>
              <a:t>Existing surveys</a:t>
            </a:r>
          </a:p>
          <a:p>
            <a:pPr indent="-228600" defTabSz="914400">
              <a:buFont typeface="Arial" panose="020B0604020202020204" pitchFamily="34" charset="0"/>
              <a:buChar char="•"/>
            </a:pPr>
            <a:r>
              <a:rPr lang="en-US" sz="1500" dirty="0" err="1"/>
              <a:t>Adjoiner</a:t>
            </a:r>
            <a:r>
              <a:rPr lang="en-US" sz="1500" dirty="0"/>
              <a:t> Deeds</a:t>
            </a:r>
          </a:p>
          <a:p>
            <a:pPr indent="-228600" defTabSz="914400">
              <a:buFont typeface="Arial" panose="020B0604020202020204" pitchFamily="34" charset="0"/>
              <a:buChar char="•"/>
            </a:pPr>
            <a:r>
              <a:rPr lang="en-US" sz="1500" dirty="0"/>
              <a:t>Monumentation</a:t>
            </a:r>
          </a:p>
          <a:p>
            <a:pPr indent="-228600" defTabSz="914400">
              <a:buFont typeface="Arial" panose="020B0604020202020204" pitchFamily="34" charset="0"/>
              <a:buChar char="•"/>
            </a:pPr>
            <a:endParaRPr lang="en-US" sz="1500" dirty="0"/>
          </a:p>
        </p:txBody>
      </p:sp>
      <p:pic>
        <p:nvPicPr>
          <p:cNvPr id="2052" name="Picture 4">
            <a:extLst>
              <a:ext uri="{FF2B5EF4-FFF2-40B4-BE49-F238E27FC236}">
                <a16:creationId xmlns:a16="http://schemas.microsoft.com/office/drawing/2014/main" id="{FE80656A-92D0-4A2C-B8A4-F0EF0AD3E3D7}"/>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t="7623" b="7623"/>
          <a:stretch>
            <a:fillRect/>
          </a:stretch>
        </p:blipFill>
        <p:spPr bwMode="auto">
          <a:xfrm>
            <a:off x="6021635" y="1718553"/>
            <a:ext cx="3119982" cy="257025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23199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13"/>
        <p:cNvGrpSpPr/>
        <p:nvPr/>
      </p:nvGrpSpPr>
      <p:grpSpPr>
        <a:xfrm>
          <a:off x="0" y="0"/>
          <a:ext cx="0" cy="0"/>
          <a:chOff x="0" y="0"/>
          <a:chExt cx="0" cy="0"/>
        </a:xfrm>
      </p:grpSpPr>
      <p:pic>
        <p:nvPicPr>
          <p:cNvPr id="214" name="Google Shape;214;p41"/>
          <p:cNvPicPr preferRelativeResize="0"/>
          <p:nvPr/>
        </p:nvPicPr>
        <p:blipFill>
          <a:blip r:embed="rId3">
            <a:alphaModFix/>
          </a:blip>
          <a:stretch>
            <a:fillRect/>
          </a:stretch>
        </p:blipFill>
        <p:spPr>
          <a:xfrm>
            <a:off x="-3538" y="0"/>
            <a:ext cx="9147538" cy="5143500"/>
          </a:xfrm>
          <a:prstGeom prst="rect">
            <a:avLst/>
          </a:prstGeom>
          <a:noFill/>
          <a:ln>
            <a:noFill/>
          </a:ln>
        </p:spPr>
      </p:pic>
    </p:spTree>
    <p:extLst>
      <p:ext uri="{BB962C8B-B14F-4D97-AF65-F5344CB8AC3E}">
        <p14:creationId xmlns:p14="http://schemas.microsoft.com/office/powerpoint/2010/main" val="136556910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690C-E69A-4E12-B21E-15B838615E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138502D-2CA2-4776-9672-690DBFD0A42A}"/>
              </a:ext>
            </a:extLst>
          </p:cNvPr>
          <p:cNvSpPr>
            <a:spLocks noGrp="1"/>
          </p:cNvSpPr>
          <p:nvPr>
            <p:ph type="body" idx="1"/>
          </p:nvPr>
        </p:nvSpPr>
        <p:spPr/>
        <p:txBody>
          <a:bodyPr/>
          <a:lstStyle/>
          <a:p>
            <a:endParaRPr lang="en-US"/>
          </a:p>
        </p:txBody>
      </p:sp>
      <p:pic>
        <p:nvPicPr>
          <p:cNvPr id="5" name="Picture 4" descr="A close up of text on a white background&#10;&#10;Description automatically generated">
            <a:extLst>
              <a:ext uri="{FF2B5EF4-FFF2-40B4-BE49-F238E27FC236}">
                <a16:creationId xmlns:a16="http://schemas.microsoft.com/office/drawing/2014/main" id="{BAF2E073-D0AD-40BD-AFFD-41476F47C71D}"/>
              </a:ext>
            </a:extLst>
          </p:cNvPr>
          <p:cNvPicPr>
            <a:picLocks noChangeAspect="1"/>
          </p:cNvPicPr>
          <p:nvPr/>
        </p:nvPicPr>
        <p:blipFill>
          <a:blip r:embed="rId2"/>
          <a:stretch>
            <a:fillRect/>
          </a:stretch>
        </p:blipFill>
        <p:spPr>
          <a:xfrm>
            <a:off x="311700" y="100013"/>
            <a:ext cx="8332238" cy="4857750"/>
          </a:xfrm>
          <a:prstGeom prst="rect">
            <a:avLst/>
          </a:prstGeom>
        </p:spPr>
      </p:pic>
    </p:spTree>
    <p:extLst>
      <p:ext uri="{BB962C8B-B14F-4D97-AF65-F5344CB8AC3E}">
        <p14:creationId xmlns:p14="http://schemas.microsoft.com/office/powerpoint/2010/main" val="263684513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14DE3-1338-4C73-BE50-7C95022076A3}"/>
              </a:ext>
            </a:extLst>
          </p:cNvPr>
          <p:cNvSpPr>
            <a:spLocks noGrp="1"/>
          </p:cNvSpPr>
          <p:nvPr>
            <p:ph type="title"/>
          </p:nvPr>
        </p:nvSpPr>
        <p:spPr>
          <a:xfrm>
            <a:off x="510240" y="247974"/>
            <a:ext cx="2804460" cy="3295262"/>
          </a:xfrm>
        </p:spPr>
        <p:txBody>
          <a:bodyPr vert="horz" lIns="91440" tIns="45720" rIns="91440" bIns="45720" rtlCol="0" anchor="ctr">
            <a:normAutofit/>
          </a:bodyPr>
          <a:lstStyle/>
          <a:p>
            <a:pPr algn="ctr" defTabSz="914400">
              <a:spcBef>
                <a:spcPct val="0"/>
              </a:spcBef>
            </a:pPr>
            <a:r>
              <a:rPr lang="en-US" sz="2800" b="1">
                <a:solidFill>
                  <a:schemeClr val="bg1"/>
                </a:solidFill>
                <a:highlight>
                  <a:srgbClr val="C0C0C0"/>
                </a:highlight>
                <a:uFill>
                  <a:solidFill>
                    <a:srgbClr val="002060"/>
                  </a:solidFill>
                </a:uFill>
              </a:rPr>
              <a:t>State Requirements for Surveys </a:t>
            </a:r>
          </a:p>
        </p:txBody>
      </p:sp>
      <p:sp>
        <p:nvSpPr>
          <p:cNvPr id="3" name="Text Placeholder 2">
            <a:extLst>
              <a:ext uri="{FF2B5EF4-FFF2-40B4-BE49-F238E27FC236}">
                <a16:creationId xmlns:a16="http://schemas.microsoft.com/office/drawing/2014/main" id="{94C89630-5015-4E82-A75C-2A5B40BFC1E6}"/>
              </a:ext>
            </a:extLst>
          </p:cNvPr>
          <p:cNvSpPr>
            <a:spLocks noGrp="1"/>
          </p:cNvSpPr>
          <p:nvPr>
            <p:ph type="body" idx="1"/>
          </p:nvPr>
        </p:nvSpPr>
        <p:spPr>
          <a:xfrm>
            <a:off x="4367049" y="70945"/>
            <a:ext cx="4266712" cy="4564117"/>
          </a:xfrm>
          <a:effectLst>
            <a:softEdge rad="381000"/>
          </a:effectLst>
        </p:spPr>
        <p:txBody>
          <a:bodyPr vert="horz" lIns="91440" tIns="45720" rIns="91440" bIns="45720" rtlCol="0" anchor="ctr">
            <a:normAutofit fontScale="47500" lnSpcReduction="20000"/>
          </a:bodyPr>
          <a:lstStyle/>
          <a:p>
            <a:pPr marL="1143000" lvl="2" indent="0" defTabSz="914400">
              <a:spcAft>
                <a:spcPts val="600"/>
              </a:spcAft>
              <a:buNone/>
            </a:pPr>
            <a:endParaRPr lang="en-US" sz="2400" b="1" u="sng">
              <a:solidFill>
                <a:schemeClr val="bg1"/>
              </a:solidFill>
            </a:endParaRPr>
          </a:p>
          <a:p>
            <a:pPr marL="571500" defTabSz="914400">
              <a:spcAft>
                <a:spcPts val="600"/>
              </a:spcAft>
              <a:buFont typeface="Wingdings" panose="05000000000000000000" pitchFamily="2" charset="2"/>
              <a:buChar char="§"/>
            </a:pPr>
            <a:r>
              <a:rPr lang="en-US" sz="2900" b="1" u="sng">
                <a:solidFill>
                  <a:schemeClr val="bg1"/>
                </a:solidFill>
              </a:rPr>
              <a:t>Maryland:</a:t>
            </a:r>
            <a:r>
              <a:rPr lang="en-US" sz="2900" b="1">
                <a:solidFill>
                  <a:schemeClr val="bg1"/>
                </a:solidFill>
              </a:rPr>
              <a:t> Survey is optional </a:t>
            </a:r>
            <a:endParaRPr lang="en-US" sz="2900" b="1" u="sng">
              <a:solidFill>
                <a:schemeClr val="bg1"/>
              </a:solidFill>
            </a:endParaRPr>
          </a:p>
          <a:p>
            <a:pPr marL="1428750" lvl="2" indent="-285750" defTabSz="914400">
              <a:spcAft>
                <a:spcPts val="600"/>
              </a:spcAft>
              <a:buFont typeface="Wingdings" panose="05000000000000000000" pitchFamily="2" charset="2"/>
              <a:buChar char="§"/>
            </a:pPr>
            <a:endParaRPr lang="en-US" sz="2900" b="1" u="sng">
              <a:solidFill>
                <a:schemeClr val="bg1"/>
              </a:solidFill>
            </a:endParaRPr>
          </a:p>
          <a:p>
            <a:pPr marL="571500" defTabSz="914400">
              <a:spcAft>
                <a:spcPts val="600"/>
              </a:spcAft>
              <a:buFont typeface="Wingdings" panose="05000000000000000000" pitchFamily="2" charset="2"/>
              <a:buChar char="§"/>
            </a:pPr>
            <a:endParaRPr lang="en-US" sz="2900" b="1">
              <a:solidFill>
                <a:schemeClr val="bg1"/>
              </a:solidFill>
            </a:endParaRPr>
          </a:p>
          <a:p>
            <a:pPr marL="571500" defTabSz="914400">
              <a:spcAft>
                <a:spcPts val="600"/>
              </a:spcAft>
              <a:buFont typeface="Wingdings" panose="05000000000000000000" pitchFamily="2" charset="2"/>
              <a:buChar char="§"/>
            </a:pPr>
            <a:r>
              <a:rPr lang="en-US" sz="2900" b="1" u="sng">
                <a:solidFill>
                  <a:schemeClr val="bg1"/>
                </a:solidFill>
              </a:rPr>
              <a:t>Florida &amp; Texas</a:t>
            </a:r>
            <a:r>
              <a:rPr lang="en-US" sz="2900" b="1">
                <a:solidFill>
                  <a:schemeClr val="bg1"/>
                </a:solidFill>
              </a:rPr>
              <a:t>: Survey is required unless it is a cash deal</a:t>
            </a:r>
          </a:p>
          <a:p>
            <a:pPr marL="514350" indent="-285750" defTabSz="914400">
              <a:spcAft>
                <a:spcPts val="600"/>
              </a:spcAft>
              <a:buFont typeface="Wingdings" panose="05000000000000000000" pitchFamily="2" charset="2"/>
              <a:buChar char="§"/>
            </a:pPr>
            <a:endParaRPr lang="en-US" sz="2900" b="1">
              <a:solidFill>
                <a:schemeClr val="bg1"/>
              </a:solidFill>
            </a:endParaRPr>
          </a:p>
          <a:p>
            <a:pPr marL="514350" indent="-285750" defTabSz="914400">
              <a:spcAft>
                <a:spcPts val="600"/>
              </a:spcAft>
              <a:buFont typeface="Wingdings" panose="05000000000000000000" pitchFamily="2" charset="2"/>
              <a:buChar char="§"/>
            </a:pPr>
            <a:r>
              <a:rPr lang="en-US" sz="2900" b="1" u="sng">
                <a:solidFill>
                  <a:schemeClr val="bg1"/>
                </a:solidFill>
              </a:rPr>
              <a:t>OH</a:t>
            </a:r>
            <a:r>
              <a:rPr lang="en-US" sz="2900" b="1">
                <a:solidFill>
                  <a:schemeClr val="bg1"/>
                </a:solidFill>
              </a:rPr>
              <a:t>: Survey is required unless it is a cash deal. Although some title companies have seller sign an affidavit that states no improvements have been made since the last deed transfer.</a:t>
            </a:r>
          </a:p>
          <a:p>
            <a:pPr marL="514350" indent="-285750" defTabSz="914400">
              <a:spcAft>
                <a:spcPts val="600"/>
              </a:spcAft>
              <a:buFont typeface="Wingdings" panose="05000000000000000000" pitchFamily="2" charset="2"/>
              <a:buChar char="§"/>
            </a:pPr>
            <a:endParaRPr lang="en-US" sz="2900" b="1">
              <a:solidFill>
                <a:schemeClr val="bg1"/>
              </a:solidFill>
            </a:endParaRPr>
          </a:p>
          <a:p>
            <a:pPr marL="514350" indent="-285750" defTabSz="914400">
              <a:spcAft>
                <a:spcPts val="600"/>
              </a:spcAft>
              <a:buFont typeface="Wingdings" panose="05000000000000000000" pitchFamily="2" charset="2"/>
              <a:buChar char="§"/>
            </a:pPr>
            <a:r>
              <a:rPr lang="en-US" sz="2900" b="1" u="sng">
                <a:solidFill>
                  <a:schemeClr val="bg1"/>
                </a:solidFill>
              </a:rPr>
              <a:t>IL</a:t>
            </a:r>
            <a:r>
              <a:rPr lang="en-US" sz="2900" b="1">
                <a:solidFill>
                  <a:schemeClr val="bg1"/>
                </a:solidFill>
              </a:rPr>
              <a:t>: Not required by the state, but a lot of Chicago municipalities need survey for the transfer stamp. There are some real estate contracts that do require their buyers to get a survey for settlement. </a:t>
            </a:r>
          </a:p>
          <a:p>
            <a:pPr marL="0" indent="0" defTabSz="914400">
              <a:spcAft>
                <a:spcPts val="600"/>
              </a:spcAft>
              <a:buNone/>
            </a:pPr>
            <a:endParaRPr lang="en-US" sz="1600">
              <a:solidFill>
                <a:srgbClr val="FFFFFF"/>
              </a:solidFill>
            </a:endParaRPr>
          </a:p>
          <a:p>
            <a:pPr marL="0" indent="0" defTabSz="914400">
              <a:spcAft>
                <a:spcPts val="600"/>
              </a:spcAft>
              <a:buNone/>
            </a:pPr>
            <a:endParaRPr lang="en-US" sz="1600">
              <a:solidFill>
                <a:srgbClr val="FFFFFF"/>
              </a:solidFill>
            </a:endParaRPr>
          </a:p>
          <a:p>
            <a:pPr marL="114300" indent="-228600" defTabSz="914400">
              <a:spcAft>
                <a:spcPts val="600"/>
              </a:spcAft>
              <a:buFont typeface="Arial" panose="020B0604020202020204" pitchFamily="34" charset="0"/>
              <a:buChar char="•"/>
            </a:pPr>
            <a:endParaRPr lang="en-US" sz="1500">
              <a:solidFill>
                <a:srgbClr val="FFFFFF"/>
              </a:solidFill>
            </a:endParaRPr>
          </a:p>
        </p:txBody>
      </p:sp>
      <p:pic>
        <p:nvPicPr>
          <p:cNvPr id="5" name="Picture 4" descr="Businessman shrugging">
            <a:extLst>
              <a:ext uri="{FF2B5EF4-FFF2-40B4-BE49-F238E27FC236}">
                <a16:creationId xmlns:a16="http://schemas.microsoft.com/office/drawing/2014/main" id="{25D9B339-9BDA-4407-8C8A-E41086434623}"/>
              </a:ext>
            </a:extLst>
          </p:cNvPr>
          <p:cNvPicPr>
            <a:picLocks noChangeAspect="1"/>
          </p:cNvPicPr>
          <p:nvPr/>
        </p:nvPicPr>
        <p:blipFill>
          <a:blip r:embed="rId2"/>
          <a:stretch>
            <a:fillRect/>
          </a:stretch>
        </p:blipFill>
        <p:spPr>
          <a:xfrm>
            <a:off x="3139408" y="247974"/>
            <a:ext cx="1402932" cy="4881213"/>
          </a:xfrm>
          <a:prstGeom prst="rect">
            <a:avLst/>
          </a:prstGeom>
        </p:spPr>
      </p:pic>
    </p:spTree>
    <p:extLst>
      <p:ext uri="{BB962C8B-B14F-4D97-AF65-F5344CB8AC3E}">
        <p14:creationId xmlns:p14="http://schemas.microsoft.com/office/powerpoint/2010/main" val="3194086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B73AE18-EA2C-4A7C-8D35-E50C4CA433B7}"/>
              </a:ext>
            </a:extLst>
          </p:cNvPr>
          <p:cNvPicPr>
            <a:picLocks noChangeAspect="1"/>
          </p:cNvPicPr>
          <p:nvPr/>
        </p:nvPicPr>
        <p:blipFill rotWithShape="1">
          <a:blip r:embed="rId3"/>
          <a:srcRect l="9705" r="11533" b="1"/>
          <a:stretch/>
        </p:blipFill>
        <p:spPr>
          <a:xfrm>
            <a:off x="3776875" y="153563"/>
            <a:ext cx="5364742" cy="4988677"/>
          </a:xfrm>
          <a:prstGeom prst="rect">
            <a:avLst/>
          </a:prstGeom>
          <a:ln>
            <a:noFill/>
          </a:ln>
          <a:effectLst/>
        </p:spPr>
      </p:pic>
      <p:sp>
        <p:nvSpPr>
          <p:cNvPr id="2" name="Title 1">
            <a:extLst>
              <a:ext uri="{FF2B5EF4-FFF2-40B4-BE49-F238E27FC236}">
                <a16:creationId xmlns:a16="http://schemas.microsoft.com/office/drawing/2014/main" id="{8280C62A-7185-4344-B67B-FF23BE7CEA42}"/>
              </a:ext>
            </a:extLst>
          </p:cNvPr>
          <p:cNvSpPr>
            <a:spLocks noGrp="1"/>
          </p:cNvSpPr>
          <p:nvPr>
            <p:ph type="title"/>
          </p:nvPr>
        </p:nvSpPr>
        <p:spPr>
          <a:xfrm>
            <a:off x="510241" y="564921"/>
            <a:ext cx="2759271" cy="810703"/>
          </a:xfrm>
        </p:spPr>
        <p:txBody>
          <a:bodyPr vert="horz" lIns="91440" tIns="45720" rIns="91440" bIns="45720" rtlCol="0">
            <a:normAutofit/>
          </a:bodyPr>
          <a:lstStyle/>
          <a:p>
            <a:r>
              <a:rPr lang="en-US" sz="2400"/>
              <a:t>EASEMENTS</a:t>
            </a:r>
          </a:p>
        </p:txBody>
      </p:sp>
      <p:sp>
        <p:nvSpPr>
          <p:cNvPr id="3" name="Text Placeholder 2">
            <a:extLst>
              <a:ext uri="{FF2B5EF4-FFF2-40B4-BE49-F238E27FC236}">
                <a16:creationId xmlns:a16="http://schemas.microsoft.com/office/drawing/2014/main" id="{77DAAFC2-2D33-4980-B5B5-AC866C13429D}"/>
              </a:ext>
            </a:extLst>
          </p:cNvPr>
          <p:cNvSpPr>
            <a:spLocks noGrp="1"/>
          </p:cNvSpPr>
          <p:nvPr>
            <p:ph idx="1"/>
          </p:nvPr>
        </p:nvSpPr>
        <p:spPr>
          <a:xfrm>
            <a:off x="286876" y="1477679"/>
            <a:ext cx="2686226" cy="3664561"/>
          </a:xfrm>
        </p:spPr>
        <p:txBody>
          <a:bodyPr vert="horz" lIns="91440" tIns="45720" rIns="91440" bIns="45720" rtlCol="0">
            <a:normAutofit/>
          </a:bodyPr>
          <a:lstStyle/>
          <a:p>
            <a:pPr lvl="0"/>
            <a:r>
              <a:rPr lang="en-US" sz="1600" dirty="0"/>
              <a:t>The right others have to use real property belonging to you. Common real property easements include rights to access your backyard or others' rights to cross over your land to access their property.</a:t>
            </a:r>
          </a:p>
          <a:p>
            <a:pPr lvl="0"/>
            <a:r>
              <a:rPr lang="en-US" sz="1600" dirty="0">
                <a:highlight>
                  <a:srgbClr val="000000"/>
                </a:highlight>
              </a:rPr>
              <a:t>Right-of-ways is another term for easements</a:t>
            </a:r>
          </a:p>
          <a:p>
            <a:pPr lvl="0"/>
            <a:r>
              <a:rPr lang="en-US" sz="1600" dirty="0">
                <a:highlight>
                  <a:srgbClr val="000000"/>
                </a:highlight>
              </a:rPr>
              <a:t>Common Easements:</a:t>
            </a:r>
          </a:p>
          <a:p>
            <a:pPr lvl="0"/>
            <a:r>
              <a:rPr lang="en-US" sz="1600" dirty="0">
                <a:highlight>
                  <a:srgbClr val="000000"/>
                </a:highlight>
              </a:rPr>
              <a:t>Utility   Drainage   Driveway   Sidewalk</a:t>
            </a:r>
          </a:p>
          <a:p>
            <a:endParaRPr lang="en-US" sz="1200" dirty="0"/>
          </a:p>
        </p:txBody>
      </p:sp>
    </p:spTree>
    <p:extLst>
      <p:ext uri="{BB962C8B-B14F-4D97-AF65-F5344CB8AC3E}">
        <p14:creationId xmlns:p14="http://schemas.microsoft.com/office/powerpoint/2010/main" val="266246603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1"/>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Shape 71"/>
        <p:cNvGrpSpPr/>
        <p:nvPr/>
      </p:nvGrpSpPr>
      <p:grpSpPr>
        <a:xfrm>
          <a:off x="0" y="0"/>
          <a:ext cx="0" cy="0"/>
          <a:chOff x="0" y="0"/>
          <a:chExt cx="0" cy="0"/>
        </a:xfrm>
      </p:grpSpPr>
      <p:pic>
        <p:nvPicPr>
          <p:cNvPr id="72" name="Google Shape;72;p16"/>
          <p:cNvPicPr preferRelativeResize="0"/>
          <p:nvPr/>
        </p:nvPicPr>
        <p:blipFill>
          <a:blip r:embed="rId3">
            <a:alphaModFix/>
          </a:blip>
          <a:stretch>
            <a:fillRect/>
          </a:stretch>
        </p:blipFill>
        <p:spPr>
          <a:xfrm>
            <a:off x="446925" y="453625"/>
            <a:ext cx="8697075" cy="2993775"/>
          </a:xfrm>
          <a:prstGeom prst="rect">
            <a:avLst/>
          </a:prstGeom>
          <a:noFill/>
          <a:ln>
            <a:noFill/>
          </a:ln>
        </p:spPr>
      </p:pic>
      <p:sp>
        <p:nvSpPr>
          <p:cNvPr id="73" name="Google Shape;73;p16"/>
          <p:cNvSpPr txBox="1"/>
          <p:nvPr/>
        </p:nvSpPr>
        <p:spPr>
          <a:xfrm>
            <a:off x="400350" y="3447399"/>
            <a:ext cx="8697000" cy="18207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Most famous surveyors: </a:t>
            </a:r>
            <a:endParaRPr/>
          </a:p>
          <a:p>
            <a:pPr marL="0" lvl="0" indent="0" algn="l" rtl="0">
              <a:spcBef>
                <a:spcPts val="0"/>
              </a:spcBef>
              <a:spcAft>
                <a:spcPts val="0"/>
              </a:spcAft>
              <a:buNone/>
            </a:pPr>
            <a:r>
              <a:rPr lang="en"/>
              <a:t>George Washington-started at age 17 and later appointed Surveyor General of VA. Essential role with expansion to the West</a:t>
            </a:r>
            <a:endParaRPr/>
          </a:p>
          <a:p>
            <a:pPr marL="0" lvl="0" indent="0" algn="l" rtl="0">
              <a:spcBef>
                <a:spcPts val="0"/>
              </a:spcBef>
              <a:spcAft>
                <a:spcPts val="0"/>
              </a:spcAft>
              <a:buNone/>
            </a:pPr>
            <a:r>
              <a:rPr lang="en"/>
              <a:t>Thomas Jefferson</a:t>
            </a:r>
            <a:endParaRPr/>
          </a:p>
          <a:p>
            <a:pPr marL="0" lvl="0" indent="0" algn="l" rtl="0">
              <a:spcBef>
                <a:spcPts val="0"/>
              </a:spcBef>
              <a:spcAft>
                <a:spcPts val="0"/>
              </a:spcAft>
              <a:buNone/>
            </a:pPr>
            <a:r>
              <a:rPr lang="en"/>
              <a:t>Abraham Lincoln</a:t>
            </a:r>
            <a:endParaRPr/>
          </a:p>
          <a:p>
            <a:pPr marL="0" lvl="0" indent="0" algn="l" rtl="0">
              <a:spcBef>
                <a:spcPts val="0"/>
              </a:spcBef>
              <a:spcAft>
                <a:spcPts val="0"/>
              </a:spcAft>
              <a:buNone/>
            </a:pPr>
            <a:r>
              <a:rPr lang="en"/>
              <a:t>Lewis &amp; Clark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D0C29-B87F-48DF-83C7-4C8FB087D525}"/>
              </a:ext>
            </a:extLst>
          </p:cNvPr>
          <p:cNvSpPr>
            <a:spLocks noGrp="1"/>
          </p:cNvSpPr>
          <p:nvPr>
            <p:ph type="title"/>
          </p:nvPr>
        </p:nvSpPr>
        <p:spPr>
          <a:xfrm>
            <a:off x="510240" y="564921"/>
            <a:ext cx="3102093" cy="810703"/>
          </a:xfrm>
        </p:spPr>
        <p:txBody>
          <a:bodyPr>
            <a:normAutofit/>
          </a:bodyPr>
          <a:lstStyle/>
          <a:p>
            <a:r>
              <a:rPr lang="en-US" sz="1800" dirty="0"/>
              <a:t>Setbacks and Easements</a:t>
            </a:r>
          </a:p>
        </p:txBody>
      </p:sp>
      <p:pic>
        <p:nvPicPr>
          <p:cNvPr id="7" name="Content Placeholder 6" descr="Diagram, engineering drawing&#10;&#10;Description automatically generated">
            <a:extLst>
              <a:ext uri="{FF2B5EF4-FFF2-40B4-BE49-F238E27FC236}">
                <a16:creationId xmlns:a16="http://schemas.microsoft.com/office/drawing/2014/main" id="{19018220-1CC4-4F81-B6E0-19F6F4AE80A4}"/>
              </a:ext>
            </a:extLst>
          </p:cNvPr>
          <p:cNvPicPr>
            <a:picLocks noGrp="1" noChangeAspect="1"/>
          </p:cNvPicPr>
          <p:nvPr>
            <p:ph idx="1"/>
          </p:nvPr>
        </p:nvPicPr>
        <p:blipFill>
          <a:blip r:embed="rId2"/>
          <a:stretch>
            <a:fillRect/>
          </a:stretch>
        </p:blipFill>
        <p:spPr>
          <a:xfrm>
            <a:off x="118663" y="1793899"/>
            <a:ext cx="3168989" cy="3182950"/>
          </a:xfrm>
        </p:spPr>
      </p:pic>
      <p:pic>
        <p:nvPicPr>
          <p:cNvPr id="5" name="Content Placeholder 4">
            <a:extLst>
              <a:ext uri="{FF2B5EF4-FFF2-40B4-BE49-F238E27FC236}">
                <a16:creationId xmlns:a16="http://schemas.microsoft.com/office/drawing/2014/main" id="{4B2567A1-5692-4F5F-9C9E-3F348D57594A}"/>
              </a:ext>
            </a:extLst>
          </p:cNvPr>
          <p:cNvPicPr>
            <a:picLocks noChangeAspect="1"/>
          </p:cNvPicPr>
          <p:nvPr/>
        </p:nvPicPr>
        <p:blipFill>
          <a:blip r:embed="rId3"/>
          <a:stretch>
            <a:fillRect/>
          </a:stretch>
        </p:blipFill>
        <p:spPr>
          <a:xfrm>
            <a:off x="3802407" y="949301"/>
            <a:ext cx="5390454" cy="402754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84540083"/>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E54DE36-4895-48E6-A7D4-552ACA3C009A}"/>
              </a:ext>
            </a:extLst>
          </p:cNvPr>
          <p:cNvPicPr>
            <a:picLocks noChangeAspect="1"/>
          </p:cNvPicPr>
          <p:nvPr/>
        </p:nvPicPr>
        <p:blipFill>
          <a:blip r:embed="rId2"/>
          <a:stretch>
            <a:fillRect/>
          </a:stretch>
        </p:blipFill>
        <p:spPr>
          <a:xfrm>
            <a:off x="1108718" y="457200"/>
            <a:ext cx="6919669" cy="4203699"/>
          </a:xfrm>
          <a:prstGeom prst="rect">
            <a:avLst/>
          </a:prstGeom>
          <a:ln>
            <a:noFill/>
          </a:ln>
          <a:effectLst/>
        </p:spPr>
      </p:pic>
    </p:spTree>
    <p:extLst>
      <p:ext uri="{BB962C8B-B14F-4D97-AF65-F5344CB8AC3E}">
        <p14:creationId xmlns:p14="http://schemas.microsoft.com/office/powerpoint/2010/main" val="2022034356"/>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4C30-6677-4966-9BE1-1E48600E4CA4}"/>
              </a:ext>
            </a:extLst>
          </p:cNvPr>
          <p:cNvSpPr>
            <a:spLocks noGrp="1"/>
          </p:cNvSpPr>
          <p:nvPr>
            <p:ph type="title"/>
          </p:nvPr>
        </p:nvSpPr>
        <p:spPr/>
        <p:txBody>
          <a:bodyPr/>
          <a:lstStyle/>
          <a:p>
            <a:r>
              <a:rPr lang="en-US" dirty="0"/>
              <a:t>House Location Drawing for Building Permits?</a:t>
            </a:r>
          </a:p>
        </p:txBody>
      </p:sp>
      <p:pic>
        <p:nvPicPr>
          <p:cNvPr id="6" name="Content Placeholder 5" descr="Text&#10;&#10;Description automatically generated with medium confidence">
            <a:extLst>
              <a:ext uri="{FF2B5EF4-FFF2-40B4-BE49-F238E27FC236}">
                <a16:creationId xmlns:a16="http://schemas.microsoft.com/office/drawing/2014/main" id="{00EF6D94-5FE8-4EBC-9A26-9674DE60563E}"/>
              </a:ext>
            </a:extLst>
          </p:cNvPr>
          <p:cNvPicPr>
            <a:picLocks noGrp="1" noChangeAspect="1"/>
          </p:cNvPicPr>
          <p:nvPr>
            <p:ph sz="half" idx="1"/>
          </p:nvPr>
        </p:nvPicPr>
        <p:blipFill>
          <a:blip r:embed="rId2"/>
          <a:stretch>
            <a:fillRect/>
          </a:stretch>
        </p:blipFill>
        <p:spPr>
          <a:xfrm>
            <a:off x="510241" y="1654296"/>
            <a:ext cx="3524250" cy="3489203"/>
          </a:xfrm>
        </p:spPr>
      </p:pic>
      <p:pic>
        <p:nvPicPr>
          <p:cNvPr id="8" name="Content Placeholder 7" descr="Text, letter&#10;&#10;Description automatically generated">
            <a:extLst>
              <a:ext uri="{FF2B5EF4-FFF2-40B4-BE49-F238E27FC236}">
                <a16:creationId xmlns:a16="http://schemas.microsoft.com/office/drawing/2014/main" id="{865B66A5-E724-4DD6-A722-6A6FE0EC8E61}"/>
              </a:ext>
            </a:extLst>
          </p:cNvPr>
          <p:cNvPicPr>
            <a:picLocks noGrp="1" noChangeAspect="1"/>
          </p:cNvPicPr>
          <p:nvPr>
            <p:ph sz="half" idx="2"/>
          </p:nvPr>
        </p:nvPicPr>
        <p:blipFill>
          <a:blip r:embed="rId3"/>
          <a:stretch>
            <a:fillRect/>
          </a:stretch>
        </p:blipFill>
        <p:spPr>
          <a:xfrm>
            <a:off x="4432397" y="1654296"/>
            <a:ext cx="3441215" cy="3489203"/>
          </a:xfrm>
        </p:spPr>
      </p:pic>
      <p:sp>
        <p:nvSpPr>
          <p:cNvPr id="9" name="Speech Bubble: Oval 8">
            <a:extLst>
              <a:ext uri="{FF2B5EF4-FFF2-40B4-BE49-F238E27FC236}">
                <a16:creationId xmlns:a16="http://schemas.microsoft.com/office/drawing/2014/main" id="{CA456259-8592-4A95-9EF4-A2E5F69DFBC0}"/>
              </a:ext>
            </a:extLst>
          </p:cNvPr>
          <p:cNvSpPr/>
          <p:nvPr/>
        </p:nvSpPr>
        <p:spPr>
          <a:xfrm>
            <a:off x="5258299" y="1951053"/>
            <a:ext cx="1628475" cy="113908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Some permits require more than a location drawing</a:t>
            </a:r>
          </a:p>
        </p:txBody>
      </p:sp>
    </p:spTree>
    <p:extLst>
      <p:ext uri="{BB962C8B-B14F-4D97-AF65-F5344CB8AC3E}">
        <p14:creationId xmlns:p14="http://schemas.microsoft.com/office/powerpoint/2010/main" val="161661548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9B444-62F1-4B74-802B-37C6A0CE60A7}"/>
              </a:ext>
            </a:extLst>
          </p:cNvPr>
          <p:cNvSpPr>
            <a:spLocks noGrp="1"/>
          </p:cNvSpPr>
          <p:nvPr>
            <p:ph type="title"/>
          </p:nvPr>
        </p:nvSpPr>
        <p:spPr/>
        <p:txBody>
          <a:bodyPr vert="horz" lIns="91440" tIns="45720" rIns="91440" bIns="45720" rtlCol="0" anchor="ctr">
            <a:normAutofit/>
          </a:bodyPr>
          <a:lstStyle/>
          <a:p>
            <a:r>
              <a:rPr lang="en-US" sz="4800"/>
              <a:t>ENCROACHMENTS</a:t>
            </a:r>
          </a:p>
        </p:txBody>
      </p:sp>
      <p:pic>
        <p:nvPicPr>
          <p:cNvPr id="4" name="Content Placeholder 3" descr="Diagram&#10;&#10;Description automatically generated">
            <a:extLst>
              <a:ext uri="{FF2B5EF4-FFF2-40B4-BE49-F238E27FC236}">
                <a16:creationId xmlns:a16="http://schemas.microsoft.com/office/drawing/2014/main" id="{712E0FFB-8046-4F4B-8F9E-57B5599D9C6F}"/>
              </a:ext>
            </a:extLst>
          </p:cNvPr>
          <p:cNvPicPr>
            <a:picLocks noGrp="1" noChangeAspect="1"/>
          </p:cNvPicPr>
          <p:nvPr>
            <p:ph idx="1"/>
          </p:nvPr>
        </p:nvPicPr>
        <p:blipFill>
          <a:blip r:embed="rId2"/>
          <a:stretch>
            <a:fillRect/>
          </a:stretch>
        </p:blipFill>
        <p:spPr>
          <a:xfrm>
            <a:off x="6440214" y="0"/>
            <a:ext cx="2703786" cy="5175072"/>
          </a:xfrm>
        </p:spPr>
      </p:pic>
      <p:graphicFrame>
        <p:nvGraphicFramePr>
          <p:cNvPr id="5" name="Text Placeholder 2">
            <a:extLst>
              <a:ext uri="{FF2B5EF4-FFF2-40B4-BE49-F238E27FC236}">
                <a16:creationId xmlns:a16="http://schemas.microsoft.com/office/drawing/2014/main" id="{9993D0B9-DF37-46AB-9047-2D2D4A2FC683}"/>
              </a:ext>
            </a:extLst>
          </p:cNvPr>
          <p:cNvGraphicFramePr/>
          <p:nvPr>
            <p:extLst>
              <p:ext uri="{D42A27DB-BD31-4B8C-83A1-F6EECF244321}">
                <p14:modId xmlns:p14="http://schemas.microsoft.com/office/powerpoint/2010/main" val="839017288"/>
              </p:ext>
            </p:extLst>
          </p:nvPr>
        </p:nvGraphicFramePr>
        <p:xfrm>
          <a:off x="189186" y="1344053"/>
          <a:ext cx="6251028" cy="3831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976154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7"/>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r>
              <a:rPr lang="en">
                <a:highlight>
                  <a:srgbClr val="808080"/>
                </a:highlight>
              </a:rPr>
              <a:t>3 Most Common Encroachments</a:t>
            </a:r>
            <a:endParaRPr>
              <a:highlight>
                <a:srgbClr val="808080"/>
              </a:highlight>
            </a:endParaRPr>
          </a:p>
        </p:txBody>
      </p:sp>
      <p:sp>
        <p:nvSpPr>
          <p:cNvPr id="188" name="Google Shape;188;p37"/>
          <p:cNvSpPr txBox="1">
            <a:spLocks noGrp="1"/>
          </p:cNvSpPr>
          <p:nvPr>
            <p:ph type="body" idx="1"/>
          </p:nvPr>
        </p:nvSpPr>
        <p:spPr>
          <a:xfrm>
            <a:off x="311700" y="1084900"/>
            <a:ext cx="6890400" cy="3483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Clr>
                <a:srgbClr val="000000"/>
              </a:buClr>
              <a:buSzPts val="2400"/>
              <a:buChar char="●"/>
            </a:pPr>
            <a:r>
              <a:rPr lang="en" sz="2400" b="1">
                <a:solidFill>
                  <a:srgbClr val="000000"/>
                </a:solidFill>
              </a:rPr>
              <a:t>Driveways</a:t>
            </a:r>
            <a:endParaRPr sz="2400" b="1">
              <a:solidFill>
                <a:srgbClr val="000000"/>
              </a:solidFill>
            </a:endParaRPr>
          </a:p>
          <a:p>
            <a:pPr marL="457200" lvl="0" indent="-381000" algn="l" rtl="0">
              <a:spcBef>
                <a:spcPts val="0"/>
              </a:spcBef>
              <a:spcAft>
                <a:spcPts val="0"/>
              </a:spcAft>
              <a:buClr>
                <a:srgbClr val="000000"/>
              </a:buClr>
              <a:buSzPts val="2400"/>
              <a:buChar char="●"/>
            </a:pPr>
            <a:r>
              <a:rPr lang="en" sz="2400" b="1">
                <a:solidFill>
                  <a:srgbClr val="000000"/>
                </a:solidFill>
              </a:rPr>
              <a:t>Sheds</a:t>
            </a:r>
            <a:endParaRPr sz="2400" b="1">
              <a:solidFill>
                <a:srgbClr val="000000"/>
              </a:solidFill>
            </a:endParaRPr>
          </a:p>
          <a:p>
            <a:pPr marL="457200" lvl="0" indent="-381000" algn="l" rtl="0">
              <a:spcBef>
                <a:spcPts val="0"/>
              </a:spcBef>
              <a:spcAft>
                <a:spcPts val="0"/>
              </a:spcAft>
              <a:buClr>
                <a:srgbClr val="000000"/>
              </a:buClr>
              <a:buSzPts val="2400"/>
              <a:buChar char="●"/>
            </a:pPr>
            <a:r>
              <a:rPr lang="en" sz="2400" b="1">
                <a:solidFill>
                  <a:srgbClr val="000000"/>
                </a:solidFill>
              </a:rPr>
              <a:t>Fences</a:t>
            </a:r>
            <a:endParaRPr sz="2400" b="1">
              <a:solidFill>
                <a:srgbClr val="000000"/>
              </a:solidFill>
            </a:endParaRPr>
          </a:p>
          <a:p>
            <a:pPr marL="0" lvl="0" indent="0" algn="l" rtl="0">
              <a:spcBef>
                <a:spcPts val="1600"/>
              </a:spcBef>
              <a:spcAft>
                <a:spcPts val="0"/>
              </a:spcAft>
              <a:buNone/>
            </a:pPr>
            <a:r>
              <a:rPr lang="en" sz="2400" b="1">
                <a:solidFill>
                  <a:srgbClr val="000000"/>
                </a:solidFill>
              </a:rPr>
              <a:t>Other Encroachments:</a:t>
            </a:r>
            <a:endParaRPr sz="2400" b="1">
              <a:solidFill>
                <a:srgbClr val="000000"/>
              </a:solidFill>
            </a:endParaRPr>
          </a:p>
          <a:p>
            <a:pPr marL="0" lvl="0" indent="0" algn="l" rtl="0">
              <a:spcBef>
                <a:spcPts val="1600"/>
              </a:spcBef>
              <a:spcAft>
                <a:spcPts val="0"/>
              </a:spcAft>
              <a:buNone/>
            </a:pPr>
            <a:r>
              <a:rPr lang="en" sz="2400" b="1">
                <a:solidFill>
                  <a:srgbClr val="000000"/>
                </a:solidFill>
              </a:rPr>
              <a:t>Trees, pools, gardens</a:t>
            </a:r>
            <a:endParaRPr sz="2400" b="1">
              <a:solidFill>
                <a:srgbClr val="000000"/>
              </a:solidFill>
            </a:endParaRPr>
          </a:p>
          <a:p>
            <a:pPr marL="0" lvl="0" indent="0" algn="l" rtl="0">
              <a:spcBef>
                <a:spcPts val="1600"/>
              </a:spcBef>
              <a:spcAft>
                <a:spcPts val="1600"/>
              </a:spcAft>
              <a:buNone/>
            </a:pPr>
            <a:endParaRPr b="1">
              <a:solidFill>
                <a:srgbClr val="000000"/>
              </a:solidFill>
            </a:endParaRPr>
          </a:p>
        </p:txBody>
      </p:sp>
      <p:sp>
        <p:nvSpPr>
          <p:cNvPr id="189" name="Google Shape;189;p37"/>
          <p:cNvSpPr txBox="1">
            <a:spLocks noGrp="1"/>
          </p:cNvSpPr>
          <p:nvPr>
            <p:ph type="body" idx="2"/>
          </p:nvPr>
        </p:nvSpPr>
        <p:spPr>
          <a:xfrm rot="10670548" flipH="1">
            <a:off x="10067494" y="1882285"/>
            <a:ext cx="820782" cy="242510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 name="Picture 2" descr="A large lawn in front of a house&#10;&#10;Description automatically generated">
            <a:extLst>
              <a:ext uri="{FF2B5EF4-FFF2-40B4-BE49-F238E27FC236}">
                <a16:creationId xmlns:a16="http://schemas.microsoft.com/office/drawing/2014/main" id="{A116DE0A-12FF-4DCB-B4F5-F4A53052D91A}"/>
              </a:ext>
            </a:extLst>
          </p:cNvPr>
          <p:cNvPicPr>
            <a:picLocks noChangeAspect="1"/>
          </p:cNvPicPr>
          <p:nvPr/>
        </p:nvPicPr>
        <p:blipFill>
          <a:blip r:embed="rId3"/>
          <a:stretch>
            <a:fillRect/>
          </a:stretch>
        </p:blipFill>
        <p:spPr>
          <a:xfrm>
            <a:off x="3774478" y="1017725"/>
            <a:ext cx="5369522" cy="40080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3"/>
                                        </p:tgtEl>
                                        <p:attrNameLst>
                                          <p:attrName>ppt_w</p:attrName>
                                        </p:attrNameLst>
                                      </p:cBhvr>
                                      <p:tavLst>
                                        <p:tav tm="0">
                                          <p:val>
                                            <p:strVal val="#ppt_w*.05"/>
                                          </p:val>
                                        </p:tav>
                                        <p:tav tm="100000">
                                          <p:val>
                                            <p:strVal val="#ppt_w"/>
                                          </p:val>
                                        </p:tav>
                                      </p:tavLst>
                                    </p:anim>
                                    <p:anim calcmode="lin" valueType="num">
                                      <p:cBhvr>
                                        <p:cTn id="10" dur="2000" fill="hold"/>
                                        <p:tgtEl>
                                          <p:spTgt spid="3"/>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3"/>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0" name="Picture 59">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3182138"/>
            <a:ext cx="6726063" cy="206956"/>
          </a:xfrm>
          <a:prstGeom prst="rect">
            <a:avLst/>
          </a:prstGeom>
        </p:spPr>
      </p:pic>
      <p:pic>
        <p:nvPicPr>
          <p:cNvPr id="62" name="Picture 61">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6833787" y="3182883"/>
            <a:ext cx="2307831" cy="207705"/>
          </a:xfrm>
          <a:prstGeom prst="rect">
            <a:avLst/>
          </a:prstGeom>
        </p:spPr>
      </p:pic>
      <p:sp>
        <p:nvSpPr>
          <p:cNvPr id="64" name="Rectangle 63">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42558"/>
            <a:ext cx="6726063"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 name="Rectangle 65">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3786" y="1942558"/>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8" name="Rectangle 67">
            <a:extLst>
              <a:ext uri="{FF2B5EF4-FFF2-40B4-BE49-F238E27FC236}">
                <a16:creationId xmlns:a16="http://schemas.microsoft.com/office/drawing/2014/main" id="{2F84762E-7FCC-4EAF-B9E7-CE7214491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61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a:extLst>
              <a:ext uri="{FF2B5EF4-FFF2-40B4-BE49-F238E27FC236}">
                <a16:creationId xmlns:a16="http://schemas.microsoft.com/office/drawing/2014/main" id="{927A1389-2A5D-4886-AD82-F213767E67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6155"/>
            <a:ext cx="9144000" cy="5143499"/>
          </a:xfrm>
          <a:prstGeom prst="rect">
            <a:avLst/>
          </a:prstGeom>
        </p:spPr>
      </p:pic>
      <p:sp>
        <p:nvSpPr>
          <p:cNvPr id="72" name="Rectangle 71">
            <a:extLst>
              <a:ext uri="{FF2B5EF4-FFF2-40B4-BE49-F238E27FC236}">
                <a16:creationId xmlns:a16="http://schemas.microsoft.com/office/drawing/2014/main" id="{A1038667-0C3F-4764-A24D-DA9D9B474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3395" y="0"/>
            <a:ext cx="566470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73">
            <a:extLst>
              <a:ext uri="{FF2B5EF4-FFF2-40B4-BE49-F238E27FC236}">
                <a16:creationId xmlns:a16="http://schemas.microsoft.com/office/drawing/2014/main" id="{6AC2195B-895A-4535-8ECD-9F5B669C5C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0" y="3754533"/>
            <a:ext cx="3723894" cy="108037"/>
          </a:xfrm>
          <a:prstGeom prst="rect">
            <a:avLst/>
          </a:prstGeom>
        </p:spPr>
      </p:pic>
      <p:sp>
        <p:nvSpPr>
          <p:cNvPr id="76" name="Rectangle 75">
            <a:extLst>
              <a:ext uri="{FF2B5EF4-FFF2-40B4-BE49-F238E27FC236}">
                <a16:creationId xmlns:a16="http://schemas.microsoft.com/office/drawing/2014/main" id="{571EEFCA-9235-4BC2-85C3-A4EC6EE57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79073"/>
            <a:ext cx="3723424" cy="238535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12FB8C0-27B8-490E-B87F-150D21B31FB9}"/>
              </a:ext>
            </a:extLst>
          </p:cNvPr>
          <p:cNvSpPr>
            <a:spLocks noGrp="1"/>
          </p:cNvSpPr>
          <p:nvPr>
            <p:ph type="title"/>
          </p:nvPr>
        </p:nvSpPr>
        <p:spPr>
          <a:xfrm>
            <a:off x="510241" y="1547446"/>
            <a:ext cx="2804459" cy="1995854"/>
          </a:xfrm>
        </p:spPr>
        <p:txBody>
          <a:bodyPr vert="horz" lIns="91440" tIns="45720" rIns="91440" bIns="45720" rtlCol="0" anchor="ctr">
            <a:normAutofit/>
          </a:bodyPr>
          <a:lstStyle/>
          <a:p>
            <a:pPr algn="r" defTabSz="914400">
              <a:spcBef>
                <a:spcPct val="0"/>
              </a:spcBef>
            </a:pPr>
            <a:r>
              <a:rPr lang="en-US" sz="3400" b="1" dirty="0"/>
              <a:t>No survey before putting driveway in </a:t>
            </a:r>
          </a:p>
        </p:txBody>
      </p:sp>
      <p:pic>
        <p:nvPicPr>
          <p:cNvPr id="8" name="Picture 7" descr="A picture containing text, tree, outdoor, plant&#10;&#10;Description automatically generated">
            <a:extLst>
              <a:ext uri="{FF2B5EF4-FFF2-40B4-BE49-F238E27FC236}">
                <a16:creationId xmlns:a16="http://schemas.microsoft.com/office/drawing/2014/main" id="{6B361569-5EFE-49DC-AFD0-9EADBF6E1E98}"/>
              </a:ext>
            </a:extLst>
          </p:cNvPr>
          <p:cNvPicPr>
            <a:picLocks noChangeAspect="1"/>
          </p:cNvPicPr>
          <p:nvPr/>
        </p:nvPicPr>
        <p:blipFill>
          <a:blip r:embed="rId6"/>
          <a:stretch>
            <a:fillRect/>
          </a:stretch>
        </p:blipFill>
        <p:spPr>
          <a:xfrm>
            <a:off x="4674742" y="-6155"/>
            <a:ext cx="3380197" cy="5155809"/>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71219320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8B502-B696-4E8E-81EB-AF6C72EB443B}"/>
              </a:ext>
            </a:extLst>
          </p:cNvPr>
          <p:cNvSpPr>
            <a:spLocks noGrp="1"/>
          </p:cNvSpPr>
          <p:nvPr>
            <p:ph type="title"/>
          </p:nvPr>
        </p:nvSpPr>
        <p:spPr>
          <a:xfrm>
            <a:off x="311700" y="218003"/>
            <a:ext cx="8520600" cy="799722"/>
          </a:xfrm>
        </p:spPr>
        <p:txBody>
          <a:bodyPr/>
          <a:lstStyle/>
          <a:p>
            <a:pPr algn="ctr"/>
            <a:r>
              <a:rPr lang="en-US" b="1" dirty="0">
                <a:solidFill>
                  <a:srgbClr val="303030"/>
                </a:solidFill>
                <a:effectLst/>
                <a:latin typeface="Unify Sans"/>
              </a:rPr>
              <a:t>Ferris Wheel Encroachment:</a:t>
            </a:r>
            <a:br>
              <a:rPr lang="en-US" b="1" dirty="0">
                <a:solidFill>
                  <a:srgbClr val="303030"/>
                </a:solidFill>
                <a:effectLst/>
                <a:latin typeface="Unify Sans"/>
              </a:rPr>
            </a:br>
            <a:r>
              <a:rPr lang="en-US" b="1" dirty="0">
                <a:solidFill>
                  <a:srgbClr val="303030"/>
                </a:solidFill>
                <a:effectLst/>
                <a:latin typeface="Unify Sans"/>
              </a:rPr>
              <a:t> Ocean City orders it off Boardwalk (6/7/21)</a:t>
            </a:r>
            <a:br>
              <a:rPr lang="en-US" b="1" dirty="0">
                <a:solidFill>
                  <a:srgbClr val="303030"/>
                </a:solidFill>
                <a:effectLst/>
                <a:latin typeface="Unify Sans"/>
              </a:rPr>
            </a:br>
            <a:endParaRPr lang="en-US" dirty="0"/>
          </a:p>
        </p:txBody>
      </p:sp>
      <p:sp>
        <p:nvSpPr>
          <p:cNvPr id="4" name="Text Placeholder 3">
            <a:extLst>
              <a:ext uri="{FF2B5EF4-FFF2-40B4-BE49-F238E27FC236}">
                <a16:creationId xmlns:a16="http://schemas.microsoft.com/office/drawing/2014/main" id="{DDC5A516-93DB-4DFF-851B-F0E122B4BF75}"/>
              </a:ext>
            </a:extLst>
          </p:cNvPr>
          <p:cNvSpPr>
            <a:spLocks noGrp="1"/>
          </p:cNvSpPr>
          <p:nvPr>
            <p:ph type="body" idx="2"/>
          </p:nvPr>
        </p:nvSpPr>
        <p:spPr/>
        <p:txBody>
          <a:bodyPr/>
          <a:lstStyle/>
          <a:p>
            <a:r>
              <a:rPr lang="en-US" sz="2000" dirty="0" err="1"/>
              <a:t>Trimper’s</a:t>
            </a:r>
            <a:r>
              <a:rPr lang="en-US" sz="2000" dirty="0"/>
              <a:t> Ride must move Ferris wheel for violating Ocean City’s zoning code</a:t>
            </a:r>
          </a:p>
          <a:p>
            <a:endParaRPr lang="en-US" sz="2000" dirty="0"/>
          </a:p>
          <a:p>
            <a:r>
              <a:rPr lang="en-US" sz="2000" dirty="0"/>
              <a:t>Encroaching 10 ft over park’s property line</a:t>
            </a:r>
          </a:p>
          <a:p>
            <a:endParaRPr lang="en-US" sz="2000" dirty="0"/>
          </a:p>
          <a:p>
            <a:r>
              <a:rPr lang="en-US" sz="2000" b="0" i="0" dirty="0">
                <a:effectLst/>
                <a:latin typeface="Georgia Pro" panose="020B0604020202020204" pitchFamily="18" charset="0"/>
              </a:rPr>
              <a:t>Deconstructing, moving and rebuilding the Big Wheel would cost more than $70,000 </a:t>
            </a:r>
          </a:p>
          <a:p>
            <a:endParaRPr lang="en-US" sz="2000" dirty="0">
              <a:latin typeface="Georgia Pro" panose="020B0604020202020204" pitchFamily="18" charset="0"/>
            </a:endParaRPr>
          </a:p>
          <a:p>
            <a:endParaRPr lang="en-US" dirty="0">
              <a:latin typeface="Georgia Pro" panose="020B0604020202020204" pitchFamily="18" charset="0"/>
            </a:endParaRPr>
          </a:p>
          <a:p>
            <a:endParaRPr lang="en-US" dirty="0">
              <a:latin typeface="Georgia Pro" panose="020B0604020202020204" pitchFamily="18" charset="0"/>
            </a:endParaRPr>
          </a:p>
          <a:p>
            <a:endParaRPr lang="en-US" dirty="0">
              <a:latin typeface="Georgia Pro" panose="020B0604020202020204" pitchFamily="18" charset="0"/>
            </a:endParaRPr>
          </a:p>
          <a:p>
            <a:endParaRPr lang="en-US" dirty="0">
              <a:latin typeface="Georgia Pro" panose="020B0604020202020204" pitchFamily="18" charset="0"/>
            </a:endParaRPr>
          </a:p>
          <a:p>
            <a:pPr marL="139700" indent="0">
              <a:buNone/>
            </a:pPr>
            <a:endParaRPr lang="en-US" dirty="0">
              <a:latin typeface="Georgia Pro" panose="020B0604020202020204" pitchFamily="18" charset="0"/>
            </a:endParaRPr>
          </a:p>
        </p:txBody>
      </p:sp>
      <p:sp>
        <p:nvSpPr>
          <p:cNvPr id="5" name="AutoShape 2" descr="The Trimper's Ferris Wheel over the boardwalk Monday, June 7, 2021, in Ocean City, Maryland.">
            <a:extLst>
              <a:ext uri="{FF2B5EF4-FFF2-40B4-BE49-F238E27FC236}">
                <a16:creationId xmlns:a16="http://schemas.microsoft.com/office/drawing/2014/main" id="{C757C3D4-57D9-4425-9734-3E69BEF3EE1A}"/>
              </a:ext>
            </a:extLst>
          </p:cNvPr>
          <p:cNvSpPr>
            <a:spLocks noGrp="1" noChangeAspect="1" noChangeArrowheads="1"/>
          </p:cNvSpPr>
          <p:nvPr>
            <p:ph type="body"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sky, outdoor, orange, ride&#10;&#10;Description automatically generated">
            <a:extLst>
              <a:ext uri="{FF2B5EF4-FFF2-40B4-BE49-F238E27FC236}">
                <a16:creationId xmlns:a16="http://schemas.microsoft.com/office/drawing/2014/main" id="{A4F4AC5D-FB05-419C-ADBD-962FF69F95D7}"/>
              </a:ext>
            </a:extLst>
          </p:cNvPr>
          <p:cNvPicPr>
            <a:picLocks noChangeAspect="1"/>
          </p:cNvPicPr>
          <p:nvPr/>
        </p:nvPicPr>
        <p:blipFill>
          <a:blip r:embed="rId2"/>
          <a:stretch>
            <a:fillRect/>
          </a:stretch>
        </p:blipFill>
        <p:spPr>
          <a:xfrm>
            <a:off x="48066" y="1152475"/>
            <a:ext cx="4834448" cy="3508637"/>
          </a:xfrm>
          <a:prstGeom prst="rect">
            <a:avLst/>
          </a:prstGeom>
        </p:spPr>
      </p:pic>
    </p:spTree>
    <p:extLst>
      <p:ext uri="{BB962C8B-B14F-4D97-AF65-F5344CB8AC3E}">
        <p14:creationId xmlns:p14="http://schemas.microsoft.com/office/powerpoint/2010/main" val="415912515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 name="Picture 7" descr="A picture containing outdoor, tree, grass, house&#10;&#10;Description automatically generated">
            <a:extLst>
              <a:ext uri="{FF2B5EF4-FFF2-40B4-BE49-F238E27FC236}">
                <a16:creationId xmlns:a16="http://schemas.microsoft.com/office/drawing/2014/main" id="{B7E0BF8E-66F7-4056-8BBF-5D2312BDEFCC}"/>
              </a:ext>
            </a:extLst>
          </p:cNvPr>
          <p:cNvPicPr>
            <a:picLocks noChangeAspect="1"/>
          </p:cNvPicPr>
          <p:nvPr/>
        </p:nvPicPr>
        <p:blipFill rotWithShape="1">
          <a:blip r:embed="rId2"/>
          <a:srcRect l="713" r="9803" b="-1"/>
          <a:stretch/>
        </p:blipFill>
        <p:spPr>
          <a:xfrm>
            <a:off x="3483394" y="10"/>
            <a:ext cx="5664709" cy="5143490"/>
          </a:xfrm>
          <a:prstGeom prst="rect">
            <a:avLst/>
          </a:prstGeom>
          <a:ln>
            <a:noFill/>
          </a:ln>
          <a:effectLst/>
        </p:spPr>
      </p:pic>
      <p:sp>
        <p:nvSpPr>
          <p:cNvPr id="2" name="Title 1">
            <a:extLst>
              <a:ext uri="{FF2B5EF4-FFF2-40B4-BE49-F238E27FC236}">
                <a16:creationId xmlns:a16="http://schemas.microsoft.com/office/drawing/2014/main" id="{0B45F248-FB90-4F8A-AADD-517BA48BDD61}"/>
              </a:ext>
            </a:extLst>
          </p:cNvPr>
          <p:cNvSpPr>
            <a:spLocks noGrp="1"/>
          </p:cNvSpPr>
          <p:nvPr>
            <p:ph type="ctrTitle"/>
          </p:nvPr>
        </p:nvSpPr>
        <p:spPr>
          <a:xfrm>
            <a:off x="510242" y="1547446"/>
            <a:ext cx="2623018" cy="1611390"/>
          </a:xfrm>
        </p:spPr>
        <p:txBody>
          <a:bodyPr>
            <a:normAutofit/>
          </a:bodyPr>
          <a:lstStyle/>
          <a:p>
            <a:r>
              <a:rPr lang="en-US" b="0" i="0">
                <a:effectLst/>
                <a:latin typeface="Pavanam"/>
              </a:rPr>
              <a:t> </a:t>
            </a:r>
            <a:r>
              <a:rPr lang="en-US" b="1" i="0" err="1">
                <a:effectLst/>
                <a:latin typeface="Segoe UI Black" panose="020B0A02040204020203" pitchFamily="34" charset="0"/>
                <a:ea typeface="Segoe UI Black" panose="020B0A02040204020203" pitchFamily="34" charset="0"/>
              </a:rPr>
              <a:t>Senick</a:t>
            </a:r>
            <a:r>
              <a:rPr lang="en-US" b="1" i="0">
                <a:effectLst/>
                <a:latin typeface="Segoe UI Black" panose="020B0A02040204020203" pitchFamily="34" charset="0"/>
                <a:ea typeface="Segoe UI Black" panose="020B0A02040204020203" pitchFamily="34" charset="0"/>
              </a:rPr>
              <a:t> v. Lucas</a:t>
            </a:r>
            <a:endParaRPr lang="en-US" b="1">
              <a:latin typeface="Segoe UI Black" panose="020B0A02040204020203" pitchFamily="34" charset="0"/>
              <a:ea typeface="Segoe UI Black" panose="020B0A02040204020203" pitchFamily="34" charset="0"/>
            </a:endParaRPr>
          </a:p>
        </p:txBody>
      </p:sp>
      <p:sp>
        <p:nvSpPr>
          <p:cNvPr id="3" name="Subtitle 2">
            <a:extLst>
              <a:ext uri="{FF2B5EF4-FFF2-40B4-BE49-F238E27FC236}">
                <a16:creationId xmlns:a16="http://schemas.microsoft.com/office/drawing/2014/main" id="{699DB76E-1C37-4845-AB25-17F0D394B7CB}"/>
              </a:ext>
            </a:extLst>
          </p:cNvPr>
          <p:cNvSpPr>
            <a:spLocks noGrp="1"/>
          </p:cNvSpPr>
          <p:nvPr>
            <p:ph type="subTitle" idx="1"/>
          </p:nvPr>
        </p:nvSpPr>
        <p:spPr>
          <a:xfrm>
            <a:off x="0" y="3273937"/>
            <a:ext cx="3483394" cy="1869554"/>
          </a:xfrm>
        </p:spPr>
        <p:txBody>
          <a:bodyPr>
            <a:normAutofit fontScale="62500" lnSpcReduction="20000"/>
          </a:bodyPr>
          <a:lstStyle/>
          <a:p>
            <a:pPr algn="l"/>
            <a:r>
              <a:rPr lang="en-US" sz="1800" dirty="0">
                <a:latin typeface="Pavanam"/>
              </a:rPr>
              <a:t>I</a:t>
            </a:r>
            <a:r>
              <a:rPr lang="en-US" sz="1800" b="0" i="0" dirty="0">
                <a:effectLst/>
                <a:latin typeface="Pavanam"/>
              </a:rPr>
              <a:t>nexpensive tool shed encroached onto a neighbor’s property. In that case, the court held that the purchaser was not entitled to rescind the contract based on the tool shed’s encroachment, but that he was entitled to an abatement of the purchase price in the amount of the value of that portion of the tool shed used as a tool shed.. </a:t>
            </a:r>
          </a:p>
          <a:p>
            <a:pPr algn="l"/>
            <a:r>
              <a:rPr lang="en-US" sz="1800" b="0" i="0" dirty="0">
                <a:effectLst/>
                <a:latin typeface="Pavanam"/>
              </a:rPr>
              <a:t>The court looked at the value of the tool shed at issue compared with value of the entire property and the fact that the tool shed was still usable even after the seller had taken matters into his own hands and resolved the encroachment by having the offending portion sawed.</a:t>
            </a:r>
            <a:endParaRPr lang="en-US" sz="600" dirty="0"/>
          </a:p>
        </p:txBody>
      </p:sp>
    </p:spTree>
    <p:extLst>
      <p:ext uri="{BB962C8B-B14F-4D97-AF65-F5344CB8AC3E}">
        <p14:creationId xmlns:p14="http://schemas.microsoft.com/office/powerpoint/2010/main" val="276037082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par>
                                <p:cTn id="11" presetID="10" presetClass="entr" presetSubtype="0" fill="hold" grpId="0" nodeType="withEffect">
                                  <p:stCondLst>
                                    <p:cond delay="100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F1254-002D-4088-B1DD-86A774FF2DAD}"/>
              </a:ext>
            </a:extLst>
          </p:cNvPr>
          <p:cNvSpPr>
            <a:spLocks noGrp="1"/>
          </p:cNvSpPr>
          <p:nvPr>
            <p:ph type="title"/>
          </p:nvPr>
        </p:nvSpPr>
        <p:spPr/>
        <p:txBody>
          <a:bodyPr/>
          <a:lstStyle/>
          <a:p>
            <a:r>
              <a:rPr lang="en-US" b="1" dirty="0">
                <a:highlight>
                  <a:srgbClr val="808000"/>
                </a:highlight>
              </a:rPr>
              <a:t>Risky Encroachments Title Co will not insure:</a:t>
            </a:r>
          </a:p>
        </p:txBody>
      </p:sp>
      <p:sp>
        <p:nvSpPr>
          <p:cNvPr id="3" name="Text Placeholder 2">
            <a:extLst>
              <a:ext uri="{FF2B5EF4-FFF2-40B4-BE49-F238E27FC236}">
                <a16:creationId xmlns:a16="http://schemas.microsoft.com/office/drawing/2014/main" id="{B304F8CC-4884-40E3-801B-CE0356317E96}"/>
              </a:ext>
            </a:extLst>
          </p:cNvPr>
          <p:cNvSpPr>
            <a:spLocks noGrp="1"/>
          </p:cNvSpPr>
          <p:nvPr>
            <p:ph type="body" idx="1"/>
          </p:nvPr>
        </p:nvSpPr>
        <p:spPr>
          <a:xfrm>
            <a:off x="311700" y="1152475"/>
            <a:ext cx="3999900" cy="3892276"/>
          </a:xfrm>
        </p:spPr>
        <p:txBody>
          <a:bodyPr/>
          <a:lstStyle/>
          <a:p>
            <a:r>
              <a:rPr lang="en-US" sz="2800" b="0" i="0" dirty="0">
                <a:solidFill>
                  <a:srgbClr val="333333"/>
                </a:solidFill>
                <a:effectLst/>
                <a:latin typeface="Libre Franklin"/>
              </a:rPr>
              <a:t>railroad rights of way</a:t>
            </a:r>
          </a:p>
          <a:p>
            <a:endParaRPr lang="en-US" sz="2800" b="0" i="0" dirty="0">
              <a:solidFill>
                <a:srgbClr val="333333"/>
              </a:solidFill>
              <a:effectLst/>
              <a:latin typeface="Libre Franklin"/>
            </a:endParaRPr>
          </a:p>
          <a:p>
            <a:r>
              <a:rPr lang="en-US" sz="2800" b="0" i="0" dirty="0">
                <a:solidFill>
                  <a:srgbClr val="333333"/>
                </a:solidFill>
                <a:effectLst/>
                <a:latin typeface="Libre Franklin"/>
              </a:rPr>
              <a:t>bike and walking paths</a:t>
            </a:r>
          </a:p>
          <a:p>
            <a:pPr marL="139700" indent="0">
              <a:buNone/>
            </a:pPr>
            <a:endParaRPr lang="en-US" sz="2800" b="0" i="0" dirty="0">
              <a:solidFill>
                <a:srgbClr val="333333"/>
              </a:solidFill>
              <a:effectLst/>
              <a:latin typeface="Libre Franklin"/>
            </a:endParaRPr>
          </a:p>
          <a:p>
            <a:r>
              <a:rPr lang="en-US" sz="2800" b="0" i="0" dirty="0">
                <a:solidFill>
                  <a:srgbClr val="333333"/>
                </a:solidFill>
                <a:effectLst/>
                <a:latin typeface="Libre Franklin"/>
              </a:rPr>
              <a:t>conservation area</a:t>
            </a:r>
          </a:p>
          <a:p>
            <a:pPr marL="139700" indent="0">
              <a:buNone/>
            </a:pPr>
            <a:endParaRPr lang="en-US" sz="2800" b="0" i="0" dirty="0">
              <a:solidFill>
                <a:srgbClr val="333333"/>
              </a:solidFill>
              <a:effectLst/>
              <a:latin typeface="Libre Franklin"/>
            </a:endParaRPr>
          </a:p>
          <a:p>
            <a:r>
              <a:rPr lang="en-US" sz="2800" b="0" i="0" dirty="0">
                <a:solidFill>
                  <a:srgbClr val="333333"/>
                </a:solidFill>
                <a:effectLst/>
                <a:latin typeface="Libre Franklin"/>
              </a:rPr>
              <a:t>lake or river</a:t>
            </a:r>
          </a:p>
          <a:p>
            <a:pPr marL="139700" indent="0">
              <a:buNone/>
            </a:pPr>
            <a:endParaRPr lang="en-US" sz="2800" b="0" i="0" dirty="0">
              <a:solidFill>
                <a:srgbClr val="333333"/>
              </a:solidFill>
              <a:effectLst/>
              <a:latin typeface="Libre Franklin"/>
            </a:endParaRPr>
          </a:p>
          <a:p>
            <a:r>
              <a:rPr lang="en-US" sz="2800" b="0" i="0" dirty="0">
                <a:solidFill>
                  <a:srgbClr val="333333"/>
                </a:solidFill>
                <a:effectLst/>
                <a:latin typeface="Libre Franklin"/>
              </a:rPr>
              <a:t>townhome common areas</a:t>
            </a:r>
            <a:endParaRPr lang="en-US" sz="2800" dirty="0"/>
          </a:p>
        </p:txBody>
      </p:sp>
      <p:sp>
        <p:nvSpPr>
          <p:cNvPr id="4" name="Text Placeholder 3">
            <a:extLst>
              <a:ext uri="{FF2B5EF4-FFF2-40B4-BE49-F238E27FC236}">
                <a16:creationId xmlns:a16="http://schemas.microsoft.com/office/drawing/2014/main" id="{F4C220D7-EA7D-4DFA-ABD4-2CC76446CB98}"/>
              </a:ext>
            </a:extLst>
          </p:cNvPr>
          <p:cNvSpPr>
            <a:spLocks noGrp="1"/>
          </p:cNvSpPr>
          <p:nvPr>
            <p:ph type="body" idx="2"/>
          </p:nvPr>
        </p:nvSpPr>
        <p:spPr/>
        <p:txBody>
          <a:bodyPr/>
          <a:lstStyle/>
          <a:p>
            <a:endParaRPr lang="en-US" dirty="0"/>
          </a:p>
        </p:txBody>
      </p:sp>
      <p:pic>
        <p:nvPicPr>
          <p:cNvPr id="6" name="Picture 5" descr="A picture containing text, tree, outdoor, grass&#10;&#10;Description automatically generated">
            <a:extLst>
              <a:ext uri="{FF2B5EF4-FFF2-40B4-BE49-F238E27FC236}">
                <a16:creationId xmlns:a16="http://schemas.microsoft.com/office/drawing/2014/main" id="{58B293BF-11C2-42BD-B97F-35BF68EEA4E3}"/>
              </a:ext>
            </a:extLst>
          </p:cNvPr>
          <p:cNvPicPr>
            <a:picLocks noChangeAspect="1"/>
          </p:cNvPicPr>
          <p:nvPr/>
        </p:nvPicPr>
        <p:blipFill>
          <a:blip r:embed="rId2"/>
          <a:stretch>
            <a:fillRect/>
          </a:stretch>
        </p:blipFill>
        <p:spPr>
          <a:xfrm>
            <a:off x="4198777" y="1068038"/>
            <a:ext cx="4777272" cy="4061149"/>
          </a:xfrm>
          <a:prstGeom prst="rect">
            <a:avLst/>
          </a:prstGeom>
        </p:spPr>
      </p:pic>
    </p:spTree>
    <p:extLst>
      <p:ext uri="{BB962C8B-B14F-4D97-AF65-F5344CB8AC3E}">
        <p14:creationId xmlns:p14="http://schemas.microsoft.com/office/powerpoint/2010/main" val="3471541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4"/>
          <p:cNvSpPr txBox="1">
            <a:spLocks noGrp="1"/>
          </p:cNvSpPr>
          <p:nvPr>
            <p:ph type="title"/>
          </p:nvPr>
        </p:nvSpPr>
        <p:spPr>
          <a:xfrm>
            <a:off x="85242" y="3533712"/>
            <a:ext cx="1407864" cy="8855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highlight>
                  <a:srgbClr val="808080"/>
                </a:highlight>
              </a:rPr>
              <a:t>Utility Easements</a:t>
            </a:r>
            <a:endParaRPr sz="2000">
              <a:highlight>
                <a:srgbClr val="808080"/>
              </a:highlight>
            </a:endParaRPr>
          </a:p>
        </p:txBody>
      </p:sp>
      <p:sp>
        <p:nvSpPr>
          <p:cNvPr id="169" name="Google Shape;169;p34"/>
          <p:cNvSpPr txBox="1">
            <a:spLocks noGrp="1"/>
          </p:cNvSpPr>
          <p:nvPr>
            <p:ph type="body" sz="half" idx="2"/>
          </p:nvPr>
        </p:nvSpPr>
        <p:spPr>
          <a:xfrm>
            <a:off x="510242" y="3873500"/>
            <a:ext cx="7210397" cy="1269999"/>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endParaRPr sz="1050">
              <a:solidFill>
                <a:schemeClr val="dk1"/>
              </a:solidFill>
              <a:highlight>
                <a:srgbClr val="FFFFFF"/>
              </a:highlight>
            </a:endParaRPr>
          </a:p>
          <a:p>
            <a:pPr marL="0" lvl="0" indent="0" algn="l" rtl="0">
              <a:spcBef>
                <a:spcPts val="1600"/>
              </a:spcBef>
              <a:spcAft>
                <a:spcPts val="1600"/>
              </a:spcAft>
              <a:buNone/>
            </a:pPr>
            <a:endParaRPr sz="1050">
              <a:solidFill>
                <a:schemeClr val="dk1"/>
              </a:solidFill>
              <a:highlight>
                <a:srgbClr val="FFFFFF"/>
              </a:highlight>
            </a:endParaRPr>
          </a:p>
        </p:txBody>
      </p:sp>
      <p:sp>
        <p:nvSpPr>
          <p:cNvPr id="8" name="TextBox 7">
            <a:extLst>
              <a:ext uri="{FF2B5EF4-FFF2-40B4-BE49-F238E27FC236}">
                <a16:creationId xmlns:a16="http://schemas.microsoft.com/office/drawing/2014/main" id="{37EA4638-7729-470A-A3F0-EAC832511590}"/>
              </a:ext>
            </a:extLst>
          </p:cNvPr>
          <p:cNvSpPr txBox="1"/>
          <p:nvPr/>
        </p:nvSpPr>
        <p:spPr>
          <a:xfrm>
            <a:off x="1627324" y="3645587"/>
            <a:ext cx="6191571" cy="871008"/>
          </a:xfrm>
          <a:prstGeom prst="rect">
            <a:avLst/>
          </a:prstGeom>
          <a:noFill/>
        </p:spPr>
        <p:txBody>
          <a:bodyPr wrap="square">
            <a:spAutoFit/>
          </a:bodyPr>
          <a:lstStyle/>
          <a:p>
            <a:pPr>
              <a:lnSpc>
                <a:spcPct val="107000"/>
              </a:lnSpc>
            </a:pPr>
            <a:r>
              <a:rPr lang="en-US" sz="1600">
                <a:latin typeface="mr-eaves-xl-modern"/>
              </a:rPr>
              <a:t>O</a:t>
            </a:r>
            <a:r>
              <a:rPr lang="en-US" sz="1600" b="0" i="0">
                <a:effectLst/>
                <a:latin typeface="mr-eaves-xl-modern"/>
              </a:rPr>
              <a:t>ne of the most common types of easements for private property, which generally allow public utility companies access to the property for the purpose of installing, repairing and maintaining utility lines.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Diagram&#10;&#10;Description automatically generated">
            <a:extLst>
              <a:ext uri="{FF2B5EF4-FFF2-40B4-BE49-F238E27FC236}">
                <a16:creationId xmlns:a16="http://schemas.microsoft.com/office/drawing/2014/main" id="{FDC6AC3E-F6BA-4E4F-81DC-F922EEF24E23}"/>
              </a:ext>
            </a:extLst>
          </p:cNvPr>
          <p:cNvPicPr>
            <a:picLocks noChangeAspect="1"/>
          </p:cNvPicPr>
          <p:nvPr/>
        </p:nvPicPr>
        <p:blipFill>
          <a:blip r:embed="rId3"/>
          <a:stretch>
            <a:fillRect/>
          </a:stretch>
        </p:blipFill>
        <p:spPr>
          <a:xfrm>
            <a:off x="1726507" y="0"/>
            <a:ext cx="6335569" cy="3350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7"/>
          <p:cNvSpPr txBox="1">
            <a:spLocks noGrp="1"/>
          </p:cNvSpPr>
          <p:nvPr>
            <p:ph type="title"/>
          </p:nvPr>
        </p:nvSpPr>
        <p:spPr/>
        <p:txBody>
          <a:bodyPr/>
          <a:lstStyle/>
          <a:p>
            <a:r>
              <a:rPr lang="en-US" sz="1800" b="1"/>
              <a:t>                           MASON DIXON A SURVEY LINE FROM 1767</a:t>
            </a:r>
          </a:p>
        </p:txBody>
      </p:sp>
      <p:sp>
        <p:nvSpPr>
          <p:cNvPr id="247" name="Google Shape;247;p47"/>
          <p:cNvSpPr txBox="1">
            <a:spLocks noGrp="1"/>
          </p:cNvSpPr>
          <p:nvPr>
            <p:ph type="body" idx="1"/>
          </p:nvPr>
        </p:nvSpPr>
        <p:spPr>
          <a:xfrm>
            <a:off x="311700" y="921380"/>
            <a:ext cx="8520600" cy="3727402"/>
          </a:xfrm>
        </p:spPr>
        <p:txBody>
          <a:bodyPr/>
          <a:lstStyle/>
          <a:p>
            <a:pPr marL="114300" lvl="0" indent="0">
              <a:buNone/>
            </a:pPr>
            <a:r>
              <a:rPr lang="en-US" sz="1200" b="1"/>
              <a:t>Charles Mason, assistant astronomer and Jeremiah Dixon, astronomer, mathematician and surveyor were hired to survey the agreed-upon line, 233 miles, marked by stones every mile and every 5 miles.  Cost $75,000  </a:t>
            </a:r>
            <a:br>
              <a:rPr lang="en-US" sz="1200" b="1"/>
            </a:br>
            <a:endParaRPr lang="en-US" sz="1200"/>
          </a:p>
        </p:txBody>
      </p:sp>
      <p:pic>
        <p:nvPicPr>
          <p:cNvPr id="3" name="Picture 2" descr="A close up of a map&#10;&#10;Description automatically generated">
            <a:extLst>
              <a:ext uri="{FF2B5EF4-FFF2-40B4-BE49-F238E27FC236}">
                <a16:creationId xmlns:a16="http://schemas.microsoft.com/office/drawing/2014/main" id="{A89A70B5-5935-4A79-9E54-B1A051C93745}"/>
              </a:ext>
            </a:extLst>
          </p:cNvPr>
          <p:cNvPicPr>
            <a:picLocks noChangeAspect="1"/>
          </p:cNvPicPr>
          <p:nvPr/>
        </p:nvPicPr>
        <p:blipFill>
          <a:blip r:embed="rId3"/>
          <a:stretch>
            <a:fillRect/>
          </a:stretch>
        </p:blipFill>
        <p:spPr>
          <a:xfrm>
            <a:off x="551432" y="1530306"/>
            <a:ext cx="8280868" cy="3299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ED0F-6E4E-4929-A141-7EC1D96422E9}"/>
              </a:ext>
            </a:extLst>
          </p:cNvPr>
          <p:cNvSpPr>
            <a:spLocks noGrp="1"/>
          </p:cNvSpPr>
          <p:nvPr>
            <p:ph type="title"/>
          </p:nvPr>
        </p:nvSpPr>
        <p:spPr/>
        <p:txBody>
          <a:bodyPr/>
          <a:lstStyle/>
          <a:p>
            <a:r>
              <a:rPr lang="en-US">
                <a:highlight>
                  <a:srgbClr val="808080"/>
                </a:highlight>
              </a:rPr>
              <a:t>Case Study: Baltimore County</a:t>
            </a:r>
          </a:p>
        </p:txBody>
      </p:sp>
      <p:sp>
        <p:nvSpPr>
          <p:cNvPr id="3" name="Text Placeholder 2">
            <a:extLst>
              <a:ext uri="{FF2B5EF4-FFF2-40B4-BE49-F238E27FC236}">
                <a16:creationId xmlns:a16="http://schemas.microsoft.com/office/drawing/2014/main" id="{C74EE0B6-3A5A-4674-9BEA-192223DBD29C}"/>
              </a:ext>
            </a:extLst>
          </p:cNvPr>
          <p:cNvSpPr>
            <a:spLocks noGrp="1"/>
          </p:cNvSpPr>
          <p:nvPr>
            <p:ph type="body" idx="1"/>
          </p:nvPr>
        </p:nvSpPr>
        <p:spPr>
          <a:xfrm>
            <a:off x="311700" y="1152475"/>
            <a:ext cx="7261766" cy="3416400"/>
          </a:xfrm>
        </p:spPr>
        <p:txBody>
          <a:bodyPr/>
          <a:lstStyle/>
          <a:p>
            <a:pPr marL="139700" indent="0">
              <a:buNone/>
            </a:pPr>
            <a:r>
              <a:rPr lang="en-US" b="1">
                <a:solidFill>
                  <a:schemeClr val="tx1"/>
                </a:solidFill>
              </a:rPr>
              <a:t>Utility Easement</a:t>
            </a:r>
          </a:p>
        </p:txBody>
      </p:sp>
      <p:sp>
        <p:nvSpPr>
          <p:cNvPr id="4" name="Text Placeholder 3">
            <a:extLst>
              <a:ext uri="{FF2B5EF4-FFF2-40B4-BE49-F238E27FC236}">
                <a16:creationId xmlns:a16="http://schemas.microsoft.com/office/drawing/2014/main" id="{548F53C0-E040-437B-8D84-E15E74D1D091}"/>
              </a:ext>
            </a:extLst>
          </p:cNvPr>
          <p:cNvSpPr>
            <a:spLocks noGrp="1"/>
          </p:cNvSpPr>
          <p:nvPr>
            <p:ph type="body" idx="2"/>
          </p:nvPr>
        </p:nvSpPr>
        <p:spPr>
          <a:xfrm>
            <a:off x="509552" y="1689197"/>
            <a:ext cx="8322748" cy="2879678"/>
          </a:xfrm>
        </p:spPr>
        <p:txBody>
          <a:bodyPr/>
          <a:lstStyle/>
          <a:p>
            <a:endParaRPr lang="en-US"/>
          </a:p>
        </p:txBody>
      </p:sp>
      <p:pic>
        <p:nvPicPr>
          <p:cNvPr id="6" name="Picture 5" descr="A small house in a pool of water&#10;&#10;Description automatically generated">
            <a:extLst>
              <a:ext uri="{FF2B5EF4-FFF2-40B4-BE49-F238E27FC236}">
                <a16:creationId xmlns:a16="http://schemas.microsoft.com/office/drawing/2014/main" id="{B11F6DE6-60D1-463F-B5D7-184455DFC812}"/>
              </a:ext>
            </a:extLst>
          </p:cNvPr>
          <p:cNvPicPr>
            <a:picLocks noChangeAspect="1"/>
          </p:cNvPicPr>
          <p:nvPr/>
        </p:nvPicPr>
        <p:blipFill>
          <a:blip r:embed="rId2"/>
          <a:stretch>
            <a:fillRect/>
          </a:stretch>
        </p:blipFill>
        <p:spPr>
          <a:xfrm>
            <a:off x="397868" y="1204055"/>
            <a:ext cx="8520599" cy="5143500"/>
          </a:xfrm>
          <a:prstGeom prst="rect">
            <a:avLst/>
          </a:prstGeom>
        </p:spPr>
      </p:pic>
    </p:spTree>
    <p:extLst>
      <p:ext uri="{BB962C8B-B14F-4D97-AF65-F5344CB8AC3E}">
        <p14:creationId xmlns:p14="http://schemas.microsoft.com/office/powerpoint/2010/main" val="217693393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a:off x="481975" y="114300"/>
            <a:ext cx="8501400" cy="3122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               </a:t>
            </a:r>
            <a:r>
              <a:rPr lang="en" sz="2800" b="1">
                <a:solidFill>
                  <a:schemeClr val="tx2">
                    <a:lumMod val="10000"/>
                  </a:schemeClr>
                </a:solidFill>
                <a:highlight>
                  <a:srgbClr val="808080"/>
                </a:highlight>
              </a:rPr>
              <a:t>Conservation Buffers/Easement</a:t>
            </a:r>
            <a:r>
              <a:rPr lang="en" sz="2800" b="1" u="sng">
                <a:solidFill>
                  <a:schemeClr val="tx2">
                    <a:lumMod val="10000"/>
                  </a:schemeClr>
                </a:solidFill>
                <a:highlight>
                  <a:srgbClr val="808080"/>
                </a:highlight>
              </a:rPr>
              <a:t>s</a:t>
            </a:r>
            <a:endParaRPr sz="2800" b="1" u="sng">
              <a:solidFill>
                <a:schemeClr val="tx2">
                  <a:lumMod val="10000"/>
                </a:schemeClr>
              </a:solidFill>
              <a:highlight>
                <a:srgbClr val="808080"/>
              </a:highlight>
            </a:endParaRPr>
          </a:p>
          <a:p>
            <a:pPr marL="0" lvl="0" indent="0" algn="l" rtl="0">
              <a:lnSpc>
                <a:spcPct val="110000"/>
              </a:lnSpc>
              <a:spcBef>
                <a:spcPts val="1500"/>
              </a:spcBef>
              <a:spcAft>
                <a:spcPts val="0"/>
              </a:spcAft>
              <a:buNone/>
            </a:pPr>
            <a:r>
              <a:rPr lang="en" sz="1800" b="1">
                <a:solidFill>
                  <a:srgbClr val="006699"/>
                </a:solidFill>
                <a:highlight>
                  <a:srgbClr val="FAFAFA"/>
                </a:highlight>
              </a:rPr>
              <a:t>A conservation easement is a voluntary, legal agreement that permanently limits uses of the land in order to protect its conservation values. Also known as a conservation restriction or conservation agreement, a conservation easement is one option to protect a property for future generations.</a:t>
            </a:r>
            <a:endParaRPr sz="1800" b="1">
              <a:solidFill>
                <a:srgbClr val="006699"/>
              </a:solidFill>
              <a:highlight>
                <a:srgbClr val="FAFAFA"/>
              </a:highlight>
            </a:endParaRPr>
          </a:p>
          <a:p>
            <a:pPr marL="0" lvl="0" indent="0" algn="l" rtl="0">
              <a:lnSpc>
                <a:spcPct val="110000"/>
              </a:lnSpc>
              <a:spcBef>
                <a:spcPts val="1500"/>
              </a:spcBef>
              <a:spcAft>
                <a:spcPts val="0"/>
              </a:spcAft>
              <a:buNone/>
            </a:pPr>
            <a:r>
              <a:rPr lang="en" sz="1200" b="1">
                <a:solidFill>
                  <a:srgbClr val="222222"/>
                </a:solidFill>
                <a:highlight>
                  <a:srgbClr val="FFFFFF"/>
                </a:highlight>
              </a:rPr>
              <a:t>The conservation easement must remain in a natural state and not be used or altered in any way. This includes the building of structures, placing of fences, and mowing of grass. The easement area is intended to remain undisturbed and forever wild.</a:t>
            </a:r>
            <a:endParaRPr sz="1200" b="1">
              <a:solidFill>
                <a:srgbClr val="222222"/>
              </a:solidFill>
              <a:highlight>
                <a:srgbClr val="FFFFFF"/>
              </a:highlight>
            </a:endParaRPr>
          </a:p>
          <a:p>
            <a:pPr marL="457200" lvl="0" indent="-304800" algn="l" rtl="0">
              <a:lnSpc>
                <a:spcPct val="160000"/>
              </a:lnSpc>
              <a:spcBef>
                <a:spcPts val="800"/>
              </a:spcBef>
              <a:spcAft>
                <a:spcPts val="0"/>
              </a:spcAft>
              <a:buClr>
                <a:srgbClr val="666666"/>
              </a:buClr>
              <a:buSzPts val="1200"/>
              <a:buFont typeface="Roboto"/>
              <a:buChar char="●"/>
            </a:pPr>
            <a:endParaRPr sz="1200" b="1">
              <a:solidFill>
                <a:srgbClr val="666666"/>
              </a:solidFill>
              <a:highlight>
                <a:srgbClr val="FFFFFF"/>
              </a:highlight>
              <a:latin typeface="Roboto"/>
              <a:ea typeface="Roboto"/>
              <a:cs typeface="Roboto"/>
              <a:sym typeface="Roboto"/>
            </a:endParaRPr>
          </a:p>
          <a:p>
            <a:pPr marL="457200" lvl="0" indent="-304800" algn="l" rtl="0">
              <a:lnSpc>
                <a:spcPct val="160000"/>
              </a:lnSpc>
              <a:spcBef>
                <a:spcPts val="0"/>
              </a:spcBef>
              <a:spcAft>
                <a:spcPts val="0"/>
              </a:spcAft>
              <a:buClr>
                <a:srgbClr val="666666"/>
              </a:buClr>
              <a:buSzPts val="1200"/>
              <a:buFont typeface="Roboto"/>
              <a:buChar char="●"/>
            </a:pPr>
            <a:r>
              <a:rPr lang="en" sz="1200" b="1">
                <a:solidFill>
                  <a:srgbClr val="666666"/>
                </a:solidFill>
                <a:highlight>
                  <a:srgbClr val="FFFFFF"/>
                </a:highlight>
                <a:latin typeface="Roboto"/>
                <a:ea typeface="Roboto"/>
                <a:cs typeface="Roboto"/>
                <a:sym typeface="Roboto"/>
              </a:rPr>
              <a:t>The easement must be held by a qualified easement holder, i.e., a government entity or a land trust. </a:t>
            </a:r>
            <a:endParaRPr sz="1200" b="1">
              <a:solidFill>
                <a:srgbClr val="666666"/>
              </a:solidFill>
              <a:highlight>
                <a:srgbClr val="FFFFFF"/>
              </a:highlight>
              <a:latin typeface="Roboto"/>
              <a:ea typeface="Roboto"/>
              <a:cs typeface="Roboto"/>
              <a:sym typeface="Roboto"/>
            </a:endParaRPr>
          </a:p>
          <a:p>
            <a:pPr marL="457200" lvl="0" indent="0" algn="l" rtl="0">
              <a:lnSpc>
                <a:spcPct val="160000"/>
              </a:lnSpc>
              <a:spcBef>
                <a:spcPts val="1200"/>
              </a:spcBef>
              <a:spcAft>
                <a:spcPts val="0"/>
              </a:spcAft>
              <a:buNone/>
            </a:pPr>
            <a:r>
              <a:rPr lang="en" sz="1200" b="1">
                <a:solidFill>
                  <a:srgbClr val="525252"/>
                </a:solidFill>
                <a:highlight>
                  <a:srgbClr val="FFFF00"/>
                </a:highlight>
              </a:rPr>
              <a:t>The goal of devising a conservation easement is the landowner's voluntary agreement to give up one or more of these rights in order to protect certain natural resources. Prohibitions could include such matters as limitations on roads, structures, drilling, or excavating. The landowner could retain certain rights as long as those rights did not interfere with the conservation goals of the easement.</a:t>
            </a:r>
            <a:endParaRPr sz="1200" b="1">
              <a:solidFill>
                <a:srgbClr val="666666"/>
              </a:solidFill>
              <a:highlight>
                <a:srgbClr val="FFFF00"/>
              </a:highlight>
              <a:latin typeface="Roboto"/>
              <a:ea typeface="Roboto"/>
              <a:cs typeface="Roboto"/>
              <a:sym typeface="Roboto"/>
            </a:endParaRPr>
          </a:p>
          <a:p>
            <a:pPr marL="0" lvl="0" indent="0" algn="l" rtl="0">
              <a:lnSpc>
                <a:spcPct val="160000"/>
              </a:lnSpc>
              <a:spcBef>
                <a:spcPts val="1200"/>
              </a:spcBef>
              <a:spcAft>
                <a:spcPts val="0"/>
              </a:spcAft>
              <a:buNone/>
            </a:pPr>
            <a:endParaRPr sz="1200" b="1">
              <a:solidFill>
                <a:srgbClr val="666666"/>
              </a:solidFill>
              <a:highlight>
                <a:srgbClr val="FFFFFF"/>
              </a:highlight>
              <a:latin typeface="Roboto"/>
              <a:ea typeface="Roboto"/>
              <a:cs typeface="Roboto"/>
              <a:sym typeface="Roboto"/>
            </a:endParaRPr>
          </a:p>
          <a:p>
            <a:pPr marL="0" lvl="0" indent="0" algn="l" rtl="0">
              <a:lnSpc>
                <a:spcPct val="110000"/>
              </a:lnSpc>
              <a:spcBef>
                <a:spcPts val="1500"/>
              </a:spcBef>
              <a:spcAft>
                <a:spcPts val="0"/>
              </a:spcAft>
              <a:buNone/>
            </a:pPr>
            <a:endParaRPr sz="1200">
              <a:solidFill>
                <a:srgbClr val="222222"/>
              </a:solidFill>
              <a:highlight>
                <a:srgbClr val="FFFFFF"/>
              </a:highlight>
            </a:endParaRPr>
          </a:p>
          <a:p>
            <a:pPr marL="0" lvl="0" indent="0" algn="l" rtl="0">
              <a:lnSpc>
                <a:spcPct val="110000"/>
              </a:lnSpc>
              <a:spcBef>
                <a:spcPts val="1500"/>
              </a:spcBef>
              <a:spcAft>
                <a:spcPts val="0"/>
              </a:spcAft>
              <a:buClr>
                <a:schemeClr val="dk1"/>
              </a:buClr>
              <a:buSzPts val="1100"/>
              <a:buFont typeface="Arial"/>
              <a:buNone/>
            </a:pPr>
            <a:endParaRPr sz="1200">
              <a:solidFill>
                <a:srgbClr val="222222"/>
              </a:solidFill>
              <a:highlight>
                <a:srgbClr val="FFFFFF"/>
              </a:highlight>
            </a:endParaRPr>
          </a:p>
          <a:p>
            <a:pPr marL="0" lvl="0" indent="0" algn="l" rtl="0">
              <a:spcBef>
                <a:spcPts val="800"/>
              </a:spcBef>
              <a:spcAft>
                <a:spcPts val="0"/>
              </a:spcAft>
              <a:buNone/>
            </a:pPr>
            <a:endParaRPr/>
          </a:p>
        </p:txBody>
      </p:sp>
      <p:sp>
        <p:nvSpPr>
          <p:cNvPr id="2" name="Arrow: Right 1">
            <a:extLst>
              <a:ext uri="{FF2B5EF4-FFF2-40B4-BE49-F238E27FC236}">
                <a16:creationId xmlns:a16="http://schemas.microsoft.com/office/drawing/2014/main" id="{2A4C8AC8-29BD-4944-BA2E-AAD178A9D71F}"/>
              </a:ext>
            </a:extLst>
          </p:cNvPr>
          <p:cNvSpPr/>
          <p:nvPr/>
        </p:nvSpPr>
        <p:spPr>
          <a:xfrm>
            <a:off x="-496433" y="2161045"/>
            <a:ext cx="978408" cy="484632"/>
          </a:xfrm>
          <a:prstGeom prst="rightArrow">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5"/>
          <p:cNvSpPr txBox="1">
            <a:spLocks noGrp="1"/>
          </p:cNvSpPr>
          <p:nvPr>
            <p:ph type="title"/>
          </p:nvPr>
        </p:nvSpPr>
        <p:spPr>
          <a:xfrm>
            <a:off x="546975" y="373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Tax Benefits</a:t>
            </a:r>
            <a:endParaRPr/>
          </a:p>
        </p:txBody>
      </p:sp>
      <p:sp>
        <p:nvSpPr>
          <p:cNvPr id="176" name="Google Shape;176;p35"/>
          <p:cNvSpPr txBox="1">
            <a:spLocks noGrp="1"/>
          </p:cNvSpPr>
          <p:nvPr>
            <p:ph type="body" idx="1"/>
          </p:nvPr>
        </p:nvSpPr>
        <p:spPr>
          <a:xfrm>
            <a:off x="786875" y="1106725"/>
            <a:ext cx="7369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7" name="Google Shape;177;p35"/>
          <p:cNvPicPr preferRelativeResize="0"/>
          <p:nvPr/>
        </p:nvPicPr>
        <p:blipFill>
          <a:blip r:embed="rId3">
            <a:alphaModFix/>
          </a:blip>
          <a:stretch>
            <a:fillRect/>
          </a:stretch>
        </p:blipFill>
        <p:spPr>
          <a:xfrm>
            <a:off x="546974" y="1106725"/>
            <a:ext cx="8473413" cy="39879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519A-855A-4BE2-9735-84309F4E6175}"/>
              </a:ext>
            </a:extLst>
          </p:cNvPr>
          <p:cNvSpPr>
            <a:spLocks noGrp="1"/>
          </p:cNvSpPr>
          <p:nvPr>
            <p:ph type="title"/>
          </p:nvPr>
        </p:nvSpPr>
        <p:spPr>
          <a:xfrm>
            <a:off x="311700" y="67377"/>
            <a:ext cx="8520600" cy="1085098"/>
          </a:xfrm>
        </p:spPr>
        <p:txBody>
          <a:bodyPr/>
          <a:lstStyle/>
          <a:p>
            <a:r>
              <a:rPr lang="en-US" dirty="0"/>
              <a:t>Baltimore County: Preserve Green Space</a:t>
            </a:r>
            <a:br>
              <a:rPr lang="en-US" dirty="0"/>
            </a:br>
            <a:r>
              <a:rPr lang="en-US" dirty="0"/>
              <a:t>(Baltimore Sun: June 3, 2021)</a:t>
            </a:r>
          </a:p>
        </p:txBody>
      </p:sp>
      <p:sp>
        <p:nvSpPr>
          <p:cNvPr id="3" name="Text Placeholder 2">
            <a:extLst>
              <a:ext uri="{FF2B5EF4-FFF2-40B4-BE49-F238E27FC236}">
                <a16:creationId xmlns:a16="http://schemas.microsoft.com/office/drawing/2014/main" id="{68C2FB84-88B6-4CD3-8530-35CD75231D73}"/>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4D94B525-23CD-419B-AD53-B9D7B28A4681}"/>
              </a:ext>
            </a:extLst>
          </p:cNvPr>
          <p:cNvSpPr>
            <a:spLocks noGrp="1"/>
          </p:cNvSpPr>
          <p:nvPr>
            <p:ph type="body" idx="2"/>
          </p:nvPr>
        </p:nvSpPr>
        <p:spPr>
          <a:xfrm>
            <a:off x="4832400" y="1152474"/>
            <a:ext cx="3999900" cy="3991025"/>
          </a:xfrm>
        </p:spPr>
        <p:txBody>
          <a:bodyPr/>
          <a:lstStyle/>
          <a:p>
            <a:pPr algn="l"/>
            <a:r>
              <a:rPr lang="en-US" b="0" i="0" dirty="0">
                <a:solidFill>
                  <a:srgbClr val="000000"/>
                </a:solidFill>
                <a:effectLst/>
                <a:latin typeface="Georgia" panose="02040502050405020303" pitchFamily="18" charset="0"/>
              </a:rPr>
              <a:t>Baltimore County has acquired more than </a:t>
            </a:r>
            <a:r>
              <a:rPr lang="en-US" dirty="0">
                <a:solidFill>
                  <a:srgbClr val="000000"/>
                </a:solidFill>
                <a:latin typeface="Georgia" panose="02040502050405020303" pitchFamily="18" charset="0"/>
              </a:rPr>
              <a:t>24 </a:t>
            </a:r>
            <a:r>
              <a:rPr lang="en-US" b="0" i="0" dirty="0">
                <a:solidFill>
                  <a:srgbClr val="000000"/>
                </a:solidFill>
                <a:effectLst/>
                <a:latin typeface="Georgia" panose="02040502050405020303" pitchFamily="18" charset="0"/>
              </a:rPr>
              <a:t>acres of land in Lutherville-Timonium for $2.2 million, leaving the green space open for recreation and sinking a developer’s plans to build residential housing there.</a:t>
            </a:r>
          </a:p>
          <a:p>
            <a:pPr algn="l"/>
            <a:r>
              <a:rPr lang="en-US" b="0" i="0" dirty="0">
                <a:solidFill>
                  <a:srgbClr val="000000"/>
                </a:solidFill>
                <a:effectLst/>
                <a:latin typeface="Georgia" panose="02040502050405020303" pitchFamily="18" charset="0"/>
              </a:rPr>
              <a:t>Acquiring the 24.5 acres also preserves green space near the Loch Raven Reservoir watershed, including 1,100 feet of the Kelly Branch and its shoreline.</a:t>
            </a:r>
          </a:p>
          <a:p>
            <a:pPr algn="l"/>
            <a:endParaRPr lang="en-US" b="0" i="0" dirty="0">
              <a:solidFill>
                <a:srgbClr val="000000"/>
              </a:solidFill>
              <a:effectLst/>
              <a:latin typeface="Georgia" panose="02040502050405020303" pitchFamily="18" charset="0"/>
            </a:endParaRPr>
          </a:p>
          <a:p>
            <a:pPr algn="l"/>
            <a:r>
              <a:rPr lang="en-US" dirty="0">
                <a:solidFill>
                  <a:srgbClr val="000000"/>
                </a:solidFill>
                <a:latin typeface="Georgia" panose="02040502050405020303" pitchFamily="18" charset="0"/>
              </a:rPr>
              <a:t>Also: First Public Park Plan in </a:t>
            </a:r>
            <a:r>
              <a:rPr lang="en-US" b="0" i="0" dirty="0">
                <a:solidFill>
                  <a:srgbClr val="000000"/>
                </a:solidFill>
                <a:effectLst/>
                <a:latin typeface="Georgia" panose="02040502050405020303" pitchFamily="18" charset="0"/>
              </a:rPr>
              <a:t>Sparrows Point. The county plans to spend $7 million to build a park on an 8-acre plot of land near on Greens Lane near the Randallstown Community Center near neighborhoods that currently lack recreation space.</a:t>
            </a:r>
          </a:p>
          <a:p>
            <a:endParaRPr lang="en-US" dirty="0"/>
          </a:p>
        </p:txBody>
      </p:sp>
      <p:pic>
        <p:nvPicPr>
          <p:cNvPr id="6" name="Picture 5" descr="Logo&#10;&#10;Description automatically generated">
            <a:extLst>
              <a:ext uri="{FF2B5EF4-FFF2-40B4-BE49-F238E27FC236}">
                <a16:creationId xmlns:a16="http://schemas.microsoft.com/office/drawing/2014/main" id="{693F1BDB-FD92-4D25-939C-6B24057CDEFD}"/>
              </a:ext>
            </a:extLst>
          </p:cNvPr>
          <p:cNvPicPr>
            <a:picLocks noChangeAspect="1"/>
          </p:cNvPicPr>
          <p:nvPr/>
        </p:nvPicPr>
        <p:blipFill>
          <a:blip r:embed="rId3"/>
          <a:stretch>
            <a:fillRect/>
          </a:stretch>
        </p:blipFill>
        <p:spPr>
          <a:xfrm>
            <a:off x="423512" y="1152475"/>
            <a:ext cx="3801979" cy="3416400"/>
          </a:xfrm>
          <a:prstGeom prst="rect">
            <a:avLst/>
          </a:prstGeom>
        </p:spPr>
      </p:pic>
    </p:spTree>
    <p:extLst>
      <p:ext uri="{BB962C8B-B14F-4D97-AF65-F5344CB8AC3E}">
        <p14:creationId xmlns:p14="http://schemas.microsoft.com/office/powerpoint/2010/main" val="2894848649"/>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DC70A0-C44F-441B-94AC-950D6F2CA9BC}"/>
              </a:ext>
            </a:extLst>
          </p:cNvPr>
          <p:cNvSpPr>
            <a:spLocks noGrp="1"/>
          </p:cNvSpPr>
          <p:nvPr>
            <p:ph type="title"/>
          </p:nvPr>
        </p:nvSpPr>
        <p:spPr/>
        <p:txBody>
          <a:bodyPr/>
          <a:lstStyle/>
          <a:p>
            <a:r>
              <a:rPr lang="en-US">
                <a:highlight>
                  <a:srgbClr val="808080"/>
                </a:highlight>
              </a:rPr>
              <a:t>Case Study: Potomac</a:t>
            </a:r>
          </a:p>
        </p:txBody>
      </p:sp>
      <p:sp>
        <p:nvSpPr>
          <p:cNvPr id="6" name="Text Placeholder 5">
            <a:extLst>
              <a:ext uri="{FF2B5EF4-FFF2-40B4-BE49-F238E27FC236}">
                <a16:creationId xmlns:a16="http://schemas.microsoft.com/office/drawing/2014/main" id="{D19E8B76-1840-4990-9C34-59506B04B0F5}"/>
              </a:ext>
            </a:extLst>
          </p:cNvPr>
          <p:cNvSpPr>
            <a:spLocks noGrp="1"/>
          </p:cNvSpPr>
          <p:nvPr>
            <p:ph type="body" idx="1"/>
          </p:nvPr>
        </p:nvSpPr>
        <p:spPr/>
        <p:txBody>
          <a:bodyPr/>
          <a:lstStyle/>
          <a:p>
            <a:endParaRPr lang="en-US"/>
          </a:p>
        </p:txBody>
      </p:sp>
      <p:pic>
        <p:nvPicPr>
          <p:cNvPr id="8" name="Picture 7" descr="A small house in a green yard&#10;&#10;Description automatically generated">
            <a:extLst>
              <a:ext uri="{FF2B5EF4-FFF2-40B4-BE49-F238E27FC236}">
                <a16:creationId xmlns:a16="http://schemas.microsoft.com/office/drawing/2014/main" id="{3FF98D0D-9D2E-4F21-8CDD-4248FC411586}"/>
              </a:ext>
            </a:extLst>
          </p:cNvPr>
          <p:cNvPicPr>
            <a:picLocks noChangeAspect="1"/>
          </p:cNvPicPr>
          <p:nvPr/>
        </p:nvPicPr>
        <p:blipFill rotWithShape="1">
          <a:blip r:embed="rId3"/>
          <a:srcRect l="-830" r="-4130" b="-1740"/>
          <a:stretch/>
        </p:blipFill>
        <p:spPr>
          <a:xfrm>
            <a:off x="244304" y="1077997"/>
            <a:ext cx="8520599" cy="3683474"/>
          </a:xfrm>
          <a:prstGeom prst="rect">
            <a:avLst/>
          </a:prstGeom>
        </p:spPr>
      </p:pic>
    </p:spTree>
    <p:extLst>
      <p:ext uri="{BB962C8B-B14F-4D97-AF65-F5344CB8AC3E}">
        <p14:creationId xmlns:p14="http://schemas.microsoft.com/office/powerpoint/2010/main" val="76774068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6"/>
          <p:cNvSpPr txBox="1">
            <a:spLocks noGrp="1"/>
          </p:cNvSpPr>
          <p:nvPr>
            <p:ph type="title"/>
          </p:nvPr>
        </p:nvSpPr>
        <p:spPr>
          <a:xfrm>
            <a:off x="348600" y="161786"/>
            <a:ext cx="8446800" cy="65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a:t>       </a:t>
            </a:r>
            <a:r>
              <a:rPr lang="en" sz="2400" b="1">
                <a:solidFill>
                  <a:schemeClr val="bg1">
                    <a:lumMod val="75000"/>
                  </a:schemeClr>
                </a:solidFill>
                <a:highlight>
                  <a:srgbClr val="CFE2F3"/>
                </a:highlight>
              </a:rPr>
              <a:t>Harford County Department of Planning &amp; Zoning</a:t>
            </a:r>
            <a:r>
              <a:rPr lang="en" sz="2400">
                <a:highlight>
                  <a:srgbClr val="CFE2F3"/>
                </a:highlight>
              </a:rPr>
              <a:t> </a:t>
            </a:r>
            <a:r>
              <a:rPr lang="en" sz="2400"/>
              <a:t>        </a:t>
            </a:r>
            <a:endParaRPr sz="2400"/>
          </a:p>
          <a:p>
            <a:pPr marL="0" lvl="0" indent="0" algn="l" rtl="0">
              <a:spcBef>
                <a:spcPts val="0"/>
              </a:spcBef>
              <a:spcAft>
                <a:spcPts val="0"/>
              </a:spcAft>
              <a:buClr>
                <a:schemeClr val="dk1"/>
              </a:buClr>
              <a:buSzPts val="1100"/>
              <a:buFont typeface="Arial"/>
              <a:buNone/>
            </a:pPr>
            <a:r>
              <a:rPr lang="en" sz="2400"/>
              <a:t> </a:t>
            </a:r>
            <a:endParaRPr sz="2400"/>
          </a:p>
          <a:p>
            <a:pPr marL="0" lvl="0" indent="0" rtl="0">
              <a:spcBef>
                <a:spcPts val="0"/>
              </a:spcBef>
              <a:spcAft>
                <a:spcPts val="0"/>
              </a:spcAft>
              <a:buClr>
                <a:schemeClr val="dk1"/>
              </a:buClr>
              <a:buSzPts val="1100"/>
              <a:buFont typeface="Arial"/>
              <a:buNone/>
            </a:pPr>
            <a:r>
              <a:rPr lang="en"/>
              <a:t>                       FENCES IN EASEMENTS</a:t>
            </a:r>
            <a:br>
              <a:rPr lang="en"/>
            </a:br>
            <a:r>
              <a:rPr lang="en" sz="1800"/>
              <a:t>While the Harford County Zoning Code allows property owners to erect fences, at their own risk, in recorded easements, there are caveats attached to permitting this use.</a:t>
            </a:r>
            <a:endParaRPr sz="1800"/>
          </a:p>
          <a:p>
            <a:pPr marL="0" lvl="0" indent="0" rtl="0">
              <a:spcBef>
                <a:spcPts val="0"/>
              </a:spcBef>
              <a:spcAft>
                <a:spcPts val="0"/>
              </a:spcAft>
              <a:buClr>
                <a:schemeClr val="dk1"/>
              </a:buClr>
              <a:buSzPts val="1100"/>
              <a:buFont typeface="Arial"/>
              <a:buNone/>
            </a:pPr>
            <a:r>
              <a:rPr lang="en" sz="1400"/>
              <a:t>1. Excavation may not cause damage to existing pipes located in the easement.</a:t>
            </a:r>
            <a:endParaRPr sz="1400"/>
          </a:p>
          <a:p>
            <a:pPr marL="0" lvl="0" indent="0" rtl="0">
              <a:spcBef>
                <a:spcPts val="0"/>
              </a:spcBef>
              <a:spcAft>
                <a:spcPts val="0"/>
              </a:spcAft>
              <a:buClr>
                <a:schemeClr val="dk1"/>
              </a:buClr>
              <a:buSzPts val="1100"/>
              <a:buFont typeface="Arial"/>
              <a:buNone/>
            </a:pPr>
            <a:r>
              <a:rPr lang="en" sz="1400"/>
              <a:t> </a:t>
            </a:r>
            <a:endParaRPr sz="1400"/>
          </a:p>
          <a:p>
            <a:pPr marL="0" lvl="0" indent="0" rtl="0">
              <a:spcBef>
                <a:spcPts val="0"/>
              </a:spcBef>
              <a:spcAft>
                <a:spcPts val="0"/>
              </a:spcAft>
              <a:buClr>
                <a:schemeClr val="dk1"/>
              </a:buClr>
              <a:buSzPts val="1100"/>
              <a:buFont typeface="Arial"/>
              <a:buNone/>
            </a:pPr>
            <a:r>
              <a:rPr lang="en" sz="1400"/>
              <a:t>2. The fence must not cause a drainage or sediment control problem.</a:t>
            </a:r>
            <a:endParaRPr sz="1400"/>
          </a:p>
          <a:p>
            <a:pPr marL="0" lvl="0" indent="0" rtl="0">
              <a:spcBef>
                <a:spcPts val="0"/>
              </a:spcBef>
              <a:spcAft>
                <a:spcPts val="0"/>
              </a:spcAft>
              <a:buClr>
                <a:schemeClr val="dk1"/>
              </a:buClr>
              <a:buSzPts val="1100"/>
              <a:buFont typeface="Arial"/>
              <a:buNone/>
            </a:pPr>
            <a:r>
              <a:rPr lang="en" sz="1400"/>
              <a:t> </a:t>
            </a:r>
            <a:endParaRPr sz="1400"/>
          </a:p>
          <a:p>
            <a:pPr marL="0" lvl="0" indent="0" rtl="0">
              <a:spcBef>
                <a:spcPts val="0"/>
              </a:spcBef>
              <a:spcAft>
                <a:spcPts val="0"/>
              </a:spcAft>
              <a:buClr>
                <a:schemeClr val="dk1"/>
              </a:buClr>
              <a:buSzPts val="1100"/>
              <a:buFont typeface="Arial"/>
              <a:buNone/>
            </a:pPr>
            <a:r>
              <a:rPr lang="en" sz="1400"/>
              <a:t>3. Harford County may enter the property and make use of the easement area for grading and/or the installation or repair of utilities.</a:t>
            </a:r>
            <a:endParaRPr sz="1400"/>
          </a:p>
          <a:p>
            <a:pPr marL="0" lvl="0" indent="0" rtl="0">
              <a:spcBef>
                <a:spcPts val="0"/>
              </a:spcBef>
              <a:spcAft>
                <a:spcPts val="0"/>
              </a:spcAft>
              <a:buClr>
                <a:schemeClr val="dk1"/>
              </a:buClr>
              <a:buSzPts val="1100"/>
              <a:buFont typeface="Arial"/>
              <a:buNone/>
            </a:pPr>
            <a:r>
              <a:rPr lang="en" sz="1400"/>
              <a:t> </a:t>
            </a:r>
            <a:endParaRPr sz="1400"/>
          </a:p>
          <a:p>
            <a:pPr marL="0" lvl="0" indent="0" rtl="0">
              <a:spcBef>
                <a:spcPts val="0"/>
              </a:spcBef>
              <a:spcAft>
                <a:spcPts val="0"/>
              </a:spcAft>
              <a:buClr>
                <a:schemeClr val="dk1"/>
              </a:buClr>
              <a:buSzPts val="1100"/>
              <a:buFont typeface="Arial"/>
              <a:buNone/>
            </a:pPr>
            <a:r>
              <a:rPr lang="en" sz="1400"/>
              <a:t>4. Harford County may either remove the fence as part of the work being done or require that you remove the fence prior to the work.</a:t>
            </a:r>
            <a:endParaRPr sz="1400"/>
          </a:p>
          <a:p>
            <a:pPr marL="0" lvl="0" indent="0" rtl="0">
              <a:spcBef>
                <a:spcPts val="0"/>
              </a:spcBef>
              <a:spcAft>
                <a:spcPts val="0"/>
              </a:spcAft>
              <a:buClr>
                <a:schemeClr val="dk1"/>
              </a:buClr>
              <a:buSzPts val="1100"/>
              <a:buFont typeface="Arial"/>
              <a:buNone/>
            </a:pPr>
            <a:r>
              <a:rPr lang="en" sz="1400"/>
              <a:t> </a:t>
            </a:r>
            <a:endParaRPr sz="1400"/>
          </a:p>
          <a:p>
            <a:pPr marL="0" lvl="0" indent="0" rtl="0">
              <a:spcBef>
                <a:spcPts val="0"/>
              </a:spcBef>
              <a:spcAft>
                <a:spcPts val="0"/>
              </a:spcAft>
              <a:buClr>
                <a:schemeClr val="dk1"/>
              </a:buClr>
              <a:buSzPts val="1100"/>
              <a:buFont typeface="Arial"/>
              <a:buNone/>
            </a:pPr>
            <a:r>
              <a:rPr lang="en" sz="1400"/>
              <a:t>5. Harford County may enter the property and remove the fence if the fence violates one of the above provisions.</a:t>
            </a:r>
            <a:endParaRPr sz="1400"/>
          </a:p>
          <a:p>
            <a:pPr marL="0" lvl="0" indent="0" rtl="0">
              <a:spcBef>
                <a:spcPts val="0"/>
              </a:spcBef>
              <a:spcAft>
                <a:spcPts val="0"/>
              </a:spcAft>
              <a:buClr>
                <a:schemeClr val="dk1"/>
              </a:buClr>
              <a:buSzPts val="1100"/>
              <a:buFont typeface="Arial"/>
              <a:buNone/>
            </a:pPr>
            <a:r>
              <a:rPr lang="en" sz="1400"/>
              <a:t> </a:t>
            </a:r>
            <a:endParaRPr sz="1400"/>
          </a:p>
          <a:p>
            <a:pPr marL="0" lvl="0" indent="0" rtl="0">
              <a:spcBef>
                <a:spcPts val="0"/>
              </a:spcBef>
              <a:spcAft>
                <a:spcPts val="0"/>
              </a:spcAft>
              <a:buClr>
                <a:schemeClr val="dk1"/>
              </a:buClr>
              <a:buSzPts val="1100"/>
              <a:buFont typeface="Arial"/>
              <a:buNone/>
            </a:pPr>
            <a:r>
              <a:rPr lang="en" sz="1400"/>
              <a:t>THE COST OF REPAIR RESULTING FROM ANY DAMAGE TO PIPES LOCATED IN THE EASEMENT OR THE COST FOR REMOVAL OF THE  FENCE BY HARFORD COUNTY WILL BE  THE RESPONSIBILITY OF THE PROPERTY OWNER.</a:t>
            </a:r>
            <a:endParaRPr sz="1400"/>
          </a:p>
          <a:p>
            <a:pPr marL="0" lvl="0" indent="0" algn="l" rtl="0">
              <a:spcBef>
                <a:spcPts val="0"/>
              </a:spcBef>
              <a:spcAft>
                <a:spcPts val="0"/>
              </a:spcAft>
              <a:buClr>
                <a:schemeClr val="dk1"/>
              </a:buClr>
              <a:buSzPts val="1100"/>
              <a:buFont typeface="Arial"/>
              <a:buNone/>
            </a:pPr>
            <a:r>
              <a:rPr lang="en" sz="1400"/>
              <a:t> </a:t>
            </a:r>
            <a:endParaRPr sz="1400"/>
          </a:p>
          <a:p>
            <a:pPr marL="0" lvl="0" indent="0" algn="l" rtl="0">
              <a:spcBef>
                <a:spcPts val="0"/>
              </a:spcBef>
              <a:spcAft>
                <a:spcPts val="0"/>
              </a:spcAft>
              <a:buClr>
                <a:schemeClr val="dk1"/>
              </a:buClr>
              <a:buSzPts val="1100"/>
              <a:buFont typeface="Arial"/>
              <a:buNone/>
            </a:pPr>
            <a:r>
              <a:rPr lang="en" sz="2400"/>
              <a:t> </a:t>
            </a:r>
            <a:endParaRPr sz="2400"/>
          </a:p>
          <a:p>
            <a:pPr marL="0" lvl="0" indent="0" algn="l" rtl="0">
              <a:spcBef>
                <a:spcPts val="0"/>
              </a:spcBef>
              <a:spcAft>
                <a:spcPts val="0"/>
              </a:spcAft>
              <a:buClr>
                <a:schemeClr val="dk1"/>
              </a:buClr>
              <a:buSzPts val="1100"/>
              <a:buFont typeface="Arial"/>
              <a:buNone/>
            </a:pPr>
            <a:r>
              <a:rPr lang="en" sz="2400"/>
              <a:t> </a:t>
            </a:r>
            <a:endParaRPr sz="2400"/>
          </a:p>
          <a:p>
            <a:pPr marL="0" lvl="0" indent="0" algn="l" rtl="0">
              <a:spcBef>
                <a:spcPts val="0"/>
              </a:spcBef>
              <a:spcAft>
                <a:spcPts val="0"/>
              </a:spcAft>
              <a:buClr>
                <a:schemeClr val="dk1"/>
              </a:buClr>
              <a:buSzPts val="1100"/>
              <a:buFont typeface="Arial"/>
              <a:buNone/>
            </a:pPr>
            <a:r>
              <a:rPr lang="en" sz="2400"/>
              <a:t> </a:t>
            </a:r>
            <a:endParaRPr sz="2400"/>
          </a:p>
          <a:p>
            <a:pPr marL="0" lvl="0" indent="0" algn="l" rtl="0">
              <a:spcBef>
                <a:spcPts val="0"/>
              </a:spcBef>
              <a:spcAft>
                <a:spcPts val="0"/>
              </a:spcAft>
              <a:buClr>
                <a:schemeClr val="dk1"/>
              </a:buClr>
              <a:buSzPts val="1100"/>
              <a:buFont typeface="Arial"/>
              <a:buNone/>
            </a:pPr>
            <a:r>
              <a:rPr lang="en"/>
              <a:t> </a:t>
            </a:r>
            <a:endParaRPr/>
          </a:p>
          <a:p>
            <a:pPr marL="0" lvl="0" indent="0" algn="l" rtl="0">
              <a:spcBef>
                <a:spcPts val="0"/>
              </a:spcBef>
              <a:spcAft>
                <a:spcPts val="0"/>
              </a:spcAft>
              <a:buNone/>
            </a:pPr>
            <a:endParaRPr/>
          </a:p>
        </p:txBody>
      </p:sp>
      <p:sp>
        <p:nvSpPr>
          <p:cNvPr id="2" name="Star: 6 Points 1">
            <a:extLst>
              <a:ext uri="{FF2B5EF4-FFF2-40B4-BE49-F238E27FC236}">
                <a16:creationId xmlns:a16="http://schemas.microsoft.com/office/drawing/2014/main" id="{34C2B2B0-5422-40D7-BF8A-951CEC437780}"/>
              </a:ext>
            </a:extLst>
          </p:cNvPr>
          <p:cNvSpPr/>
          <p:nvPr/>
        </p:nvSpPr>
        <p:spPr>
          <a:xfrm>
            <a:off x="0" y="4417016"/>
            <a:ext cx="348600" cy="433953"/>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99B7-7731-4BFA-9788-2CED0B2F7DCC}"/>
              </a:ext>
            </a:extLst>
          </p:cNvPr>
          <p:cNvSpPr>
            <a:spLocks noGrp="1"/>
          </p:cNvSpPr>
          <p:nvPr>
            <p:ph type="title"/>
          </p:nvPr>
        </p:nvSpPr>
        <p:spPr>
          <a:xfrm>
            <a:off x="311700" y="192833"/>
            <a:ext cx="8520600" cy="1225420"/>
          </a:xfrm>
        </p:spPr>
        <p:txBody>
          <a:bodyPr/>
          <a:lstStyle/>
          <a:p>
            <a:r>
              <a:rPr lang="en-US" sz="2800" dirty="0">
                <a:highlight>
                  <a:srgbClr val="C0C0C0"/>
                </a:highlight>
              </a:rPr>
              <a:t>Prescriptive Easement:</a:t>
            </a:r>
          </a:p>
        </p:txBody>
      </p:sp>
      <p:sp>
        <p:nvSpPr>
          <p:cNvPr id="3" name="Text Placeholder 2">
            <a:extLst>
              <a:ext uri="{FF2B5EF4-FFF2-40B4-BE49-F238E27FC236}">
                <a16:creationId xmlns:a16="http://schemas.microsoft.com/office/drawing/2014/main" id="{3B7132F9-4B7C-4AA6-BCA7-A60EC37ADE9C}"/>
              </a:ext>
            </a:extLst>
          </p:cNvPr>
          <p:cNvSpPr>
            <a:spLocks noGrp="1"/>
          </p:cNvSpPr>
          <p:nvPr>
            <p:ph type="body" idx="1"/>
          </p:nvPr>
        </p:nvSpPr>
        <p:spPr>
          <a:xfrm>
            <a:off x="161732" y="615820"/>
            <a:ext cx="3999900" cy="4527679"/>
          </a:xfrm>
        </p:spPr>
        <p:txBody>
          <a:bodyPr/>
          <a:lstStyle/>
          <a:p>
            <a:pPr marL="139700" indent="0">
              <a:buNone/>
            </a:pPr>
            <a:r>
              <a:rPr lang="en-US" sz="2000" b="0" i="0" dirty="0">
                <a:solidFill>
                  <a:schemeClr val="bg1"/>
                </a:solidFill>
                <a:effectLst/>
                <a:latin typeface="Roboto" panose="02000000000000000000" pitchFamily="2" charset="0"/>
              </a:rPr>
              <a:t>An easement by prescription is created </a:t>
            </a:r>
            <a:r>
              <a:rPr lang="en-US" sz="2000" b="1" i="0" dirty="0">
                <a:solidFill>
                  <a:schemeClr val="bg1"/>
                </a:solidFill>
                <a:effectLst/>
                <a:latin typeface="Roboto" panose="02000000000000000000" pitchFamily="2" charset="0"/>
              </a:rPr>
              <a:t>after a party uses someone else's land continuously</a:t>
            </a:r>
            <a:r>
              <a:rPr lang="en-US" sz="2000" b="0" i="0" dirty="0">
                <a:solidFill>
                  <a:schemeClr val="bg1"/>
                </a:solidFill>
                <a:effectLst/>
                <a:latin typeface="Roboto" panose="02000000000000000000" pitchFamily="2" charset="0"/>
              </a:rPr>
              <a:t> (as if they had an easement) for a certain amount of time. The party would have to use the land without the owner's permission, openly. The amount of time needed to pass for an easement by prescription depends on state law.</a:t>
            </a:r>
            <a:r>
              <a:rPr lang="en-US" sz="2000" b="1" i="0" dirty="0">
                <a:solidFill>
                  <a:schemeClr val="bg1"/>
                </a:solidFill>
                <a:effectLst/>
                <a:latin typeface="Roboto" panose="02000000000000000000" pitchFamily="2" charset="0"/>
              </a:rPr>
              <a:t> Prescriptive easements</a:t>
            </a:r>
            <a:r>
              <a:rPr lang="en-US" sz="2000" b="0" i="0" dirty="0">
                <a:solidFill>
                  <a:schemeClr val="bg1"/>
                </a:solidFill>
                <a:effectLst/>
                <a:latin typeface="Roboto" panose="02000000000000000000" pitchFamily="2" charset="0"/>
              </a:rPr>
              <a:t> often arise on rural land when landowners fail to realize part of their land is being used, perhaps by a neighbor.</a:t>
            </a:r>
            <a:endParaRPr lang="en-US" sz="2000" dirty="0">
              <a:solidFill>
                <a:schemeClr val="bg1"/>
              </a:solidFill>
            </a:endParaRPr>
          </a:p>
        </p:txBody>
      </p:sp>
      <p:sp>
        <p:nvSpPr>
          <p:cNvPr id="4" name="Text Placeholder 3">
            <a:extLst>
              <a:ext uri="{FF2B5EF4-FFF2-40B4-BE49-F238E27FC236}">
                <a16:creationId xmlns:a16="http://schemas.microsoft.com/office/drawing/2014/main" id="{DCB9407B-0306-4260-A669-2A23D5E08279}"/>
              </a:ext>
            </a:extLst>
          </p:cNvPr>
          <p:cNvSpPr>
            <a:spLocks noGrp="1"/>
          </p:cNvSpPr>
          <p:nvPr>
            <p:ph type="body" idx="2"/>
          </p:nvPr>
        </p:nvSpPr>
        <p:spPr/>
        <p:txBody>
          <a:bodyPr/>
          <a:lstStyle/>
          <a:p>
            <a:endParaRPr lang="en-US" dirty="0"/>
          </a:p>
        </p:txBody>
      </p:sp>
      <p:pic>
        <p:nvPicPr>
          <p:cNvPr id="6" name="Picture 5" descr="Diagram&#10;&#10;Description automatically generated with medium confidence">
            <a:extLst>
              <a:ext uri="{FF2B5EF4-FFF2-40B4-BE49-F238E27FC236}">
                <a16:creationId xmlns:a16="http://schemas.microsoft.com/office/drawing/2014/main" id="{B1A71E7F-48E1-43D4-B28B-6FBBE6F3FC3C}"/>
              </a:ext>
            </a:extLst>
          </p:cNvPr>
          <p:cNvPicPr>
            <a:picLocks noChangeAspect="1"/>
          </p:cNvPicPr>
          <p:nvPr/>
        </p:nvPicPr>
        <p:blipFill>
          <a:blip r:embed="rId2"/>
          <a:stretch>
            <a:fillRect/>
          </a:stretch>
        </p:blipFill>
        <p:spPr>
          <a:xfrm>
            <a:off x="4311600" y="99528"/>
            <a:ext cx="4670668" cy="5043972"/>
          </a:xfrm>
          <a:prstGeom prst="rect">
            <a:avLst/>
          </a:prstGeom>
        </p:spPr>
      </p:pic>
    </p:spTree>
    <p:extLst>
      <p:ext uri="{BB962C8B-B14F-4D97-AF65-F5344CB8AC3E}">
        <p14:creationId xmlns:p14="http://schemas.microsoft.com/office/powerpoint/2010/main" val="39865381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7EABD-A444-4357-B3B2-C4F9A9ACCE3F}"/>
              </a:ext>
            </a:extLst>
          </p:cNvPr>
          <p:cNvSpPr>
            <a:spLocks noGrp="1"/>
          </p:cNvSpPr>
          <p:nvPr>
            <p:ph type="title"/>
          </p:nvPr>
        </p:nvSpPr>
        <p:spPr/>
        <p:txBody>
          <a:bodyPr/>
          <a:lstStyle/>
          <a:p>
            <a:r>
              <a:rPr lang="en-US" b="1" u="sng" dirty="0">
                <a:solidFill>
                  <a:schemeClr val="bg1"/>
                </a:solidFill>
                <a:highlight>
                  <a:srgbClr val="00FF00"/>
                </a:highlight>
              </a:rPr>
              <a:t>ADVERSE POSSESSION VS PRESCRIPTIVE EASEMENT</a:t>
            </a:r>
          </a:p>
        </p:txBody>
      </p:sp>
      <p:sp>
        <p:nvSpPr>
          <p:cNvPr id="3" name="Text Placeholder 2">
            <a:extLst>
              <a:ext uri="{FF2B5EF4-FFF2-40B4-BE49-F238E27FC236}">
                <a16:creationId xmlns:a16="http://schemas.microsoft.com/office/drawing/2014/main" id="{9736EF2D-33CB-45E9-A0B1-C06F46AA56C5}"/>
              </a:ext>
            </a:extLst>
          </p:cNvPr>
          <p:cNvSpPr>
            <a:spLocks noGrp="1"/>
          </p:cNvSpPr>
          <p:nvPr>
            <p:ph type="body" idx="1"/>
          </p:nvPr>
        </p:nvSpPr>
        <p:spPr/>
        <p:txBody>
          <a:bodyPr/>
          <a:lstStyle/>
          <a:p>
            <a:r>
              <a:rPr lang="en-US" sz="3000" dirty="0">
                <a:solidFill>
                  <a:schemeClr val="bg1"/>
                </a:solidFill>
                <a:highlight>
                  <a:srgbClr val="00FF00"/>
                </a:highlight>
              </a:rPr>
              <a:t>Adverse Possession</a:t>
            </a:r>
          </a:p>
          <a:p>
            <a:endParaRPr lang="en-US" dirty="0"/>
          </a:p>
          <a:p>
            <a:r>
              <a:rPr lang="en-US" dirty="0"/>
              <a:t>Obtains fee title</a:t>
            </a:r>
          </a:p>
          <a:p>
            <a:endParaRPr lang="en-US" dirty="0"/>
          </a:p>
          <a:p>
            <a:r>
              <a:rPr lang="en-US" dirty="0"/>
              <a:t>Period of time maybe shorter or longer than 20 years depending on state</a:t>
            </a:r>
          </a:p>
          <a:p>
            <a:endParaRPr lang="en-US" dirty="0"/>
          </a:p>
          <a:p>
            <a:r>
              <a:rPr lang="en-US" dirty="0"/>
              <a:t>HOWEVER: persons with legal disabilities or persons after a tax sale may have different requirements</a:t>
            </a:r>
          </a:p>
          <a:p>
            <a:endParaRPr lang="en-US" dirty="0"/>
          </a:p>
          <a:p>
            <a:r>
              <a:rPr lang="en-US" dirty="0"/>
              <a:t>User is the ONLY use of that area</a:t>
            </a:r>
          </a:p>
        </p:txBody>
      </p:sp>
      <p:sp>
        <p:nvSpPr>
          <p:cNvPr id="4" name="Text Placeholder 3">
            <a:extLst>
              <a:ext uri="{FF2B5EF4-FFF2-40B4-BE49-F238E27FC236}">
                <a16:creationId xmlns:a16="http://schemas.microsoft.com/office/drawing/2014/main" id="{CCE09B4F-1BD8-4F70-B7BA-399EFA18F822}"/>
              </a:ext>
            </a:extLst>
          </p:cNvPr>
          <p:cNvSpPr>
            <a:spLocks noGrp="1"/>
          </p:cNvSpPr>
          <p:nvPr>
            <p:ph type="body" idx="2"/>
          </p:nvPr>
        </p:nvSpPr>
        <p:spPr>
          <a:xfrm>
            <a:off x="4832400" y="915150"/>
            <a:ext cx="3999900" cy="3416400"/>
          </a:xfrm>
        </p:spPr>
        <p:txBody>
          <a:bodyPr/>
          <a:lstStyle/>
          <a:p>
            <a:pPr lvl="1"/>
            <a:r>
              <a:rPr lang="en-US" sz="2800" b="1" dirty="0">
                <a:solidFill>
                  <a:schemeClr val="bg1"/>
                </a:solidFill>
                <a:highlight>
                  <a:srgbClr val="00FF00"/>
                </a:highlight>
              </a:rPr>
              <a:t>Prescription</a:t>
            </a:r>
            <a:r>
              <a:rPr lang="en-US" sz="2600" b="1" dirty="0">
                <a:solidFill>
                  <a:schemeClr val="bg1"/>
                </a:solidFill>
                <a:highlight>
                  <a:srgbClr val="00FF00"/>
                </a:highlight>
              </a:rPr>
              <a:t> </a:t>
            </a:r>
          </a:p>
          <a:p>
            <a:endParaRPr lang="en-US" sz="2000" dirty="0"/>
          </a:p>
          <a:p>
            <a:endParaRPr lang="en-US" dirty="0"/>
          </a:p>
          <a:p>
            <a:r>
              <a:rPr lang="en-US" dirty="0"/>
              <a:t>Obtains easement</a:t>
            </a:r>
          </a:p>
          <a:p>
            <a:endParaRPr lang="en-US" dirty="0"/>
          </a:p>
          <a:p>
            <a:r>
              <a:rPr lang="en-US" dirty="0"/>
              <a:t>Does not require openness, notoriety or claim of right</a:t>
            </a:r>
          </a:p>
          <a:p>
            <a:endParaRPr lang="en-US" dirty="0"/>
          </a:p>
          <a:p>
            <a:r>
              <a:rPr lang="en-US" dirty="0"/>
              <a:t>20 years required</a:t>
            </a:r>
          </a:p>
          <a:p>
            <a:endParaRPr lang="en-US" dirty="0"/>
          </a:p>
          <a:p>
            <a:r>
              <a:rPr lang="en-US" dirty="0"/>
              <a:t>User does not depend on the rights of others </a:t>
            </a:r>
          </a:p>
        </p:txBody>
      </p:sp>
    </p:spTree>
    <p:extLst>
      <p:ext uri="{BB962C8B-B14F-4D97-AF65-F5344CB8AC3E}">
        <p14:creationId xmlns:p14="http://schemas.microsoft.com/office/powerpoint/2010/main" val="32683101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9095-8B72-4362-A3E5-E70B336D121D}"/>
              </a:ext>
            </a:extLst>
          </p:cNvPr>
          <p:cNvSpPr>
            <a:spLocks noGrp="1"/>
          </p:cNvSpPr>
          <p:nvPr>
            <p:ph type="title"/>
          </p:nvPr>
        </p:nvSpPr>
        <p:spPr/>
        <p:txBody>
          <a:bodyPr/>
          <a:lstStyle/>
          <a:p>
            <a:pPr algn="ctr"/>
            <a:r>
              <a:rPr lang="en-US" sz="3200" b="1" dirty="0">
                <a:solidFill>
                  <a:schemeClr val="bg1"/>
                </a:solidFill>
                <a:highlight>
                  <a:srgbClr val="00FFFF"/>
                </a:highlight>
                <a:latin typeface="Britannic Bold" panose="020B0903060703020204" pitchFamily="34" charset="0"/>
              </a:rPr>
              <a:t>MARYLAND LAW ON ADVERSE POSSESSION</a:t>
            </a:r>
          </a:p>
        </p:txBody>
      </p:sp>
      <p:sp>
        <p:nvSpPr>
          <p:cNvPr id="3" name="Text Placeholder 2">
            <a:extLst>
              <a:ext uri="{FF2B5EF4-FFF2-40B4-BE49-F238E27FC236}">
                <a16:creationId xmlns:a16="http://schemas.microsoft.com/office/drawing/2014/main" id="{B4FEF72C-ED87-4007-AAA3-FAB02AA5CF7C}"/>
              </a:ext>
            </a:extLst>
          </p:cNvPr>
          <p:cNvSpPr>
            <a:spLocks noGrp="1"/>
          </p:cNvSpPr>
          <p:nvPr>
            <p:ph type="body" idx="1"/>
          </p:nvPr>
        </p:nvSpPr>
        <p:spPr/>
        <p:txBody>
          <a:bodyPr/>
          <a:lstStyle/>
          <a:p>
            <a:pPr algn="l">
              <a:buFont typeface="+mj-lt"/>
              <a:buAutoNum type="arabicPeriod"/>
            </a:pPr>
            <a:r>
              <a:rPr lang="en-US" b="0" i="0" dirty="0">
                <a:solidFill>
                  <a:srgbClr val="272727"/>
                </a:solidFill>
                <a:effectLst/>
                <a:highlight>
                  <a:srgbClr val="FFFF00"/>
                </a:highlight>
                <a:latin typeface="nunito sans"/>
              </a:rPr>
              <a:t>hostile</a:t>
            </a:r>
            <a:r>
              <a:rPr lang="en-US" b="0" i="0" dirty="0">
                <a:solidFill>
                  <a:srgbClr val="272727"/>
                </a:solidFill>
                <a:effectLst/>
                <a:latin typeface="nunito sans"/>
              </a:rPr>
              <a:t> (against the right of the true owner and without permission; it doesn't require actual arguments or bad relations between the parties, however)</a:t>
            </a:r>
          </a:p>
          <a:p>
            <a:pPr algn="l">
              <a:buFont typeface="+mj-lt"/>
              <a:buAutoNum type="arabicPeriod"/>
            </a:pPr>
            <a:endParaRPr lang="en-US" b="0" i="0" dirty="0">
              <a:solidFill>
                <a:srgbClr val="272727"/>
              </a:solidFill>
              <a:effectLst/>
              <a:latin typeface="nunito sans"/>
            </a:endParaRPr>
          </a:p>
          <a:p>
            <a:pPr algn="l">
              <a:buFont typeface="+mj-lt"/>
              <a:buAutoNum type="arabicPeriod"/>
            </a:pPr>
            <a:r>
              <a:rPr lang="en-US" b="0" i="0" dirty="0">
                <a:solidFill>
                  <a:srgbClr val="272727"/>
                </a:solidFill>
                <a:effectLst/>
                <a:highlight>
                  <a:srgbClr val="FFFF00"/>
                </a:highlight>
                <a:latin typeface="nunito sans"/>
              </a:rPr>
              <a:t>actual</a:t>
            </a:r>
            <a:r>
              <a:rPr lang="en-US" b="0" i="0" dirty="0">
                <a:solidFill>
                  <a:srgbClr val="272727"/>
                </a:solidFill>
                <a:effectLst/>
                <a:latin typeface="nunito sans"/>
              </a:rPr>
              <a:t> (exercising control over the property)</a:t>
            </a:r>
          </a:p>
          <a:p>
            <a:pPr algn="l">
              <a:buFont typeface="+mj-lt"/>
              <a:buAutoNum type="arabicPeriod"/>
            </a:pPr>
            <a:r>
              <a:rPr lang="en-US" b="0" i="0" dirty="0">
                <a:solidFill>
                  <a:srgbClr val="272727"/>
                </a:solidFill>
                <a:effectLst/>
                <a:latin typeface="nunito sans"/>
              </a:rPr>
              <a:t>exclusive (in the possession of the trespasser alone)</a:t>
            </a:r>
          </a:p>
          <a:p>
            <a:pPr algn="l">
              <a:buFont typeface="+mj-lt"/>
              <a:buAutoNum type="arabicPeriod"/>
            </a:pPr>
            <a:endParaRPr lang="en-US" b="0" i="0" dirty="0">
              <a:solidFill>
                <a:srgbClr val="272727"/>
              </a:solidFill>
              <a:effectLst/>
              <a:latin typeface="nunito sans"/>
            </a:endParaRPr>
          </a:p>
          <a:p>
            <a:pPr algn="l">
              <a:buFont typeface="+mj-lt"/>
              <a:buAutoNum type="arabicPeriod"/>
            </a:pPr>
            <a:r>
              <a:rPr lang="en-US" b="0" i="0" dirty="0">
                <a:solidFill>
                  <a:srgbClr val="272727"/>
                </a:solidFill>
                <a:effectLst/>
                <a:highlight>
                  <a:srgbClr val="FFFF00"/>
                </a:highlight>
                <a:latin typeface="nunito sans"/>
              </a:rPr>
              <a:t>open and notorious </a:t>
            </a:r>
            <a:r>
              <a:rPr lang="en-US" b="0" i="0" dirty="0">
                <a:solidFill>
                  <a:srgbClr val="272727"/>
                </a:solidFill>
                <a:effectLst/>
                <a:latin typeface="nunito sans"/>
              </a:rPr>
              <a:t>(using the property as the real owner would, without hiding the occupancy), and</a:t>
            </a:r>
          </a:p>
          <a:p>
            <a:pPr algn="l">
              <a:buFont typeface="+mj-lt"/>
              <a:buAutoNum type="arabicPeriod"/>
            </a:pPr>
            <a:endParaRPr lang="en-US" b="0" i="0" dirty="0">
              <a:solidFill>
                <a:srgbClr val="272727"/>
              </a:solidFill>
              <a:effectLst/>
              <a:latin typeface="nunito sans"/>
            </a:endParaRPr>
          </a:p>
          <a:p>
            <a:pPr algn="l">
              <a:buFont typeface="+mj-lt"/>
              <a:buAutoNum type="arabicPeriod"/>
            </a:pPr>
            <a:r>
              <a:rPr lang="en-US" b="0" i="0" dirty="0">
                <a:solidFill>
                  <a:srgbClr val="272727"/>
                </a:solidFill>
                <a:effectLst/>
                <a:highlight>
                  <a:srgbClr val="FFFF00"/>
                </a:highlight>
                <a:latin typeface="nunito sans"/>
              </a:rPr>
              <a:t>continuous for the whole of the statutory period, which is 20 years</a:t>
            </a:r>
          </a:p>
          <a:p>
            <a:endParaRPr lang="en-US" dirty="0"/>
          </a:p>
        </p:txBody>
      </p:sp>
      <p:sp>
        <p:nvSpPr>
          <p:cNvPr id="4" name="Text Placeholder 3">
            <a:extLst>
              <a:ext uri="{FF2B5EF4-FFF2-40B4-BE49-F238E27FC236}">
                <a16:creationId xmlns:a16="http://schemas.microsoft.com/office/drawing/2014/main" id="{FD6ED885-248E-4694-AF75-049BE3D21070}"/>
              </a:ext>
            </a:extLst>
          </p:cNvPr>
          <p:cNvSpPr>
            <a:spLocks noGrp="1"/>
          </p:cNvSpPr>
          <p:nvPr>
            <p:ph type="body" idx="2"/>
          </p:nvPr>
        </p:nvSpPr>
        <p:spPr/>
        <p:txBody>
          <a:bodyPr/>
          <a:lstStyle/>
          <a:p>
            <a:pPr marL="139700" indent="0">
              <a:buNone/>
            </a:pPr>
            <a:r>
              <a:rPr lang="en-US" b="0" i="0" dirty="0">
                <a:effectLst/>
                <a:latin typeface="nunito sans"/>
              </a:rPr>
              <a:t>For example,  Billy and Jamie live next to one another in Bethesda. There is no dividing fence or boundary between their yards. Billy builds a shed that is actually on Jamie's side of the property, covering about 13 square feet of earth. Jamie doesn't say anything. Billy uses the shed as if it were on his own land. He does this for 21 years. </a:t>
            </a:r>
            <a:r>
              <a:rPr lang="en-US" dirty="0">
                <a:latin typeface="nunito sans"/>
              </a:rPr>
              <a:t>Under Maryland Law, </a:t>
            </a:r>
            <a:r>
              <a:rPr lang="en-US" b="0" i="0" dirty="0">
                <a:effectLst/>
                <a:latin typeface="nunito sans"/>
              </a:rPr>
              <a:t>Billy can probably establish that he “owns” the land on which he was encroaching. Jamie could have stopped Billy by demanding over those 21 years that he remove his shed, or sign a </a:t>
            </a:r>
            <a:r>
              <a:rPr lang="en-US" b="0" i="0" u="none" strike="noStrike" dirty="0">
                <a:effectLst/>
                <a:latin typeface="nunito sans"/>
                <a:hlinkClick r:id="rId2">
                  <a:extLst>
                    <a:ext uri="{A12FA001-AC4F-418D-AE19-62706E023703}">
                      <ahyp:hlinkClr xmlns:ahyp="http://schemas.microsoft.com/office/drawing/2018/hyperlinkcolor" val="tx"/>
                    </a:ext>
                  </a:extLst>
                </a:hlinkClick>
              </a:rPr>
              <a:t>rental agreement</a:t>
            </a:r>
            <a:r>
              <a:rPr lang="en-US" b="0" i="0" dirty="0">
                <a:effectLst/>
                <a:latin typeface="nunito sans"/>
              </a:rPr>
              <a:t> indicating that the arrangement was by mutual consent. But Maryland courts will not allow Jamie to kick out Billy after sitting on those rights for over two decades.</a:t>
            </a:r>
          </a:p>
          <a:p>
            <a:pPr marL="139700" indent="0">
              <a:buNone/>
            </a:pPr>
            <a:r>
              <a:rPr lang="en-US" dirty="0">
                <a:latin typeface="nunito sans"/>
              </a:rPr>
              <a:t>Credit: Brian </a:t>
            </a:r>
            <a:r>
              <a:rPr lang="en-US" dirty="0" err="1">
                <a:latin typeface="nunito sans"/>
              </a:rPr>
              <a:t>Farka</a:t>
            </a:r>
            <a:r>
              <a:rPr lang="en-US" dirty="0">
                <a:latin typeface="nunito sans"/>
              </a:rPr>
              <a:t> , Esq.</a:t>
            </a:r>
            <a:endParaRPr lang="en-US" dirty="0"/>
          </a:p>
        </p:txBody>
      </p:sp>
    </p:spTree>
    <p:extLst>
      <p:ext uri="{BB962C8B-B14F-4D97-AF65-F5344CB8AC3E}">
        <p14:creationId xmlns:p14="http://schemas.microsoft.com/office/powerpoint/2010/main" val="33189096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 picture containing fence, tree, outdoor, grass&#10;&#10;Description automatically generated">
            <a:extLst>
              <a:ext uri="{FF2B5EF4-FFF2-40B4-BE49-F238E27FC236}">
                <a16:creationId xmlns:a16="http://schemas.microsoft.com/office/drawing/2014/main" id="{C9EB6735-FCEE-4FEA-9B2A-0CC7C2F6AE61}"/>
              </a:ext>
            </a:extLst>
          </p:cNvPr>
          <p:cNvPicPr>
            <a:picLocks noChangeAspect="1"/>
          </p:cNvPicPr>
          <p:nvPr/>
        </p:nvPicPr>
        <p:blipFill rotWithShape="1">
          <a:blip r:embed="rId2"/>
          <a:srcRect l="36837" r="12397" b="1"/>
          <a:stretch/>
        </p:blipFill>
        <p:spPr>
          <a:xfrm>
            <a:off x="5660857" y="10"/>
            <a:ext cx="3480760" cy="5142230"/>
          </a:xfrm>
          <a:prstGeom prst="rect">
            <a:avLst/>
          </a:prstGeom>
          <a:ln>
            <a:noFill/>
          </a:ln>
          <a:effectLst/>
        </p:spPr>
      </p:pic>
      <p:sp>
        <p:nvSpPr>
          <p:cNvPr id="2" name="Title 1">
            <a:extLst>
              <a:ext uri="{FF2B5EF4-FFF2-40B4-BE49-F238E27FC236}">
                <a16:creationId xmlns:a16="http://schemas.microsoft.com/office/drawing/2014/main" id="{750B7AB8-0A1C-4173-A247-AAF966E903B5}"/>
              </a:ext>
            </a:extLst>
          </p:cNvPr>
          <p:cNvSpPr>
            <a:spLocks noGrp="1"/>
          </p:cNvSpPr>
          <p:nvPr>
            <p:ph type="title"/>
          </p:nvPr>
        </p:nvSpPr>
        <p:spPr>
          <a:xfrm>
            <a:off x="510240" y="564921"/>
            <a:ext cx="5315664" cy="810703"/>
          </a:xfrm>
        </p:spPr>
        <p:txBody>
          <a:bodyPr>
            <a:normAutofit/>
          </a:bodyPr>
          <a:lstStyle/>
          <a:p>
            <a:r>
              <a:rPr lang="en-US" dirty="0"/>
              <a:t>Case Study: </a:t>
            </a:r>
            <a:r>
              <a:rPr lang="en-US" b="0" i="0">
                <a:effectLst/>
                <a:latin typeface="Times New Roman" panose="02020603050405020304" pitchFamily="18" charset="0"/>
              </a:rPr>
              <a:t>Webb v. Nowak</a:t>
            </a:r>
            <a:endParaRPr lang="en-US"/>
          </a:p>
        </p:txBody>
      </p:sp>
      <p:sp>
        <p:nvSpPr>
          <p:cNvPr id="3" name="Content Placeholder 2">
            <a:extLst>
              <a:ext uri="{FF2B5EF4-FFF2-40B4-BE49-F238E27FC236}">
                <a16:creationId xmlns:a16="http://schemas.microsoft.com/office/drawing/2014/main" id="{9CB8C2AF-1854-4838-AE85-7B3D0770AA4A}"/>
              </a:ext>
            </a:extLst>
          </p:cNvPr>
          <p:cNvSpPr>
            <a:spLocks noGrp="1"/>
          </p:cNvSpPr>
          <p:nvPr>
            <p:ph idx="1"/>
          </p:nvPr>
        </p:nvSpPr>
        <p:spPr>
          <a:xfrm>
            <a:off x="510240" y="1655091"/>
            <a:ext cx="4817409" cy="2923488"/>
          </a:xfrm>
        </p:spPr>
        <p:txBody>
          <a:bodyPr>
            <a:normAutofit/>
          </a:bodyPr>
          <a:lstStyle/>
          <a:p>
            <a:r>
              <a:rPr lang="en-US" sz="1100" b="1" i="0" dirty="0">
                <a:solidFill>
                  <a:schemeClr val="bg1"/>
                </a:solidFill>
                <a:effectLst/>
                <a:highlight>
                  <a:srgbClr val="FFFF00"/>
                </a:highlight>
                <a:latin typeface="Times New Roman" panose="02020603050405020304" pitchFamily="18" charset="0"/>
              </a:rPr>
              <a:t>The case arose because the Nowak’s cut down and sold timber on a parcel of land that the Webb’s believed they owned – this led to accusations of trespass and claims of adverse possession.</a:t>
            </a:r>
          </a:p>
          <a:p>
            <a:r>
              <a:rPr lang="en-US" sz="1100" b="0" i="0" dirty="0">
                <a:effectLst/>
                <a:latin typeface="Times New Roman" panose="02020603050405020304" pitchFamily="18" charset="0"/>
              </a:rPr>
              <a:t>The original 1928 deed set the mutual property line at an “existing fence” and then ran from the fence “340 feet more or less” to a road.  The Nowak’s surveyor concluded that there were remnants of a fence and other evidence of its location when he surveyed almost 80 years later in 2007</a:t>
            </a:r>
            <a:endParaRPr lang="en-US" sz="1100" dirty="0">
              <a:highlight>
                <a:srgbClr val="FFFF00"/>
              </a:highlight>
              <a:latin typeface="Times New Roman" panose="02020603050405020304" pitchFamily="18" charset="0"/>
            </a:endParaRPr>
          </a:p>
          <a:p>
            <a:r>
              <a:rPr lang="en-US" sz="1100" b="0" i="0" dirty="0">
                <a:effectLst/>
                <a:latin typeface="Times New Roman" panose="02020603050405020304" pitchFamily="18" charset="0"/>
              </a:rPr>
              <a:t>His testimony included pictures of a fence post, the borings of a tree that had grown around a fence post and a description of a swale that he concluded indicated the edge of a formerly tilled field.  He therefore concluded that the 340 foot measurement was a mistake, and the distance should only be about 200 feet.</a:t>
            </a:r>
          </a:p>
          <a:p>
            <a:r>
              <a:rPr lang="en-US" sz="1100" b="0" i="0" dirty="0">
                <a:effectLst/>
                <a:latin typeface="Times New Roman" panose="02020603050405020304" pitchFamily="18" charset="0"/>
              </a:rPr>
              <a:t>Webb v. Nowak, 83 SEPTTERM 2012, 2013 WL 4417573 (Md. Aug. 20, 2013).  The Court went on to conclude that the 340 foot measurement was a mistake</a:t>
            </a:r>
            <a:endParaRPr lang="en-US" sz="1100" dirty="0">
              <a:highlight>
                <a:srgbClr val="FFFF00"/>
              </a:highlight>
            </a:endParaRPr>
          </a:p>
        </p:txBody>
      </p:sp>
    </p:spTree>
    <p:extLst>
      <p:ext uri="{BB962C8B-B14F-4D97-AF65-F5344CB8AC3E}">
        <p14:creationId xmlns:p14="http://schemas.microsoft.com/office/powerpoint/2010/main" val="182389007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2F3E0-6BA5-490B-80F4-5AFDF1B4B8CB}"/>
              </a:ext>
            </a:extLst>
          </p:cNvPr>
          <p:cNvPicPr>
            <a:picLocks noChangeAspect="1"/>
          </p:cNvPicPr>
          <p:nvPr/>
        </p:nvPicPr>
        <p:blipFill rotWithShape="1">
          <a:blip r:embed="rId2"/>
          <a:srcRect b="681"/>
          <a:stretch/>
        </p:blipFill>
        <p:spPr>
          <a:xfrm>
            <a:off x="482600" y="457199"/>
            <a:ext cx="8178799" cy="4203700"/>
          </a:xfrm>
          <a:prstGeom prst="rect">
            <a:avLst/>
          </a:prstGeom>
        </p:spPr>
      </p:pic>
    </p:spTree>
    <p:extLst>
      <p:ext uri="{BB962C8B-B14F-4D97-AF65-F5344CB8AC3E}">
        <p14:creationId xmlns:p14="http://schemas.microsoft.com/office/powerpoint/2010/main" val="160596670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4B870-0E1A-4AF7-953E-38F9CF93C884}"/>
              </a:ext>
            </a:extLst>
          </p:cNvPr>
          <p:cNvSpPr>
            <a:spLocks noGrp="1"/>
          </p:cNvSpPr>
          <p:nvPr>
            <p:ph type="title"/>
          </p:nvPr>
        </p:nvSpPr>
        <p:spPr/>
        <p:txBody>
          <a:bodyPr>
            <a:normAutofit/>
          </a:bodyPr>
          <a:lstStyle/>
          <a:p>
            <a:r>
              <a:rPr lang="en-US" sz="3200" dirty="0"/>
              <a:t>Maryland Law: Trees on Property Lines</a:t>
            </a:r>
          </a:p>
        </p:txBody>
      </p:sp>
      <p:sp>
        <p:nvSpPr>
          <p:cNvPr id="3" name="Content Placeholder 2">
            <a:extLst>
              <a:ext uri="{FF2B5EF4-FFF2-40B4-BE49-F238E27FC236}">
                <a16:creationId xmlns:a16="http://schemas.microsoft.com/office/drawing/2014/main" id="{A5C93C2C-B134-47C9-9CBA-60B8D875B39E}"/>
              </a:ext>
            </a:extLst>
          </p:cNvPr>
          <p:cNvSpPr>
            <a:spLocks noGrp="1"/>
          </p:cNvSpPr>
          <p:nvPr>
            <p:ph idx="1"/>
          </p:nvPr>
        </p:nvSpPr>
        <p:spPr>
          <a:xfrm>
            <a:off x="0" y="1528653"/>
            <a:ext cx="3127247" cy="3614847"/>
          </a:xfrm>
        </p:spPr>
        <p:txBody>
          <a:bodyPr>
            <a:normAutofit/>
          </a:bodyPr>
          <a:lstStyle/>
          <a:p>
            <a:r>
              <a:rPr lang="en-US" sz="1050" b="0" i="0" dirty="0">
                <a:effectLst/>
                <a:latin typeface="Roboto" panose="02000000000000000000" pitchFamily="2" charset="0"/>
              </a:rPr>
              <a:t>Overhanging branches, invasive root systems, and falling debris can all cause tensions between neighbors. Under Maryland law, you are responsible for the proper care and maintenance of your trees and, if they become a nuisance, you may be liable for damages. Here are </a:t>
            </a:r>
            <a:r>
              <a:rPr lang="en-US" sz="1050" b="0" i="0" u="none" strike="noStrike" dirty="0">
                <a:effectLst/>
                <a:latin typeface="Roboto" panose="02000000000000000000" pitchFamily="2" charset="0"/>
                <a:hlinkClick r:id="rId2" tooltip="Conflicts Involving Trees and Neighbors">
                  <a:extLst>
                    <a:ext uri="{A12FA001-AC4F-418D-AE19-62706E023703}">
                      <ahyp:hlinkClr xmlns:ahyp="http://schemas.microsoft.com/office/drawing/2018/hyperlinkcolor" val="tx"/>
                    </a:ext>
                  </a:extLst>
                </a:hlinkClick>
              </a:rPr>
              <a:t>some other basic tree laws</a:t>
            </a:r>
            <a:r>
              <a:rPr lang="en-US" sz="1050" b="0" i="0" dirty="0">
                <a:effectLst/>
                <a:latin typeface="Roboto" panose="02000000000000000000" pitchFamily="2" charset="0"/>
              </a:rPr>
              <a:t> observed in Maryland:</a:t>
            </a:r>
          </a:p>
          <a:p>
            <a:pPr>
              <a:buFont typeface="Arial" panose="020B0604020202020204" pitchFamily="34" charset="0"/>
              <a:buChar char="•"/>
            </a:pPr>
            <a:r>
              <a:rPr lang="en-US" sz="1050" b="0" i="0" dirty="0">
                <a:effectLst/>
                <a:latin typeface="Roboto" panose="02000000000000000000" pitchFamily="2" charset="0"/>
              </a:rPr>
              <a:t>maintain your trees in such manner that they do not damage the property of another;</a:t>
            </a:r>
          </a:p>
          <a:p>
            <a:pPr>
              <a:buFont typeface="Arial" panose="020B0604020202020204" pitchFamily="34" charset="0"/>
              <a:buChar char="•"/>
            </a:pPr>
            <a:r>
              <a:rPr lang="en-US" sz="1050" b="0" i="0" dirty="0">
                <a:effectLst/>
                <a:latin typeface="Roboto" panose="02000000000000000000" pitchFamily="2" charset="0"/>
              </a:rPr>
              <a:t>if branches or roots belonging to a neighbor's tree extend over your property, you have a right to trim them back to the property line;</a:t>
            </a:r>
          </a:p>
          <a:p>
            <a:pPr>
              <a:buFont typeface="Arial" panose="020B0604020202020204" pitchFamily="34" charset="0"/>
              <a:buChar char="•"/>
            </a:pPr>
            <a:r>
              <a:rPr lang="en-US" sz="1050" b="0" i="0" dirty="0">
                <a:effectLst/>
                <a:latin typeface="Roboto" panose="02000000000000000000" pitchFamily="2" charset="0"/>
              </a:rPr>
              <a:t>you may be liable damages if you injure or kill a neighbor's tree;</a:t>
            </a:r>
          </a:p>
          <a:p>
            <a:pPr>
              <a:buFont typeface="Arial" panose="020B0604020202020204" pitchFamily="34" charset="0"/>
              <a:buChar char="•"/>
            </a:pPr>
            <a:r>
              <a:rPr lang="en-US" sz="1050" b="0" i="0" dirty="0">
                <a:effectLst/>
                <a:latin typeface="Roboto" panose="02000000000000000000" pitchFamily="2" charset="0"/>
              </a:rPr>
              <a:t>ownership of a tree is determined by the location of the trunk; and</a:t>
            </a:r>
          </a:p>
          <a:p>
            <a:pPr>
              <a:buFont typeface="Arial" panose="020B0604020202020204" pitchFamily="34" charset="0"/>
              <a:buChar char="•"/>
            </a:pPr>
            <a:r>
              <a:rPr lang="en-US" sz="1050" b="0" i="0" dirty="0">
                <a:effectLst/>
                <a:latin typeface="Roboto" panose="02000000000000000000" pitchFamily="2" charset="0"/>
              </a:rPr>
              <a:t>trees located on a boundary line are considered joint property, and no single neighbor can decide to remove the trees.</a:t>
            </a:r>
          </a:p>
          <a:p>
            <a:endParaRPr lang="en-US" sz="800" dirty="0"/>
          </a:p>
        </p:txBody>
      </p:sp>
      <p:pic>
        <p:nvPicPr>
          <p:cNvPr id="5" name="Picture 4" descr="A house with a tree in the front yard&#10;&#10;Description automatically generated with low confidence">
            <a:extLst>
              <a:ext uri="{FF2B5EF4-FFF2-40B4-BE49-F238E27FC236}">
                <a16:creationId xmlns:a16="http://schemas.microsoft.com/office/drawing/2014/main" id="{A1DE05B5-6136-4E70-BE20-93BE852A77FB}"/>
              </a:ext>
            </a:extLst>
          </p:cNvPr>
          <p:cNvPicPr>
            <a:picLocks noChangeAspect="1"/>
          </p:cNvPicPr>
          <p:nvPr/>
        </p:nvPicPr>
        <p:blipFill>
          <a:blip r:embed="rId3"/>
          <a:stretch>
            <a:fillRect/>
          </a:stretch>
        </p:blipFill>
        <p:spPr>
          <a:xfrm>
            <a:off x="3207434" y="1528653"/>
            <a:ext cx="6006367" cy="361484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321750694"/>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9"/>
          <p:cNvSpPr txBox="1">
            <a:spLocks noGrp="1"/>
          </p:cNvSpPr>
          <p:nvPr>
            <p:ph type="title"/>
          </p:nvPr>
        </p:nvSpPr>
        <p:spPr>
          <a:xfrm>
            <a:off x="311700" y="445025"/>
            <a:ext cx="8520600" cy="459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r>
              <a:rPr lang="en" b="1">
                <a:ln w="9525">
                  <a:solidFill>
                    <a:schemeClr val="tx2">
                      <a:lumMod val="10000"/>
                    </a:schemeClr>
                  </a:solidFill>
                  <a:prstDash val="solid"/>
                </a:ln>
                <a:effectLst>
                  <a:outerShdw blurRad="12700" dist="38100" dir="2700000" algn="tl" rotWithShape="0">
                    <a:schemeClr val="bg1">
                      <a:lumMod val="50000"/>
                    </a:schemeClr>
                  </a:outerShdw>
                </a:effectLst>
                <a:highlight>
                  <a:srgbClr val="808080"/>
                </a:highlight>
              </a:rPr>
              <a:t>Case Study: Harford County </a:t>
            </a:r>
            <a:endParaRPr>
              <a:ln w="9525">
                <a:solidFill>
                  <a:schemeClr val="tx2">
                    <a:lumMod val="10000"/>
                  </a:schemeClr>
                </a:solidFill>
                <a:prstDash val="solid"/>
              </a:ln>
              <a:highlight>
                <a:srgbClr val="808080"/>
              </a:highlight>
            </a:endParaRPr>
          </a:p>
          <a:p>
            <a:pPr marL="0" lvl="0" indent="0" algn="l" rtl="0">
              <a:spcBef>
                <a:spcPts val="0"/>
              </a:spcBef>
              <a:spcAft>
                <a:spcPts val="0"/>
              </a:spcAft>
              <a:buNone/>
            </a:pPr>
            <a:endParaRPr/>
          </a:p>
        </p:txBody>
      </p:sp>
      <p:sp>
        <p:nvSpPr>
          <p:cNvPr id="200" name="Google Shape;200;p39"/>
          <p:cNvSpPr txBox="1">
            <a:spLocks noGrp="1"/>
          </p:cNvSpPr>
          <p:nvPr>
            <p:ph type="body" idx="1"/>
          </p:nvPr>
        </p:nvSpPr>
        <p:spPr>
          <a:xfrm>
            <a:off x="1305075" y="1033775"/>
            <a:ext cx="5975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201" name="Google Shape;201;p39"/>
          <p:cNvSpPr txBox="1">
            <a:spLocks noGrp="1"/>
          </p:cNvSpPr>
          <p:nvPr>
            <p:ph type="body" idx="2"/>
          </p:nvPr>
        </p:nvSpPr>
        <p:spPr>
          <a:xfrm>
            <a:off x="1714925" y="1060975"/>
            <a:ext cx="5696400" cy="384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2" name="Google Shape;202;p39"/>
          <p:cNvPicPr preferRelativeResize="0"/>
          <p:nvPr/>
        </p:nvPicPr>
        <p:blipFill>
          <a:blip r:embed="rId3">
            <a:alphaModFix/>
          </a:blip>
          <a:stretch>
            <a:fillRect/>
          </a:stretch>
        </p:blipFill>
        <p:spPr>
          <a:xfrm>
            <a:off x="4333875" y="2333625"/>
            <a:ext cx="476250" cy="476250"/>
          </a:xfrm>
          <a:prstGeom prst="rect">
            <a:avLst/>
          </a:prstGeom>
          <a:noFill/>
          <a:ln>
            <a:noFill/>
          </a:ln>
        </p:spPr>
      </p:pic>
      <p:pic>
        <p:nvPicPr>
          <p:cNvPr id="203" name="Google Shape;203;p39"/>
          <p:cNvPicPr preferRelativeResize="0"/>
          <p:nvPr/>
        </p:nvPicPr>
        <p:blipFill>
          <a:blip r:embed="rId4">
            <a:alphaModFix/>
          </a:blip>
          <a:stretch>
            <a:fillRect/>
          </a:stretch>
        </p:blipFill>
        <p:spPr>
          <a:xfrm>
            <a:off x="411431" y="1085850"/>
            <a:ext cx="8181535" cy="5143500"/>
          </a:xfrm>
          <a:prstGeom prst="rect">
            <a:avLst/>
          </a:prstGeom>
          <a:noFill/>
          <a:ln>
            <a:noFill/>
          </a:ln>
        </p:spPr>
      </p:pic>
      <p:cxnSp>
        <p:nvCxnSpPr>
          <p:cNvPr id="3" name="Straight Connector 2">
            <a:extLst>
              <a:ext uri="{FF2B5EF4-FFF2-40B4-BE49-F238E27FC236}">
                <a16:creationId xmlns:a16="http://schemas.microsoft.com/office/drawing/2014/main" id="{A456C63C-D01C-43FA-A80A-7911A0C58057}"/>
              </a:ext>
            </a:extLst>
          </p:cNvPr>
          <p:cNvCxnSpPr/>
          <p:nvPr/>
        </p:nvCxnSpPr>
        <p:spPr>
          <a:xfrm flipV="1">
            <a:off x="2428875" y="2228850"/>
            <a:ext cx="0" cy="104775"/>
          </a:xfrm>
          <a:prstGeom prst="line">
            <a:avLst/>
          </a:prstGeom>
        </p:spPr>
        <p:style>
          <a:lnRef idx="1">
            <a:schemeClr val="accent1"/>
          </a:lnRef>
          <a:fillRef idx="0">
            <a:schemeClr val="accent1"/>
          </a:fillRef>
          <a:effectRef idx="0">
            <a:schemeClr val="accent1"/>
          </a:effectRef>
          <a:fontRef idx="minor">
            <a:schemeClr val="tx1"/>
          </a:fontRef>
        </p:style>
      </p:cxnSp>
      <p:sp>
        <p:nvSpPr>
          <p:cNvPr id="2" name="Star: 6 Points 1">
            <a:extLst>
              <a:ext uri="{FF2B5EF4-FFF2-40B4-BE49-F238E27FC236}">
                <a16:creationId xmlns:a16="http://schemas.microsoft.com/office/drawing/2014/main" id="{3CA4E334-9DFA-4154-80D1-03CB3D9F6870}"/>
              </a:ext>
            </a:extLst>
          </p:cNvPr>
          <p:cNvSpPr/>
          <p:nvPr/>
        </p:nvSpPr>
        <p:spPr>
          <a:xfrm>
            <a:off x="2838726" y="2052165"/>
            <a:ext cx="430364" cy="40485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CA3222FB-617D-400B-8858-899C828461FE}"/>
              </a:ext>
            </a:extLst>
          </p:cNvPr>
          <p:cNvCxnSpPr/>
          <p:nvPr/>
        </p:nvCxnSpPr>
        <p:spPr>
          <a:xfrm flipV="1">
            <a:off x="2219689" y="3001466"/>
            <a:ext cx="970241" cy="65613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6" name="Arrow: Right 5">
            <a:extLst>
              <a:ext uri="{FF2B5EF4-FFF2-40B4-BE49-F238E27FC236}">
                <a16:creationId xmlns:a16="http://schemas.microsoft.com/office/drawing/2014/main" id="{3FB207EE-2444-4F5F-8307-6D91EFEA7A03}"/>
              </a:ext>
            </a:extLst>
          </p:cNvPr>
          <p:cNvSpPr/>
          <p:nvPr/>
        </p:nvSpPr>
        <p:spPr>
          <a:xfrm rot="19592827">
            <a:off x="1562508" y="3303628"/>
            <a:ext cx="1140770" cy="668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41F7-6506-4F50-A3A7-862B29F73E39}"/>
              </a:ext>
            </a:extLst>
          </p:cNvPr>
          <p:cNvSpPr>
            <a:spLocks noGrp="1"/>
          </p:cNvSpPr>
          <p:nvPr>
            <p:ph type="title"/>
          </p:nvPr>
        </p:nvSpPr>
        <p:spPr>
          <a:xfrm>
            <a:off x="214944" y="233531"/>
            <a:ext cx="8860632" cy="568902"/>
          </a:xfrm>
        </p:spPr>
        <p:txBody>
          <a:bodyPr/>
          <a:lstStyle/>
          <a:p>
            <a:r>
              <a:rPr lang="en-US" b="1" u="sng" dirty="0">
                <a:solidFill>
                  <a:schemeClr val="bg1"/>
                </a:solidFill>
                <a:highlight>
                  <a:srgbClr val="C0C0C0"/>
                </a:highlight>
              </a:rPr>
              <a:t>Requirements for Survey to be accepted by Title Co</a:t>
            </a:r>
            <a:r>
              <a:rPr lang="en-US" b="1" u="sng" dirty="0">
                <a:highlight>
                  <a:srgbClr val="C0C0C0"/>
                </a:highlight>
              </a:rPr>
              <a:t>. </a:t>
            </a:r>
          </a:p>
        </p:txBody>
      </p:sp>
      <p:sp>
        <p:nvSpPr>
          <p:cNvPr id="3" name="Text Placeholder 2">
            <a:extLst>
              <a:ext uri="{FF2B5EF4-FFF2-40B4-BE49-F238E27FC236}">
                <a16:creationId xmlns:a16="http://schemas.microsoft.com/office/drawing/2014/main" id="{9E8AED18-5A15-4D5F-BFA0-0C56E185AD0D}"/>
              </a:ext>
            </a:extLst>
          </p:cNvPr>
          <p:cNvSpPr>
            <a:spLocks noGrp="1"/>
          </p:cNvSpPr>
          <p:nvPr>
            <p:ph type="body" idx="1"/>
          </p:nvPr>
        </p:nvSpPr>
        <p:spPr/>
        <p:txBody>
          <a:bodyPr/>
          <a:lstStyle/>
          <a:p>
            <a:r>
              <a:rPr lang="en-US" dirty="0">
                <a:solidFill>
                  <a:schemeClr val="bg1"/>
                </a:solidFill>
              </a:rPr>
              <a:t>Confirm surveyor surveyed </a:t>
            </a:r>
            <a:r>
              <a:rPr lang="en-US" u="sng" dirty="0">
                <a:solidFill>
                  <a:schemeClr val="bg1"/>
                </a:solidFill>
              </a:rPr>
              <a:t>actual property</a:t>
            </a:r>
            <a:r>
              <a:rPr lang="en-US" dirty="0">
                <a:solidFill>
                  <a:schemeClr val="bg1"/>
                </a:solidFill>
              </a:rPr>
              <a:t> being insured</a:t>
            </a:r>
          </a:p>
          <a:p>
            <a:r>
              <a:rPr lang="en-US" dirty="0">
                <a:solidFill>
                  <a:schemeClr val="bg1"/>
                </a:solidFill>
              </a:rPr>
              <a:t>Include correct legal description and common property address</a:t>
            </a:r>
          </a:p>
          <a:p>
            <a:r>
              <a:rPr lang="en-US" dirty="0">
                <a:solidFill>
                  <a:schemeClr val="bg1"/>
                </a:solidFill>
              </a:rPr>
              <a:t>If legal description does NOT match legal of title commitment,</a:t>
            </a:r>
          </a:p>
          <a:p>
            <a:pPr marL="114300" indent="0">
              <a:buNone/>
            </a:pPr>
            <a:r>
              <a:rPr lang="en-US" dirty="0">
                <a:solidFill>
                  <a:schemeClr val="bg1"/>
                </a:solidFill>
              </a:rPr>
              <a:t>     it needs to be determined if the 2 different legal describes the same parcel</a:t>
            </a:r>
          </a:p>
          <a:p>
            <a:pPr marL="114300" indent="0">
              <a:buNone/>
            </a:pPr>
            <a:r>
              <a:rPr lang="en-US" dirty="0">
                <a:solidFill>
                  <a:schemeClr val="bg1"/>
                </a:solidFill>
              </a:rPr>
              <a:t>     (If they do, then title co. could issue an equivalency endorsement)</a:t>
            </a:r>
          </a:p>
          <a:p>
            <a:pPr marL="114300" indent="0">
              <a:buNone/>
            </a:pPr>
            <a:r>
              <a:rPr lang="en-US" dirty="0">
                <a:solidFill>
                  <a:schemeClr val="bg1"/>
                </a:solidFill>
              </a:rPr>
              <a:t> </a:t>
            </a:r>
          </a:p>
          <a:p>
            <a:pPr marL="114300" indent="0">
              <a:buNone/>
            </a:pPr>
            <a:r>
              <a:rPr lang="en-US" dirty="0"/>
              <a:t>Survey should be certified to the name the parties who have right to rely on the said survey</a:t>
            </a:r>
          </a:p>
          <a:p>
            <a:pPr marL="114300" indent="0">
              <a:buNone/>
            </a:pPr>
            <a:endParaRPr lang="en-US" dirty="0">
              <a:solidFill>
                <a:schemeClr val="bg1"/>
              </a:solidFill>
            </a:endParaRPr>
          </a:p>
          <a:p>
            <a:pPr marL="114300" indent="0">
              <a:buNone/>
            </a:pPr>
            <a:r>
              <a:rPr lang="en-US" dirty="0">
                <a:solidFill>
                  <a:schemeClr val="bg1"/>
                </a:solidFill>
              </a:rPr>
              <a:t>Title company checks the date that the survey has been completed within </a:t>
            </a:r>
            <a:r>
              <a:rPr lang="en-US" u="sng" dirty="0">
                <a:solidFill>
                  <a:schemeClr val="bg1"/>
                </a:solidFill>
              </a:rPr>
              <a:t>6 months of the closing</a:t>
            </a:r>
          </a:p>
          <a:p>
            <a:pPr marL="114300" indent="0">
              <a:buNone/>
            </a:pPr>
            <a:endParaRPr lang="en-US" u="sng" dirty="0">
              <a:solidFill>
                <a:schemeClr val="bg1"/>
              </a:solidFill>
            </a:endParaRPr>
          </a:p>
          <a:p>
            <a:pPr marL="114300" indent="0">
              <a:buNone/>
            </a:pPr>
            <a:r>
              <a:rPr lang="en-US" u="sng" dirty="0">
                <a:solidFill>
                  <a:schemeClr val="bg1"/>
                </a:solidFill>
              </a:rPr>
              <a:t>                                                                             </a:t>
            </a:r>
          </a:p>
        </p:txBody>
      </p:sp>
    </p:spTree>
    <p:extLst>
      <p:ext uri="{BB962C8B-B14F-4D97-AF65-F5344CB8AC3E}">
        <p14:creationId xmlns:p14="http://schemas.microsoft.com/office/powerpoint/2010/main" val="1110685827"/>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48A19-9051-4CA9-9CEB-CE35C925B45B}"/>
              </a:ext>
            </a:extLst>
          </p:cNvPr>
          <p:cNvSpPr>
            <a:spLocks noGrp="1"/>
          </p:cNvSpPr>
          <p:nvPr>
            <p:ph type="title"/>
          </p:nvPr>
        </p:nvSpPr>
        <p:spPr>
          <a:xfrm>
            <a:off x="311700" y="136849"/>
            <a:ext cx="8520600" cy="1391804"/>
          </a:xfrm>
        </p:spPr>
        <p:txBody>
          <a:bodyPr/>
          <a:lstStyle/>
          <a:p>
            <a:r>
              <a:rPr lang="en-US" dirty="0"/>
              <a:t>             </a:t>
            </a:r>
            <a:br>
              <a:rPr lang="en-US" dirty="0"/>
            </a:br>
            <a:br>
              <a:rPr lang="en-US" dirty="0"/>
            </a:br>
            <a:br>
              <a:rPr lang="en-US" dirty="0"/>
            </a:br>
            <a:br>
              <a:rPr lang="en-US" dirty="0"/>
            </a:br>
            <a:r>
              <a:rPr lang="en-US" dirty="0"/>
              <a:t>                </a:t>
            </a:r>
            <a:r>
              <a:rPr lang="en-US" sz="2800" b="1" dirty="0">
                <a:solidFill>
                  <a:schemeClr val="bg1"/>
                </a:solidFill>
                <a:highlight>
                  <a:srgbClr val="FFFF00"/>
                </a:highlight>
              </a:rPr>
              <a:t>OLD SURVEY VS NEW SURVEY?</a:t>
            </a:r>
          </a:p>
        </p:txBody>
      </p:sp>
      <p:sp>
        <p:nvSpPr>
          <p:cNvPr id="3" name="Text Placeholder 2">
            <a:extLst>
              <a:ext uri="{FF2B5EF4-FFF2-40B4-BE49-F238E27FC236}">
                <a16:creationId xmlns:a16="http://schemas.microsoft.com/office/drawing/2014/main" id="{DB0991A3-0DD4-48FC-AF79-CFC9AF069A81}"/>
              </a:ext>
            </a:extLst>
          </p:cNvPr>
          <p:cNvSpPr>
            <a:spLocks noGrp="1"/>
          </p:cNvSpPr>
          <p:nvPr>
            <p:ph type="body" idx="1"/>
          </p:nvPr>
        </p:nvSpPr>
        <p:spPr>
          <a:xfrm>
            <a:off x="311700" y="1989344"/>
            <a:ext cx="8520600" cy="3336512"/>
          </a:xfrm>
        </p:spPr>
        <p:txBody>
          <a:bodyPr/>
          <a:lstStyle/>
          <a:p>
            <a:r>
              <a:rPr lang="en-US" dirty="0"/>
              <a:t>If an older survey is used, the current parties are not named and certified to the older survey.</a:t>
            </a:r>
          </a:p>
          <a:p>
            <a:r>
              <a:rPr lang="en-US" dirty="0"/>
              <a:t>Some title companies accept older surveys, along with an Affidavit of No Change (which simply states no physical improvements were added to the land since the date of the old survey</a:t>
            </a:r>
          </a:p>
          <a:p>
            <a:pPr marL="114300" indent="0">
              <a:buNone/>
            </a:pPr>
            <a:r>
              <a:rPr lang="en-US" dirty="0"/>
              <a:t>***************************************************************************************</a:t>
            </a:r>
          </a:p>
          <a:p>
            <a:r>
              <a:rPr lang="en-US" b="1" u="sng" dirty="0"/>
              <a:t>Title companies are reluctant to use old surveys:</a:t>
            </a:r>
          </a:p>
          <a:p>
            <a:pPr marL="114300" indent="0">
              <a:buNone/>
            </a:pPr>
            <a:r>
              <a:rPr lang="en-US" dirty="0"/>
              <a:t>      </a:t>
            </a:r>
            <a:r>
              <a:rPr lang="en-US" b="0" i="0" dirty="0">
                <a:effectLst/>
                <a:latin typeface="Libre Franklin"/>
              </a:rPr>
              <a:t>there is a question of liability to 3</a:t>
            </a:r>
            <a:r>
              <a:rPr lang="en-US" b="0" i="0" baseline="30000" dirty="0">
                <a:effectLst/>
                <a:latin typeface="Libre Franklin"/>
              </a:rPr>
              <a:t>rd</a:t>
            </a:r>
            <a:r>
              <a:rPr lang="en-US" b="0" i="0" dirty="0">
                <a:effectLst/>
                <a:latin typeface="Libre Franklin"/>
              </a:rPr>
              <a:t> parties and subsequent purchasers</a:t>
            </a:r>
          </a:p>
          <a:p>
            <a:r>
              <a:rPr lang="en-US" dirty="0">
                <a:latin typeface="Libre Franklin"/>
              </a:rPr>
              <a:t> </a:t>
            </a:r>
            <a:r>
              <a:rPr lang="en-US" b="0" i="0" dirty="0">
                <a:effectLst/>
                <a:latin typeface="Libre Franklin"/>
              </a:rPr>
              <a:t>Affidavit also does not attest if adjoining landowners have made any changes to their property such as encroachments, additions and fences</a:t>
            </a:r>
          </a:p>
          <a:p>
            <a:r>
              <a:rPr lang="en-US" b="0" i="0" dirty="0">
                <a:effectLst/>
                <a:latin typeface="Libre Franklin"/>
              </a:rPr>
              <a:t>A </a:t>
            </a:r>
            <a:r>
              <a:rPr lang="en-US" b="0" i="0" u="sng" dirty="0">
                <a:effectLst/>
                <a:latin typeface="Libre Franklin"/>
              </a:rPr>
              <a:t>current </a:t>
            </a:r>
            <a:r>
              <a:rPr lang="en-US" b="0" i="0" dirty="0">
                <a:effectLst/>
                <a:latin typeface="Libre Franklin"/>
              </a:rPr>
              <a:t>survey with all the requirements mentioned above is the best course of action to avoid potential future problems.</a:t>
            </a:r>
            <a:endParaRPr lang="en-US" dirty="0"/>
          </a:p>
        </p:txBody>
      </p:sp>
      <p:pic>
        <p:nvPicPr>
          <p:cNvPr id="5" name="Picture 4" descr="A group of men walking in a field&#10;&#10;Description automatically generated with low confidence">
            <a:extLst>
              <a:ext uri="{FF2B5EF4-FFF2-40B4-BE49-F238E27FC236}">
                <a16:creationId xmlns:a16="http://schemas.microsoft.com/office/drawing/2014/main" id="{E346F112-BF70-4928-992F-6F0AFAAAA51A}"/>
              </a:ext>
            </a:extLst>
          </p:cNvPr>
          <p:cNvPicPr>
            <a:picLocks noChangeAspect="1"/>
          </p:cNvPicPr>
          <p:nvPr/>
        </p:nvPicPr>
        <p:blipFill>
          <a:blip r:embed="rId2"/>
          <a:stretch>
            <a:fillRect/>
          </a:stretch>
        </p:blipFill>
        <p:spPr>
          <a:xfrm>
            <a:off x="1570534" y="0"/>
            <a:ext cx="5863329" cy="1682217"/>
          </a:xfrm>
          <a:prstGeom prst="rect">
            <a:avLst/>
          </a:prstGeom>
        </p:spPr>
      </p:pic>
    </p:spTree>
    <p:extLst>
      <p:ext uri="{BB962C8B-B14F-4D97-AF65-F5344CB8AC3E}">
        <p14:creationId xmlns:p14="http://schemas.microsoft.com/office/powerpoint/2010/main" val="221461751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5"/>
          <p:cNvSpPr txBox="1">
            <a:spLocks noGrp="1"/>
          </p:cNvSpPr>
          <p:nvPr>
            <p:ph type="title"/>
          </p:nvPr>
        </p:nvSpPr>
        <p:spPr>
          <a:xfrm>
            <a:off x="311700" y="445025"/>
            <a:ext cx="8520600" cy="10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 Exceptions to the Title Policy Without a Survey</a:t>
            </a:r>
            <a:br>
              <a:rPr lang="en"/>
            </a:br>
            <a:endParaRPr/>
          </a:p>
        </p:txBody>
      </p:sp>
      <p:sp>
        <p:nvSpPr>
          <p:cNvPr id="234" name="Google Shape;234;p45"/>
          <p:cNvSpPr txBox="1">
            <a:spLocks noGrp="1"/>
          </p:cNvSpPr>
          <p:nvPr>
            <p:ph type="body" idx="1"/>
          </p:nvPr>
        </p:nvSpPr>
        <p:spPr>
          <a:xfrm>
            <a:off x="171175" y="1094675"/>
            <a:ext cx="8487600" cy="451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00"/>
                </a:solidFill>
                <a:highlight>
                  <a:schemeClr val="lt1"/>
                </a:highlight>
              </a:rPr>
              <a:t>Without a current survey done, there will be an exclusion in the policy such that the policy will not cover situations that would have been revealed by a current survey.</a:t>
            </a:r>
            <a:endParaRPr b="1">
              <a:solidFill>
                <a:srgbClr val="000000"/>
              </a:solidFill>
              <a:highlight>
                <a:schemeClr val="lt1"/>
              </a:highlight>
            </a:endParaRPr>
          </a:p>
          <a:p>
            <a:pPr marL="457200" lvl="0" indent="-342900" algn="l" rtl="0">
              <a:spcBef>
                <a:spcPts val="1600"/>
              </a:spcBef>
              <a:spcAft>
                <a:spcPts val="0"/>
              </a:spcAft>
              <a:buClr>
                <a:srgbClr val="000000"/>
              </a:buClr>
              <a:buSzPts val="1800"/>
              <a:buChar char="●"/>
            </a:pPr>
            <a:r>
              <a:rPr lang="en" b="1">
                <a:solidFill>
                  <a:srgbClr val="000000"/>
                </a:solidFill>
                <a:highlight>
                  <a:srgbClr val="FFFF00"/>
                </a:highlight>
              </a:rPr>
              <a:t>Encroachments over the property line,</a:t>
            </a:r>
            <a:endParaRPr b="1">
              <a:solidFill>
                <a:srgbClr val="000000"/>
              </a:solidFill>
              <a:highlight>
                <a:srgbClr val="FFFF00"/>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FF00"/>
                </a:highlight>
              </a:rPr>
              <a:t>Adverse possession by adjacent owners</a:t>
            </a:r>
            <a:endParaRPr b="1">
              <a:solidFill>
                <a:srgbClr val="000000"/>
              </a:solidFill>
              <a:highlight>
                <a:srgbClr val="FFFF00"/>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FF00"/>
                </a:highlight>
              </a:rPr>
              <a:t>Errors in acreage calculations in older surveys,</a:t>
            </a:r>
            <a:endParaRPr b="1">
              <a:solidFill>
                <a:srgbClr val="000000"/>
              </a:solidFill>
              <a:highlight>
                <a:srgbClr val="D9EAD3"/>
              </a:highlight>
            </a:endParaRPr>
          </a:p>
          <a:p>
            <a:pPr marL="457200" lvl="0" indent="-342900" algn="l" rtl="0">
              <a:spcBef>
                <a:spcPts val="0"/>
              </a:spcBef>
              <a:spcAft>
                <a:spcPts val="0"/>
              </a:spcAft>
              <a:buClr>
                <a:srgbClr val="000000"/>
              </a:buClr>
              <a:buSzPts val="1800"/>
              <a:buChar char="●"/>
            </a:pPr>
            <a:r>
              <a:rPr lang="en" b="1">
                <a:solidFill>
                  <a:srgbClr val="000000"/>
                </a:solidFill>
                <a:highlight>
                  <a:srgbClr val="FFFF00"/>
                </a:highlight>
              </a:rPr>
              <a:t>Undocumented driveways over the property</a:t>
            </a:r>
            <a:endParaRPr b="1">
              <a:solidFill>
                <a:srgbClr val="000000"/>
              </a:solidFill>
              <a:highlight>
                <a:srgbClr val="FFFF00"/>
              </a:highlight>
            </a:endParaRPr>
          </a:p>
          <a:p>
            <a:pPr marL="0" lvl="0" indent="0" algn="l" rtl="0">
              <a:spcBef>
                <a:spcPts val="1600"/>
              </a:spcBef>
              <a:spcAft>
                <a:spcPts val="1600"/>
              </a:spcAft>
              <a:buNone/>
            </a:pPr>
            <a:r>
              <a:rPr lang="en" b="1">
                <a:solidFill>
                  <a:srgbClr val="000000"/>
                </a:solidFill>
                <a:highlight>
                  <a:srgbClr val="9FC5E8"/>
                </a:highlight>
              </a:rPr>
              <a:t>If the buyer purchases an enhanced owner’s policy, the blanket survey exception is removed from the owner’s policy even if the buyer only gets a house location survey. </a:t>
            </a:r>
            <a:endParaRPr b="1" u="sng">
              <a:solidFill>
                <a:srgbClr val="000000"/>
              </a:solidFill>
              <a:highlight>
                <a:srgbClr val="9FC5E8"/>
              </a:highlight>
            </a:endParaRPr>
          </a:p>
        </p:txBody>
      </p:sp>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DA0BC-8DCD-4D42-A3C0-0D1481AE2B95}"/>
              </a:ext>
            </a:extLst>
          </p:cNvPr>
          <p:cNvSpPr>
            <a:spLocks noGrp="1"/>
          </p:cNvSpPr>
          <p:nvPr>
            <p:ph type="title"/>
          </p:nvPr>
        </p:nvSpPr>
        <p:spPr>
          <a:xfrm>
            <a:off x="510240" y="564921"/>
            <a:ext cx="5315664" cy="810703"/>
          </a:xfrm>
        </p:spPr>
        <p:txBody>
          <a:bodyPr vert="horz" lIns="91440" tIns="45720" rIns="91440" bIns="45720" rtlCol="0" anchor="ctr">
            <a:normAutofit/>
          </a:bodyPr>
          <a:lstStyle/>
          <a:p>
            <a:pPr defTabSz="914400"/>
            <a:br>
              <a:rPr lang="en-US" sz="2000"/>
            </a:br>
            <a:r>
              <a:rPr lang="en-US" sz="2000"/>
              <a:t>Considerations for waterfront properties</a:t>
            </a:r>
            <a:endParaRPr lang="en-US" sz="2000" dirty="0"/>
          </a:p>
        </p:txBody>
      </p:sp>
      <p:pic>
        <p:nvPicPr>
          <p:cNvPr id="6" name="Content Placeholder 5" descr="A picture containing water, sky, outdoor, boat&#10;&#10;Description automatically generated">
            <a:extLst>
              <a:ext uri="{FF2B5EF4-FFF2-40B4-BE49-F238E27FC236}">
                <a16:creationId xmlns:a16="http://schemas.microsoft.com/office/drawing/2014/main" id="{1982681A-73C6-40CE-B2CF-BEB9B219623C}"/>
              </a:ext>
            </a:extLst>
          </p:cNvPr>
          <p:cNvPicPr>
            <a:picLocks noGrp="1" noChangeAspect="1"/>
          </p:cNvPicPr>
          <p:nvPr>
            <p:ph sz="half" idx="1"/>
          </p:nvPr>
        </p:nvPicPr>
        <p:blipFill rotWithShape="1">
          <a:blip r:embed="rId3"/>
          <a:srcRect l="29394" r="41330"/>
          <a:stretch/>
        </p:blipFill>
        <p:spPr>
          <a:xfrm>
            <a:off x="5660857" y="-55831"/>
            <a:ext cx="3480760" cy="5142230"/>
          </a:xfrm>
          <a:prstGeom prst="rect">
            <a:avLst/>
          </a:prstGeom>
          <a:ln>
            <a:noFill/>
          </a:ln>
          <a:effectLst/>
        </p:spPr>
      </p:pic>
      <p:sp>
        <p:nvSpPr>
          <p:cNvPr id="4" name="Content Placeholder 3">
            <a:extLst>
              <a:ext uri="{FF2B5EF4-FFF2-40B4-BE49-F238E27FC236}">
                <a16:creationId xmlns:a16="http://schemas.microsoft.com/office/drawing/2014/main" id="{B8930B64-9FCE-489B-A79D-AF8010F9E126}"/>
              </a:ext>
            </a:extLst>
          </p:cNvPr>
          <p:cNvSpPr>
            <a:spLocks noGrp="1"/>
          </p:cNvSpPr>
          <p:nvPr>
            <p:ph sz="half" idx="2"/>
          </p:nvPr>
        </p:nvSpPr>
        <p:spPr>
          <a:xfrm>
            <a:off x="-111010" y="1585404"/>
            <a:ext cx="5438660" cy="3747433"/>
          </a:xfrm>
        </p:spPr>
        <p:txBody>
          <a:bodyPr vert="horz" lIns="91440" tIns="45720" rIns="91440" bIns="45720" rtlCol="0">
            <a:normAutofit fontScale="55000" lnSpcReduction="20000"/>
          </a:bodyPr>
          <a:lstStyle/>
          <a:p>
            <a:pPr indent="-228600" defTabSz="914400"/>
            <a:r>
              <a:rPr lang="en-US" sz="1200" b="0" i="0" dirty="0">
                <a:effectLst/>
              </a:rPr>
              <a:t>Does the property actually physically abut (i.e. touch) the waterway in question? Although it may appear to do so, this requires a survey that accurately depicts the proper margin of the waterway (many waterfront surveys do not), and a legal analysis to confirm that there are no gaps, margins, or hiatuses between the property and the margin of the waterway.  Even a one inch gap precludes waterfront access.</a:t>
            </a:r>
          </a:p>
          <a:p>
            <a:pPr indent="-228600" defTabSz="914400"/>
            <a:r>
              <a:rPr lang="en-US" sz="1200" b="0" i="0" dirty="0">
                <a:effectLst/>
              </a:rPr>
              <a:t>If there is a dock or related facilities, were they properly permitted? And no, do not assume that because a dock (or any improvement exists), that it must have been properly permitted.</a:t>
            </a:r>
          </a:p>
          <a:p>
            <a:pPr indent="-228600" defTabSz="914400"/>
            <a:r>
              <a:rPr lang="en-US" sz="1200" b="0" i="0" dirty="0">
                <a:effectLst/>
              </a:rPr>
              <a:t>Can you replace the dock if it is damaged or destroyed?</a:t>
            </a:r>
          </a:p>
          <a:p>
            <a:pPr indent="-228600" defTabSz="914400"/>
            <a:r>
              <a:rPr lang="en-US" sz="1200" b="0" i="0" dirty="0">
                <a:effectLst/>
              </a:rPr>
              <a:t>Do third parties have the right to the use or enjoyment of your dock?</a:t>
            </a:r>
          </a:p>
          <a:p>
            <a:pPr indent="-228600" defTabSz="914400"/>
            <a:r>
              <a:rPr lang="en-US" sz="1200" b="0" i="0" dirty="0">
                <a:effectLst/>
              </a:rPr>
              <a:t>If there is no dock, can you place one there? Do not fall into the common trap of assuming that because your neighbor has one that you too can have one.  The determination is extremely site specific.</a:t>
            </a:r>
          </a:p>
          <a:p>
            <a:pPr indent="-228600" defTabSz="914400"/>
            <a:r>
              <a:rPr lang="en-US" sz="1200" b="0" i="0" dirty="0">
                <a:effectLst/>
              </a:rPr>
              <a:t>What restrictions might you have with regard to the placement of a new dock?</a:t>
            </a:r>
          </a:p>
          <a:p>
            <a:pPr indent="-228600" defTabSz="914400"/>
            <a:r>
              <a:rPr lang="en-US" sz="1200" b="0" i="0" dirty="0">
                <a:effectLst/>
              </a:rPr>
              <a:t>Does the parcel indeed have riparian rights for use of the applicable waterway?</a:t>
            </a:r>
          </a:p>
          <a:p>
            <a:pPr indent="-228600" defTabSz="914400"/>
            <a:r>
              <a:rPr lang="en-US" sz="1200" b="0" i="0" dirty="0">
                <a:effectLst/>
              </a:rPr>
              <a:t>If your waterfront access is over another parcel, does such access actually get you to the waterfront, do you have the legal right to use it and, most importantly, does it specifically confer the right to also locate a dock?</a:t>
            </a:r>
          </a:p>
          <a:p>
            <a:pPr indent="-228600" defTabSz="914400"/>
            <a:r>
              <a:rPr lang="en-US" sz="1200" b="0" i="0" dirty="0">
                <a:effectLst/>
              </a:rPr>
              <a:t>Conversely, do third parties have the right to enjoy the riparian rights associated with your parcel?</a:t>
            </a:r>
          </a:p>
          <a:p>
            <a:pPr indent="-228600" defTabSz="914400"/>
            <a:r>
              <a:rPr lang="en-US" sz="1200" b="0" i="0" dirty="0">
                <a:effectLst/>
              </a:rPr>
              <a:t>If there is a seawall, is it properly located on the property’s waterfront boundary, and does the face of the seawall match the property’s waterfront boundary? An inspection can also determine if the seawall is structurally sound, which if poorly constructed could lead to costly repairs.</a:t>
            </a:r>
          </a:p>
          <a:p>
            <a:pPr indent="-228600" defTabSz="914400"/>
            <a:r>
              <a:rPr lang="en-US" sz="1200" b="0" i="0" dirty="0">
                <a:effectLst/>
              </a:rPr>
              <a:t>In the likely event that the waterfront parcel is located within a flood prone area, was the home constructed to satisfy FEMA requirements?</a:t>
            </a:r>
          </a:p>
          <a:p>
            <a:pPr indent="-228600" defTabSz="914400"/>
            <a:r>
              <a:rPr lang="en-US" sz="1200" b="0" i="0" dirty="0">
                <a:effectLst/>
              </a:rPr>
              <a:t>If there is no home on the property, are you familiar with FEMA requirements for the subject parcel (and the most recently revised flood map for such parcel)?</a:t>
            </a:r>
          </a:p>
          <a:p>
            <a:pPr indent="-228600" defTabSz="914400"/>
            <a:r>
              <a:rPr lang="en-US" sz="1200" b="0" i="0" dirty="0">
                <a:effectLst/>
              </a:rPr>
              <a:t>Does the parcel have unique setback/construction requirements due to the water it abuts and how do they apply? Do the improvements satisfy those requirements?</a:t>
            </a:r>
          </a:p>
          <a:p>
            <a:pPr indent="-228600" defTabSz="914400"/>
            <a:r>
              <a:rPr lang="en-US" sz="1200" b="0" i="0" dirty="0">
                <a:effectLst/>
              </a:rPr>
              <a:t>If the home is ever damaged or destroyed, is it important for you to know what requirements you might need to satisfy to replace it. </a:t>
            </a:r>
          </a:p>
          <a:p>
            <a:pPr indent="-228600" defTabSz="914400"/>
            <a:r>
              <a:rPr lang="en-US" sz="1200" b="0" i="0" dirty="0">
                <a:effectLst/>
              </a:rPr>
              <a:t> Credit: Berlin, Patten, Ebling Attorneys</a:t>
            </a:r>
          </a:p>
          <a:p>
            <a:pPr indent="-228600" defTabSz="914400"/>
            <a:endParaRPr lang="en-US" sz="400" dirty="0"/>
          </a:p>
          <a:p>
            <a:pPr indent="-228600" defTabSz="914400"/>
            <a:endParaRPr lang="en-US" sz="400" b="0" i="0" dirty="0">
              <a:effectLst/>
            </a:endParaRPr>
          </a:p>
          <a:p>
            <a:pPr indent="-228600" defTabSz="914400"/>
            <a:endParaRPr lang="en-US" sz="400" dirty="0"/>
          </a:p>
        </p:txBody>
      </p:sp>
    </p:spTree>
    <p:extLst>
      <p:ext uri="{BB962C8B-B14F-4D97-AF65-F5344CB8AC3E}">
        <p14:creationId xmlns:p14="http://schemas.microsoft.com/office/powerpoint/2010/main" val="299651618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63562-0AAB-49D4-B7DF-9DF8FE53D656}"/>
              </a:ext>
            </a:extLst>
          </p:cNvPr>
          <p:cNvSpPr>
            <a:spLocks noGrp="1"/>
          </p:cNvSpPr>
          <p:nvPr>
            <p:ph type="title"/>
          </p:nvPr>
        </p:nvSpPr>
        <p:spPr>
          <a:xfrm>
            <a:off x="510240" y="564921"/>
            <a:ext cx="3781222" cy="810703"/>
          </a:xfrm>
        </p:spPr>
        <p:txBody>
          <a:bodyPr>
            <a:normAutofit/>
          </a:bodyPr>
          <a:lstStyle/>
          <a:p>
            <a:r>
              <a:rPr lang="en-US" sz="2500"/>
              <a:t>Ocean Pines: Obligation to Maintain Waterfront</a:t>
            </a:r>
          </a:p>
        </p:txBody>
      </p:sp>
      <p:sp>
        <p:nvSpPr>
          <p:cNvPr id="3" name="Content Placeholder 2">
            <a:extLst>
              <a:ext uri="{FF2B5EF4-FFF2-40B4-BE49-F238E27FC236}">
                <a16:creationId xmlns:a16="http://schemas.microsoft.com/office/drawing/2014/main" id="{4408A5EB-CFD2-47B1-8FF0-40A2F58D105B}"/>
              </a:ext>
            </a:extLst>
          </p:cNvPr>
          <p:cNvSpPr>
            <a:spLocks noGrp="1"/>
          </p:cNvSpPr>
          <p:nvPr>
            <p:ph idx="1"/>
          </p:nvPr>
        </p:nvSpPr>
        <p:spPr>
          <a:xfrm>
            <a:off x="-5634" y="1477679"/>
            <a:ext cx="4640455" cy="3665821"/>
          </a:xfrm>
        </p:spPr>
        <p:txBody>
          <a:bodyPr>
            <a:normAutofit fontScale="92500" lnSpcReduction="20000"/>
          </a:bodyPr>
          <a:lstStyle/>
          <a:p>
            <a:pPr marL="0" indent="0" fontAlgn="base">
              <a:buNone/>
            </a:pPr>
            <a:r>
              <a:rPr lang="en-US" sz="1200" dirty="0">
                <a:latin typeface="Libre Baskerville"/>
              </a:rPr>
              <a:t>    </a:t>
            </a:r>
            <a:r>
              <a:rPr lang="en-US" sz="1200" b="0" i="0" dirty="0">
                <a:effectLst/>
                <a:latin typeface="Libre Baskerville"/>
              </a:rPr>
              <a:t> The Obligation and Ability to Maintain the Waterfront</a:t>
            </a:r>
          </a:p>
          <a:p>
            <a:pPr fontAlgn="base"/>
            <a:r>
              <a:rPr lang="en-US" sz="1200" b="0" i="0" dirty="0">
                <a:effectLst/>
                <a:latin typeface="Libre Baskerville"/>
              </a:rPr>
              <a:t>For any property that faces significant wave action or is on a bluff, there will be erosion concerns. For all waterfront properties, there are significant legal restrictions on the owners’ ability to clear growth and trees, to fill eroded areas, and to construct shoreline protection. The cost and ability to obtain permits for waterfront repairs and maintenance should be considered. For example, in many waterfront communities, there are existing bulkheads or revetments. Depending on the particular community, the cost to maintain these structures may lie with the nearest individual landowner or with the community. In Ocean Pines, Maryland, for example, all properties in the community must pay an annual HOA assessment toward the upkeep of common area facilities, but in the instance of waterfront properties, the assessment may also cover the cost of maintenance to the property’s bulkhead.  “MAY” because this is true in some sections of Ocean Pines, whereas in other sections, waterfront property owners, although they still pay an annual assessment that is higher than a land locked property, have the cost and burden of bulkhead maintenance placed squarely upon the homeowner. </a:t>
            </a:r>
          </a:p>
          <a:p>
            <a:pPr fontAlgn="base"/>
            <a:endParaRPr lang="en-US" sz="1200" dirty="0">
              <a:latin typeface="Libre Baskerville"/>
            </a:endParaRPr>
          </a:p>
          <a:p>
            <a:pPr marL="0" indent="0" fontAlgn="base">
              <a:buNone/>
            </a:pPr>
            <a:r>
              <a:rPr lang="en-US" sz="1200" dirty="0">
                <a:latin typeface="Libre Baskerville"/>
              </a:rPr>
              <a:t>****</a:t>
            </a:r>
            <a:r>
              <a:rPr lang="en-US" sz="1200" b="0" i="0" dirty="0">
                <a:effectLst/>
                <a:latin typeface="Libre Baskerville"/>
              </a:rPr>
              <a:t> In Anne Arundel County, Maryland, there have been news reports of criminal charges being filed because a waterfront property owner hired a landscaper to clear trees and bushes along the waterfront. </a:t>
            </a:r>
          </a:p>
          <a:p>
            <a:pPr marL="0" indent="0" fontAlgn="base">
              <a:buNone/>
            </a:pPr>
            <a:r>
              <a:rPr lang="en-US" sz="1200" b="0" i="0" dirty="0">
                <a:effectLst/>
                <a:latin typeface="Libre Baskerville"/>
              </a:rPr>
              <a:t>Just like piers, it is wise to consult with knowledgeable professionals and zoning departments before becoming set on plans for improvements.</a:t>
            </a:r>
          </a:p>
          <a:p>
            <a:pPr marL="0" indent="0" fontAlgn="base">
              <a:buNone/>
            </a:pPr>
            <a:r>
              <a:rPr lang="en-US" sz="1200" dirty="0">
                <a:latin typeface="Libre Baskerville"/>
              </a:rPr>
              <a:t>(Credit:  </a:t>
            </a:r>
            <a:r>
              <a:rPr lang="en-US" sz="1200" b="0" i="0" dirty="0">
                <a:effectLst/>
                <a:latin typeface="Libre Baskerville"/>
              </a:rPr>
              <a:t>Dirk </a:t>
            </a:r>
            <a:r>
              <a:rPr lang="en-US" sz="1200" b="0" i="0" dirty="0" err="1">
                <a:effectLst/>
                <a:latin typeface="Libre Baskerville"/>
              </a:rPr>
              <a:t>Schwenk</a:t>
            </a:r>
            <a:r>
              <a:rPr lang="en-US" sz="1200" b="0" i="0" dirty="0">
                <a:effectLst/>
                <a:latin typeface="Libre Baskerville"/>
              </a:rPr>
              <a:t>  and Mike </a:t>
            </a:r>
            <a:r>
              <a:rPr lang="en-US" sz="1200" b="0" i="0" dirty="0" err="1">
                <a:effectLst/>
                <a:latin typeface="Libre Baskerville"/>
              </a:rPr>
              <a:t>Piasecki</a:t>
            </a:r>
            <a:r>
              <a:rPr lang="en-US" sz="1200" b="0" i="0" dirty="0">
                <a:effectLst/>
                <a:latin typeface="Libre Baskerville"/>
              </a:rPr>
              <a:t> III)</a:t>
            </a:r>
          </a:p>
          <a:p>
            <a:endParaRPr lang="en-US" sz="600" dirty="0"/>
          </a:p>
        </p:txBody>
      </p:sp>
      <p:pic>
        <p:nvPicPr>
          <p:cNvPr id="7" name="Picture 6" descr="A picture containing nature&#10;&#10;Description automatically generated">
            <a:extLst>
              <a:ext uri="{FF2B5EF4-FFF2-40B4-BE49-F238E27FC236}">
                <a16:creationId xmlns:a16="http://schemas.microsoft.com/office/drawing/2014/main" id="{531BAD59-007D-4D3B-B247-29D2FC2927C0}"/>
              </a:ext>
            </a:extLst>
          </p:cNvPr>
          <p:cNvPicPr>
            <a:picLocks noChangeAspect="1"/>
          </p:cNvPicPr>
          <p:nvPr/>
        </p:nvPicPr>
        <p:blipFill>
          <a:blip r:embed="rId2"/>
          <a:stretch>
            <a:fillRect/>
          </a:stretch>
        </p:blipFill>
        <p:spPr>
          <a:xfrm>
            <a:off x="4801700" y="0"/>
            <a:ext cx="4342300" cy="5143500"/>
          </a:xfrm>
          <a:prstGeom prst="rect">
            <a:avLst/>
          </a:prstGeom>
        </p:spPr>
      </p:pic>
    </p:spTree>
    <p:extLst>
      <p:ext uri="{BB962C8B-B14F-4D97-AF65-F5344CB8AC3E}">
        <p14:creationId xmlns:p14="http://schemas.microsoft.com/office/powerpoint/2010/main" val="1434918818"/>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highlight>
                  <a:srgbClr val="808080"/>
                </a:highlight>
              </a:rPr>
              <a:t>Case Study: Pasadena Maryland</a:t>
            </a:r>
            <a:endParaRPr>
              <a:highlight>
                <a:srgbClr val="808080"/>
              </a:highlight>
            </a:endParaRPr>
          </a:p>
        </p:txBody>
      </p:sp>
      <p:sp>
        <p:nvSpPr>
          <p:cNvPr id="240" name="Google Shape;240;p46"/>
          <p:cNvSpPr txBox="1">
            <a:spLocks noGrp="1"/>
          </p:cNvSpPr>
          <p:nvPr>
            <p:ph type="body" idx="1"/>
          </p:nvPr>
        </p:nvSpPr>
        <p:spPr>
          <a:xfrm>
            <a:off x="249063" y="1017725"/>
            <a:ext cx="8520600" cy="4073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First time home buyer</a:t>
            </a:r>
            <a:endParaRPr/>
          </a:p>
          <a:p>
            <a:pPr marL="457200" lvl="0" indent="-342900" algn="l" rtl="0">
              <a:spcBef>
                <a:spcPts val="0"/>
              </a:spcBef>
              <a:spcAft>
                <a:spcPts val="0"/>
              </a:spcAft>
              <a:buSzPts val="1800"/>
              <a:buChar char="●"/>
            </a:pPr>
            <a:r>
              <a:rPr lang="en"/>
              <a:t>Water property with small backyard</a:t>
            </a:r>
            <a:endParaRPr/>
          </a:p>
          <a:p>
            <a:pPr marL="457200" lvl="0" indent="-342900" algn="l" rtl="0">
              <a:spcBef>
                <a:spcPts val="0"/>
              </a:spcBef>
              <a:spcAft>
                <a:spcPts val="0"/>
              </a:spcAft>
              <a:buSzPts val="1800"/>
              <a:buChar char="●"/>
            </a:pPr>
            <a:r>
              <a:rPr lang="en"/>
              <a:t>Family of 5		</a:t>
            </a:r>
            <a:endParaRPr/>
          </a:p>
          <a:p>
            <a:pPr marL="457200" lvl="0" indent="-342900" algn="l" rtl="0">
              <a:spcBef>
                <a:spcPts val="0"/>
              </a:spcBef>
              <a:spcAft>
                <a:spcPts val="0"/>
              </a:spcAft>
              <a:buSzPts val="1800"/>
              <a:buChar char="●"/>
            </a:pPr>
            <a:r>
              <a:rPr lang="en"/>
              <a:t>House location drawing “optional”/ Lender deemed unnecessary</a:t>
            </a:r>
            <a:endParaRPr/>
          </a:p>
          <a:p>
            <a:pPr marL="0" lvl="0" indent="0" algn="l" rtl="0">
              <a:spcBef>
                <a:spcPts val="1600"/>
              </a:spcBef>
              <a:spcAft>
                <a:spcPts val="1600"/>
              </a:spcAft>
              <a:buNone/>
            </a:pPr>
            <a:r>
              <a:rPr lang="en"/>
              <a:t>  </a:t>
            </a:r>
            <a:endParaRPr/>
          </a:p>
        </p:txBody>
      </p:sp>
      <p:pic>
        <p:nvPicPr>
          <p:cNvPr id="241" name="Google Shape;241;p46"/>
          <p:cNvPicPr preferRelativeResize="0"/>
          <p:nvPr/>
        </p:nvPicPr>
        <p:blipFill>
          <a:blip r:embed="rId3">
            <a:alphaModFix/>
          </a:blip>
          <a:stretch>
            <a:fillRect/>
          </a:stretch>
        </p:blipFill>
        <p:spPr>
          <a:xfrm>
            <a:off x="530177" y="2191951"/>
            <a:ext cx="7735674" cy="28991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2000" fill="hold"/>
                                        <p:tgtEl>
                                          <p:spTgt spid="241"/>
                                        </p:tgtEl>
                                        <p:attrNameLst>
                                          <p:attrName>ppt_x</p:attrName>
                                        </p:attrNameLst>
                                      </p:cBhvr>
                                      <p:tavLst>
                                        <p:tav tm="0">
                                          <p:val>
                                            <p:strVal val="#ppt_x"/>
                                          </p:val>
                                        </p:tav>
                                        <p:tav tm="100000">
                                          <p:val>
                                            <p:strVal val="#ppt_x"/>
                                          </p:val>
                                        </p:tav>
                                      </p:tavLst>
                                    </p:anim>
                                    <p:anim calcmode="lin" valueType="num">
                                      <p:cBhvr additive="base">
                                        <p:cTn id="8" dur="2000" fill="hold"/>
                                        <p:tgtEl>
                                          <p:spTgt spid="2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            </a:t>
            </a:r>
            <a:r>
              <a:rPr lang="en" sz="4000" dirty="0">
                <a:solidFill>
                  <a:schemeClr val="bg1"/>
                </a:solidFill>
                <a:highlight>
                  <a:srgbClr val="C0C0C0"/>
                </a:highlight>
                <a:latin typeface="Arial Black" panose="020B0A04020102020204" pitchFamily="34" charset="0"/>
              </a:rPr>
              <a:t>Elevation Certificates</a:t>
            </a:r>
            <a:endParaRPr sz="4000" dirty="0">
              <a:solidFill>
                <a:schemeClr val="bg1"/>
              </a:solidFill>
              <a:highlight>
                <a:srgbClr val="C0C0C0"/>
              </a:highlight>
              <a:latin typeface="Arial Black" panose="020B0A04020102020204" pitchFamily="34" charset="0"/>
            </a:endParaRPr>
          </a:p>
        </p:txBody>
      </p:sp>
      <p:sp>
        <p:nvSpPr>
          <p:cNvPr id="254" name="Google Shape;254;p48"/>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solidFill>
                  <a:srgbClr val="000000"/>
                </a:solidFill>
                <a:highlight>
                  <a:srgbClr val="FFD966"/>
                </a:highlight>
              </a:rPr>
              <a:t>For Flood Zone clients who need certificates to determine insurance rates.</a:t>
            </a:r>
            <a:endParaRPr b="1" dirty="0">
              <a:solidFill>
                <a:srgbClr val="000000"/>
              </a:solidFill>
              <a:highlight>
                <a:srgbClr val="FFD966"/>
              </a:highlight>
            </a:endParaRPr>
          </a:p>
        </p:txBody>
      </p:sp>
      <p:pic>
        <p:nvPicPr>
          <p:cNvPr id="255" name="Google Shape;255;p48"/>
          <p:cNvPicPr preferRelativeResize="0"/>
          <p:nvPr/>
        </p:nvPicPr>
        <p:blipFill>
          <a:blip r:embed="rId3">
            <a:alphaModFix/>
          </a:blip>
          <a:stretch>
            <a:fillRect/>
          </a:stretch>
        </p:blipFill>
        <p:spPr>
          <a:xfrm>
            <a:off x="1186400" y="1553275"/>
            <a:ext cx="6771200" cy="3590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2500"/>
                                        <p:tgtEl>
                                          <p:spTgt spid="255"/>
                                        </p:tgtEl>
                                      </p:cBhvr>
                                    </p:animEffect>
                                    <p:anim calcmode="lin" valueType="num">
                                      <p:cBhvr>
                                        <p:cTn id="8" dur="2500" fill="hold"/>
                                        <p:tgtEl>
                                          <p:spTgt spid="255"/>
                                        </p:tgtEl>
                                        <p:attrNameLst>
                                          <p:attrName>ppt_w</p:attrName>
                                        </p:attrNameLst>
                                      </p:cBhvr>
                                      <p:tavLst>
                                        <p:tav tm="0" fmla="#ppt_w*sin(2.5*pi*$)">
                                          <p:val>
                                            <p:fltVal val="0"/>
                                          </p:val>
                                        </p:tav>
                                        <p:tav tm="100000">
                                          <p:val>
                                            <p:fltVal val="1"/>
                                          </p:val>
                                        </p:tav>
                                      </p:tavLst>
                                    </p:anim>
                                    <p:anim calcmode="lin" valueType="num">
                                      <p:cBhvr>
                                        <p:cTn id="9" dur="2500" fill="hold"/>
                                        <p:tgtEl>
                                          <p:spTgt spid="255"/>
                                        </p:tgtEl>
                                        <p:attrNameLst>
                                          <p:attrName>ppt_h</p:attrName>
                                        </p:attrNameLst>
                                      </p:cBhvr>
                                      <p:tavLst>
                                        <p:tav tm="0">
                                          <p:val>
                                            <p:strVal val="#ppt_h"/>
                                          </p:val>
                                        </p:tav>
                                        <p:tav tm="100000">
                                          <p:val>
                                            <p:strVal val="#ppt_h"/>
                                          </p:val>
                                        </p:tav>
                                      </p:tavLst>
                                    </p:anim>
                                  </p:childTnLst>
                                </p:cTn>
                              </p:par>
                              <p:par>
                                <p:cTn id="10" presetID="15" presetClass="entr" presetSubtype="0" fill="hold" nodeType="withEffect">
                                  <p:stCondLst>
                                    <p:cond delay="0"/>
                                  </p:stCondLst>
                                  <p:childTnLst>
                                    <p:set>
                                      <p:cBhvr>
                                        <p:cTn id="11" dur="1" fill="hold">
                                          <p:stCondLst>
                                            <p:cond delay="0"/>
                                          </p:stCondLst>
                                        </p:cTn>
                                        <p:tgtEl>
                                          <p:spTgt spid="255"/>
                                        </p:tgtEl>
                                        <p:attrNameLst>
                                          <p:attrName>style.visibility</p:attrName>
                                        </p:attrNameLst>
                                      </p:cBhvr>
                                      <p:to>
                                        <p:strVal val="visible"/>
                                      </p:to>
                                    </p:set>
                                    <p:anim calcmode="lin" valueType="num">
                                      <p:cBhvr>
                                        <p:cTn id="12" dur="2500" fill="hold"/>
                                        <p:tgtEl>
                                          <p:spTgt spid="255"/>
                                        </p:tgtEl>
                                        <p:attrNameLst>
                                          <p:attrName>ppt_w</p:attrName>
                                        </p:attrNameLst>
                                      </p:cBhvr>
                                      <p:tavLst>
                                        <p:tav tm="0">
                                          <p:val>
                                            <p:fltVal val="0"/>
                                          </p:val>
                                        </p:tav>
                                        <p:tav tm="100000">
                                          <p:val>
                                            <p:strVal val="#ppt_w"/>
                                          </p:val>
                                        </p:tav>
                                      </p:tavLst>
                                    </p:anim>
                                    <p:anim calcmode="lin" valueType="num">
                                      <p:cBhvr>
                                        <p:cTn id="13" dur="2500" fill="hold"/>
                                        <p:tgtEl>
                                          <p:spTgt spid="255"/>
                                        </p:tgtEl>
                                        <p:attrNameLst>
                                          <p:attrName>ppt_h</p:attrName>
                                        </p:attrNameLst>
                                      </p:cBhvr>
                                      <p:tavLst>
                                        <p:tav tm="0">
                                          <p:val>
                                            <p:fltVal val="0"/>
                                          </p:val>
                                        </p:tav>
                                        <p:tav tm="100000">
                                          <p:val>
                                            <p:strVal val="#ppt_h"/>
                                          </p:val>
                                        </p:tav>
                                      </p:tavLst>
                                    </p:anim>
                                    <p:anim calcmode="lin" valueType="num">
                                      <p:cBhvr>
                                        <p:cTn id="14" dur="2500" fill="hold"/>
                                        <p:tgtEl>
                                          <p:spTgt spid="255"/>
                                        </p:tgtEl>
                                        <p:attrNameLst>
                                          <p:attrName>ppt_x</p:attrName>
                                        </p:attrNameLst>
                                      </p:cBhvr>
                                      <p:tavLst>
                                        <p:tav tm="0" fmla="#ppt_x+(cos(-2*pi*(1-$))*-#ppt_x-sin(-2*pi*(1-$))*(1-#ppt_y))*(1-$)">
                                          <p:val>
                                            <p:fltVal val="0"/>
                                          </p:val>
                                        </p:tav>
                                        <p:tav tm="100000">
                                          <p:val>
                                            <p:fltVal val="1"/>
                                          </p:val>
                                        </p:tav>
                                      </p:tavLst>
                                    </p:anim>
                                    <p:anim calcmode="lin" valueType="num">
                                      <p:cBhvr>
                                        <p:cTn id="15" dur="2500" fill="hold"/>
                                        <p:tgtEl>
                                          <p:spTgt spid="2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9FBD81-AB29-4AEF-9AC0-9D3FB43766D5}"/>
              </a:ext>
            </a:extLst>
          </p:cNvPr>
          <p:cNvPicPr>
            <a:picLocks noChangeAspect="1"/>
          </p:cNvPicPr>
          <p:nvPr/>
        </p:nvPicPr>
        <p:blipFill rotWithShape="1">
          <a:blip r:embed="rId2"/>
          <a:srcRect b="4819"/>
          <a:stretch/>
        </p:blipFill>
        <p:spPr>
          <a:xfrm>
            <a:off x="482600" y="457199"/>
            <a:ext cx="8178799" cy="4203700"/>
          </a:xfrm>
          <a:prstGeom prst="rect">
            <a:avLst/>
          </a:prstGeom>
        </p:spPr>
      </p:pic>
    </p:spTree>
    <p:extLst>
      <p:ext uri="{BB962C8B-B14F-4D97-AF65-F5344CB8AC3E}">
        <p14:creationId xmlns:p14="http://schemas.microsoft.com/office/powerpoint/2010/main" val="3641603912"/>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D685-B0B8-4BA6-81D1-14F7D83E7708}"/>
              </a:ext>
            </a:extLst>
          </p:cNvPr>
          <p:cNvSpPr>
            <a:spLocks noGrp="1"/>
          </p:cNvSpPr>
          <p:nvPr>
            <p:ph type="title"/>
          </p:nvPr>
        </p:nvSpPr>
        <p:spPr>
          <a:xfrm>
            <a:off x="511350" y="541758"/>
            <a:ext cx="7606567" cy="810705"/>
          </a:xfrm>
        </p:spPr>
        <p:txBody>
          <a:bodyPr>
            <a:normAutofit fontScale="90000"/>
          </a:bodyPr>
          <a:lstStyle/>
          <a:p>
            <a:r>
              <a:rPr lang="en-US" dirty="0"/>
              <a:t>FEMA:</a:t>
            </a:r>
            <a:br>
              <a:rPr lang="en-US" dirty="0"/>
            </a:br>
            <a:r>
              <a:rPr lang="en-US" dirty="0"/>
              <a:t>Retrofitting Homes to Reduce Flood Insurance Costs</a:t>
            </a:r>
          </a:p>
        </p:txBody>
      </p:sp>
      <p:pic>
        <p:nvPicPr>
          <p:cNvPr id="8" name="Content Placeholder 7">
            <a:extLst>
              <a:ext uri="{FF2B5EF4-FFF2-40B4-BE49-F238E27FC236}">
                <a16:creationId xmlns:a16="http://schemas.microsoft.com/office/drawing/2014/main" id="{53AE665C-2B83-44A6-85BE-44089DDE60F1}"/>
              </a:ext>
            </a:extLst>
          </p:cNvPr>
          <p:cNvPicPr>
            <a:picLocks noGrp="1" noChangeAspect="1"/>
          </p:cNvPicPr>
          <p:nvPr>
            <p:ph idx="1"/>
          </p:nvPr>
        </p:nvPicPr>
        <p:blipFill>
          <a:blip r:embed="rId3"/>
          <a:stretch>
            <a:fillRect/>
          </a:stretch>
        </p:blipFill>
        <p:spPr>
          <a:xfrm>
            <a:off x="4812594" y="1500734"/>
            <a:ext cx="4205288" cy="2864664"/>
          </a:xfrm>
        </p:spPr>
      </p:pic>
      <p:sp>
        <p:nvSpPr>
          <p:cNvPr id="4" name="Text Placeholder 3">
            <a:extLst>
              <a:ext uri="{FF2B5EF4-FFF2-40B4-BE49-F238E27FC236}">
                <a16:creationId xmlns:a16="http://schemas.microsoft.com/office/drawing/2014/main" id="{27371D7A-ED9F-4340-A0D2-4890417BE8B0}"/>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E1CAB358-E435-45C5-94D7-D97AC8C5AFEA}"/>
              </a:ext>
            </a:extLst>
          </p:cNvPr>
          <p:cNvPicPr>
            <a:picLocks noChangeAspect="1"/>
          </p:cNvPicPr>
          <p:nvPr/>
        </p:nvPicPr>
        <p:blipFill>
          <a:blip r:embed="rId4"/>
          <a:stretch>
            <a:fillRect/>
          </a:stretch>
        </p:blipFill>
        <p:spPr>
          <a:xfrm>
            <a:off x="0" y="1500734"/>
            <a:ext cx="4812594" cy="2864664"/>
          </a:xfrm>
          <a:prstGeom prst="rect">
            <a:avLst/>
          </a:prstGeom>
        </p:spPr>
      </p:pic>
    </p:spTree>
    <p:extLst>
      <p:ext uri="{BB962C8B-B14F-4D97-AF65-F5344CB8AC3E}">
        <p14:creationId xmlns:p14="http://schemas.microsoft.com/office/powerpoint/2010/main" val="3965825411"/>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52"/>
          <p:cNvSpPr txBox="1">
            <a:spLocks noGrp="1"/>
          </p:cNvSpPr>
          <p:nvPr>
            <p:ph type="title"/>
          </p:nvPr>
        </p:nvSpPr>
        <p:spPr>
          <a:xfrm>
            <a:off x="311700" y="472225"/>
            <a:ext cx="7968142" cy="129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a:solidFill>
                  <a:srgbClr val="000000"/>
                </a:solidFill>
                <a:highlight>
                  <a:srgbClr val="808080"/>
                </a:highlight>
              </a:rPr>
              <a:t>Home Inspection + Land Survey=</a:t>
            </a:r>
            <a:br>
              <a:rPr lang="en-US" sz="3600">
                <a:solidFill>
                  <a:srgbClr val="000000"/>
                </a:solidFill>
                <a:highlight>
                  <a:srgbClr val="808080"/>
                </a:highlight>
              </a:rPr>
            </a:br>
            <a:r>
              <a:rPr lang="en-US" sz="3600">
                <a:solidFill>
                  <a:srgbClr val="000000"/>
                </a:solidFill>
                <a:highlight>
                  <a:srgbClr val="808080"/>
                </a:highlight>
              </a:rPr>
              <a:t>Happy Homeowners Inside and Out!</a:t>
            </a:r>
            <a:br>
              <a:rPr lang="en-US" sz="3600">
                <a:solidFill>
                  <a:srgbClr val="000000"/>
                </a:solidFill>
                <a:highlight>
                  <a:srgbClr val="808080"/>
                </a:highlight>
              </a:rPr>
            </a:br>
            <a:endParaRPr lang="en-US" sz="3600">
              <a:solidFill>
                <a:srgbClr val="000000"/>
              </a:solidFill>
              <a:highlight>
                <a:srgbClr val="808080"/>
              </a:highlight>
            </a:endParaRPr>
          </a:p>
        </p:txBody>
      </p:sp>
      <p:sp>
        <p:nvSpPr>
          <p:cNvPr id="275" name="Google Shape;275;p52"/>
          <p:cNvSpPr txBox="1">
            <a:spLocks noGrp="1"/>
          </p:cNvSpPr>
          <p:nvPr>
            <p:ph type="body" idx="1"/>
          </p:nvPr>
        </p:nvSpPr>
        <p:spPr>
          <a:xfrm>
            <a:off x="185970" y="1685490"/>
            <a:ext cx="8646330" cy="345786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lang="en" sz="3600" b="1" dirty="0">
              <a:solidFill>
                <a:srgbClr val="000000"/>
              </a:solidFill>
              <a:highlight>
                <a:srgbClr val="00FF00"/>
              </a:highlight>
            </a:endParaRPr>
          </a:p>
        </p:txBody>
      </p:sp>
      <p:pic>
        <p:nvPicPr>
          <p:cNvPr id="276" name="Google Shape;276;p52"/>
          <p:cNvPicPr preferRelativeResize="0"/>
          <p:nvPr/>
        </p:nvPicPr>
        <p:blipFill>
          <a:blip r:embed="rId3">
            <a:alphaModFix/>
          </a:blip>
          <a:stretch>
            <a:fillRect/>
          </a:stretch>
        </p:blipFill>
        <p:spPr>
          <a:xfrm>
            <a:off x="1619250" y="1846926"/>
            <a:ext cx="5905500" cy="3146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1000"/>
                                        <p:tgtEl>
                                          <p:spTgt spid="276"/>
                                        </p:tgtEl>
                                      </p:cBhvr>
                                    </p:animEffect>
                                    <p:anim calcmode="lin" valueType="num">
                                      <p:cBhvr>
                                        <p:cTn id="8" dur="1000" fill="hold"/>
                                        <p:tgtEl>
                                          <p:spTgt spid="276"/>
                                        </p:tgtEl>
                                        <p:attrNameLst>
                                          <p:attrName>ppt_x</p:attrName>
                                        </p:attrNameLst>
                                      </p:cBhvr>
                                      <p:tavLst>
                                        <p:tav tm="0">
                                          <p:val>
                                            <p:strVal val="#ppt_x"/>
                                          </p:val>
                                        </p:tav>
                                        <p:tav tm="100000">
                                          <p:val>
                                            <p:strVal val="#ppt_x"/>
                                          </p:val>
                                        </p:tav>
                                      </p:tavLst>
                                    </p:anim>
                                    <p:anim calcmode="lin" valueType="num">
                                      <p:cBhvr>
                                        <p:cTn id="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F889-BADE-4055-8B1E-AE64259EDA17}"/>
              </a:ext>
            </a:extLst>
          </p:cNvPr>
          <p:cNvSpPr>
            <a:spLocks noGrp="1"/>
          </p:cNvSpPr>
          <p:nvPr>
            <p:ph type="title"/>
          </p:nvPr>
        </p:nvSpPr>
        <p:spPr/>
        <p:txBody>
          <a:bodyPr/>
          <a:lstStyle/>
          <a:p>
            <a:pPr algn="ctr"/>
            <a:r>
              <a:rPr lang="en-US" sz="3600" b="1" dirty="0">
                <a:solidFill>
                  <a:schemeClr val="bg1"/>
                </a:solidFill>
              </a:rPr>
              <a:t>Thank you MLTA! </a:t>
            </a:r>
          </a:p>
        </p:txBody>
      </p:sp>
      <p:sp>
        <p:nvSpPr>
          <p:cNvPr id="3" name="Text Placeholder 2">
            <a:extLst>
              <a:ext uri="{FF2B5EF4-FFF2-40B4-BE49-F238E27FC236}">
                <a16:creationId xmlns:a16="http://schemas.microsoft.com/office/drawing/2014/main" id="{BA803C06-0830-4590-B488-D6F55EA08A36}"/>
              </a:ext>
            </a:extLst>
          </p:cNvPr>
          <p:cNvSpPr>
            <a:spLocks noGrp="1"/>
          </p:cNvSpPr>
          <p:nvPr>
            <p:ph type="body" idx="1"/>
          </p:nvPr>
        </p:nvSpPr>
        <p:spPr/>
        <p:txBody>
          <a:bodyPr/>
          <a:lstStyle/>
          <a:p>
            <a:pPr marL="114300" indent="0">
              <a:buNone/>
            </a:pPr>
            <a:endParaRPr lang="en-US" sz="2000" b="1" dirty="0">
              <a:solidFill>
                <a:schemeClr val="bg1"/>
              </a:solidFill>
              <a:latin typeface="Amasis MT Pro Black" panose="02040A04050005020304" pitchFamily="18" charset="0"/>
            </a:endParaRPr>
          </a:p>
          <a:p>
            <a:pPr marL="114300" indent="0">
              <a:buNone/>
            </a:pPr>
            <a:endParaRPr lang="en-US" sz="2000" b="1" dirty="0">
              <a:solidFill>
                <a:schemeClr val="bg1"/>
              </a:solidFill>
              <a:latin typeface="Amasis MT Pro Black" panose="02040A04050005020304" pitchFamily="18" charset="0"/>
            </a:endParaRPr>
          </a:p>
          <a:p>
            <a:pPr marL="114300" indent="0">
              <a:buNone/>
            </a:pPr>
            <a:endParaRPr lang="en-US" sz="2000" b="1" dirty="0">
              <a:solidFill>
                <a:schemeClr val="bg1"/>
              </a:solidFill>
              <a:latin typeface="Amasis MT Pro Black" panose="02040A04050005020304" pitchFamily="18" charset="0"/>
            </a:endParaRPr>
          </a:p>
          <a:p>
            <a:pPr marL="114300" indent="0">
              <a:buNone/>
            </a:pPr>
            <a:r>
              <a:rPr lang="en-US" sz="2000" b="1" dirty="0">
                <a:solidFill>
                  <a:schemeClr val="bg1"/>
                </a:solidFill>
                <a:latin typeface="Amasis MT Pro Black" panose="02040A04050005020304" pitchFamily="18" charset="0"/>
              </a:rPr>
              <a:t>Patty Aiken</a:t>
            </a:r>
          </a:p>
          <a:p>
            <a:endParaRPr lang="en-US" sz="2000" b="1" dirty="0">
              <a:solidFill>
                <a:schemeClr val="bg1"/>
              </a:solidFill>
              <a:latin typeface="Amasis MT Pro Black" panose="02040A04050005020304" pitchFamily="18" charset="0"/>
            </a:endParaRPr>
          </a:p>
          <a:p>
            <a:pPr marL="114300" indent="0">
              <a:buNone/>
            </a:pPr>
            <a:r>
              <a:rPr lang="en-US" sz="2000" b="1" dirty="0">
                <a:solidFill>
                  <a:schemeClr val="bg1"/>
                </a:solidFill>
                <a:latin typeface="Amasis MT Pro Black" panose="02040A04050005020304" pitchFamily="18" charset="0"/>
                <a:hlinkClick r:id="rId2">
                  <a:extLst>
                    <a:ext uri="{A12FA001-AC4F-418D-AE19-62706E023703}">
                      <ahyp:hlinkClr xmlns:ahyp="http://schemas.microsoft.com/office/drawing/2018/hyperlinkcolor" val="tx"/>
                    </a:ext>
                  </a:extLst>
                </a:hlinkClick>
              </a:rPr>
              <a:t>pattyaiken@exactaland.com</a:t>
            </a:r>
            <a:endParaRPr lang="en-US" sz="2000" b="1" dirty="0">
              <a:solidFill>
                <a:schemeClr val="bg1"/>
              </a:solidFill>
              <a:latin typeface="Amasis MT Pro Black" panose="02040A04050005020304" pitchFamily="18" charset="0"/>
            </a:endParaRPr>
          </a:p>
          <a:p>
            <a:pPr marL="114300" indent="0">
              <a:buNone/>
            </a:pPr>
            <a:r>
              <a:rPr lang="en-US" sz="2000" b="1" dirty="0">
                <a:solidFill>
                  <a:schemeClr val="bg1"/>
                </a:solidFill>
                <a:latin typeface="Amasis MT Pro Black" panose="02040A04050005020304" pitchFamily="18" charset="0"/>
                <a:hlinkClick r:id="rId3">
                  <a:extLst>
                    <a:ext uri="{A12FA001-AC4F-418D-AE19-62706E023703}">
                      <ahyp:hlinkClr xmlns:ahyp="http://schemas.microsoft.com/office/drawing/2018/hyperlinkcolor" val="tx"/>
                    </a:ext>
                  </a:extLst>
                </a:hlinkClick>
              </a:rPr>
              <a:t>orders@exactaland.com</a:t>
            </a:r>
            <a:endParaRPr lang="en-US" sz="2000" b="1" dirty="0">
              <a:solidFill>
                <a:schemeClr val="bg1"/>
              </a:solidFill>
              <a:latin typeface="Amasis MT Pro Black" panose="02040A04050005020304" pitchFamily="18" charset="0"/>
            </a:endParaRPr>
          </a:p>
          <a:p>
            <a:pPr marL="114300" indent="0">
              <a:buNone/>
            </a:pPr>
            <a:endParaRPr lang="en-US" sz="2000" b="1" dirty="0">
              <a:solidFill>
                <a:schemeClr val="bg1"/>
              </a:solidFill>
              <a:latin typeface="Amasis MT Pro Black" panose="02040A04050005020304" pitchFamily="18" charset="0"/>
            </a:endParaRPr>
          </a:p>
          <a:p>
            <a:pPr marL="114300" indent="0">
              <a:buNone/>
            </a:pPr>
            <a:endParaRPr lang="en-US" sz="2000" b="1" dirty="0">
              <a:solidFill>
                <a:schemeClr val="bg1"/>
              </a:solidFill>
              <a:latin typeface="Amasis MT Pro Black" panose="02040A04050005020304" pitchFamily="18" charset="0"/>
            </a:endParaRPr>
          </a:p>
          <a:p>
            <a:pPr marL="114300" indent="0">
              <a:buNone/>
            </a:pPr>
            <a:r>
              <a:rPr lang="en-US" sz="2000" b="1" dirty="0">
                <a:solidFill>
                  <a:schemeClr val="bg1"/>
                </a:solidFill>
                <a:latin typeface="Amasis MT Pro Black" panose="02040A04050005020304" pitchFamily="18" charset="0"/>
              </a:rPr>
              <a:t>Cell: 301-904-0153</a:t>
            </a:r>
          </a:p>
        </p:txBody>
      </p:sp>
      <p:pic>
        <p:nvPicPr>
          <p:cNvPr id="5" name="Picture 4" descr="A picture containing text, clipart&#10;&#10;Description automatically generated">
            <a:extLst>
              <a:ext uri="{FF2B5EF4-FFF2-40B4-BE49-F238E27FC236}">
                <a16:creationId xmlns:a16="http://schemas.microsoft.com/office/drawing/2014/main" id="{A4479F50-4A08-4462-89B1-C0FD1B22C295}"/>
              </a:ext>
            </a:extLst>
          </p:cNvPr>
          <p:cNvPicPr>
            <a:picLocks noChangeAspect="1"/>
          </p:cNvPicPr>
          <p:nvPr/>
        </p:nvPicPr>
        <p:blipFill>
          <a:blip r:embed="rId4"/>
          <a:stretch>
            <a:fillRect/>
          </a:stretch>
        </p:blipFill>
        <p:spPr>
          <a:xfrm>
            <a:off x="4905622" y="1575385"/>
            <a:ext cx="3920963" cy="2993490"/>
          </a:xfrm>
          <a:prstGeom prst="rect">
            <a:avLst/>
          </a:prstGeom>
        </p:spPr>
      </p:pic>
    </p:spTree>
    <p:extLst>
      <p:ext uri="{BB962C8B-B14F-4D97-AF65-F5344CB8AC3E}">
        <p14:creationId xmlns:p14="http://schemas.microsoft.com/office/powerpoint/2010/main" val="2851433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61F55F-628D-4F22-A065-2BEE573EE86D}"/>
              </a:ext>
            </a:extLst>
          </p:cNvPr>
          <p:cNvPicPr>
            <a:picLocks noChangeAspect="1"/>
          </p:cNvPicPr>
          <p:nvPr/>
        </p:nvPicPr>
        <p:blipFill>
          <a:blip r:embed="rId2"/>
          <a:stretch>
            <a:fillRect/>
          </a:stretch>
        </p:blipFill>
        <p:spPr>
          <a:xfrm>
            <a:off x="0" y="202007"/>
            <a:ext cx="9144000" cy="4739485"/>
          </a:xfrm>
          <a:prstGeom prst="rect">
            <a:avLst/>
          </a:prstGeom>
        </p:spPr>
      </p:pic>
    </p:spTree>
    <p:extLst>
      <p:ext uri="{BB962C8B-B14F-4D97-AF65-F5344CB8AC3E}">
        <p14:creationId xmlns:p14="http://schemas.microsoft.com/office/powerpoint/2010/main" val="2423975090"/>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3"/>
          <p:cNvSpPr txBox="1">
            <a:spLocks noGrp="1"/>
          </p:cNvSpPr>
          <p:nvPr>
            <p:ph type="title"/>
          </p:nvPr>
        </p:nvSpPr>
        <p:spPr>
          <a:xfrm>
            <a:off x="311700" y="0"/>
            <a:ext cx="8520600" cy="5513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a:solidFill>
                  <a:schemeClr val="bg1"/>
                </a:solidFill>
                <a:latin typeface="Amasis MT Pro Black" panose="02040A04050005020304" pitchFamily="18" charset="0"/>
              </a:rPr>
              <a:t>LICENSED SURVEYOR</a:t>
            </a:r>
            <a:endParaRPr lang="en-US" sz="4000" b="1" dirty="0">
              <a:solidFill>
                <a:schemeClr val="bg1"/>
              </a:solidFill>
              <a:latin typeface="Amasis MT Pro Black" panose="02040A04050005020304" pitchFamily="18" charset="0"/>
            </a:endParaRPr>
          </a:p>
        </p:txBody>
      </p:sp>
      <p:sp>
        <p:nvSpPr>
          <p:cNvPr id="224" name="Google Shape;224;p43"/>
          <p:cNvSpPr txBox="1">
            <a:spLocks noGrp="1"/>
          </p:cNvSpPr>
          <p:nvPr>
            <p:ph type="body" idx="1"/>
          </p:nvPr>
        </p:nvSpPr>
        <p:spPr>
          <a:xfrm>
            <a:off x="377050" y="551329"/>
            <a:ext cx="8520600" cy="4987026"/>
          </a:xfrm>
          <a:prstGeom prst="rect">
            <a:avLst/>
          </a:prstGeom>
        </p:spPr>
        <p:txBody>
          <a:bodyPr spcFirstLastPara="1" wrap="square" lIns="91425" tIns="91425" rIns="91425" bIns="91425" anchor="t" anchorCtr="0">
            <a:noAutofit/>
          </a:bodyPr>
          <a:lstStyle/>
          <a:p>
            <a:pPr marL="0" marR="101600" lvl="0" indent="0" algn="l" rtl="0">
              <a:lnSpc>
                <a:spcPct val="150000"/>
              </a:lnSpc>
              <a:spcBef>
                <a:spcPts val="0"/>
              </a:spcBef>
              <a:spcAft>
                <a:spcPts val="0"/>
              </a:spcAft>
              <a:buClr>
                <a:schemeClr val="dk1"/>
              </a:buClr>
              <a:buSzPts val="1100"/>
              <a:buFont typeface="Arial"/>
              <a:buNone/>
            </a:pPr>
            <a:r>
              <a:rPr lang="en" sz="1600" b="1" dirty="0">
                <a:solidFill>
                  <a:schemeClr val="tx2">
                    <a:lumMod val="10000"/>
                  </a:schemeClr>
                </a:solidFill>
                <a:highlight>
                  <a:srgbClr val="FFFF00"/>
                </a:highlight>
                <a:latin typeface="Verdana"/>
                <a:ea typeface="Verdana"/>
                <a:cs typeface="Verdana"/>
                <a:sym typeface="Verdana"/>
              </a:rPr>
              <a:t>The process of becoming a land surveyor:</a:t>
            </a:r>
          </a:p>
          <a:p>
            <a:pPr marL="171450" marR="101600" indent="-171450">
              <a:lnSpc>
                <a:spcPct val="150000"/>
              </a:lnSpc>
              <a:buClr>
                <a:schemeClr val="dk1"/>
              </a:buClr>
              <a:buSzPts val="1100"/>
            </a:pPr>
            <a:r>
              <a:rPr lang="en" sz="1600" b="1" dirty="0">
                <a:solidFill>
                  <a:schemeClr val="tx2">
                    <a:lumMod val="10000"/>
                  </a:schemeClr>
                </a:solidFill>
                <a:highlight>
                  <a:srgbClr val="EFEAE4"/>
                </a:highlight>
                <a:latin typeface="Verdana"/>
                <a:ea typeface="Verdana"/>
                <a:cs typeface="Verdana"/>
                <a:sym typeface="Verdana"/>
              </a:rPr>
              <a:t>Earn a </a:t>
            </a:r>
            <a:r>
              <a:rPr lang="en" sz="1600" b="1" dirty="0">
                <a:solidFill>
                  <a:schemeClr val="tx2">
                    <a:lumMod val="10000"/>
                  </a:schemeClr>
                </a:solidFill>
                <a:highlight>
                  <a:srgbClr val="EFEAE4"/>
                </a:highlight>
                <a:uFill>
                  <a:noFill/>
                </a:uFill>
                <a:latin typeface="Verdana"/>
                <a:ea typeface="Verdana"/>
                <a:cs typeface="Verdana"/>
                <a:sym typeface="Verdana"/>
                <a:hlinkClick r:id="rId3">
                  <a:extLst>
                    <a:ext uri="{A12FA001-AC4F-418D-AE19-62706E023703}">
                      <ahyp:hlinkClr xmlns:ahyp="http://schemas.microsoft.com/office/drawing/2018/hyperlinkcolor" val="tx"/>
                    </a:ext>
                  </a:extLst>
                </a:hlinkClick>
              </a:rPr>
              <a:t>bachelor's degree in land surveying</a:t>
            </a:r>
            <a:r>
              <a:rPr lang="en" sz="1600" b="1" dirty="0">
                <a:solidFill>
                  <a:schemeClr val="tx2">
                    <a:lumMod val="10000"/>
                  </a:schemeClr>
                </a:solidFill>
                <a:highlight>
                  <a:srgbClr val="EFEAE4"/>
                </a:highlight>
                <a:latin typeface="Verdana"/>
                <a:ea typeface="Verdana"/>
                <a:cs typeface="Verdana"/>
                <a:sym typeface="Verdana"/>
              </a:rPr>
              <a:t> or a closely related field </a:t>
            </a:r>
          </a:p>
          <a:p>
            <a:pPr marL="171450" marR="101600" indent="-171450">
              <a:lnSpc>
                <a:spcPct val="150000"/>
              </a:lnSpc>
              <a:buClr>
                <a:schemeClr val="dk1"/>
              </a:buClr>
              <a:buSzPts val="1100"/>
            </a:pPr>
            <a:r>
              <a:rPr lang="en" sz="1600" b="1" dirty="0">
                <a:solidFill>
                  <a:schemeClr val="tx2">
                    <a:lumMod val="10000"/>
                  </a:schemeClr>
                </a:solidFill>
                <a:highlight>
                  <a:srgbClr val="EFEAE4"/>
                </a:highlight>
                <a:latin typeface="Verdana"/>
                <a:ea typeface="Verdana"/>
                <a:cs typeface="Verdana"/>
                <a:sym typeface="Verdana"/>
              </a:rPr>
              <a:t>Take and pass the Fundamentals of Surveying exam</a:t>
            </a:r>
            <a:endParaRPr lang="en-US" sz="1600" b="1" dirty="0">
              <a:solidFill>
                <a:schemeClr val="tx2">
                  <a:lumMod val="10000"/>
                </a:schemeClr>
              </a:solidFill>
              <a:highlight>
                <a:srgbClr val="EFEAE4"/>
              </a:highlight>
              <a:latin typeface="Verdana"/>
              <a:ea typeface="Verdana"/>
              <a:cs typeface="Verdana"/>
              <a:sym typeface="Verdana"/>
            </a:endParaRPr>
          </a:p>
          <a:p>
            <a:pPr marL="171450" marR="101600" indent="-171450">
              <a:lnSpc>
                <a:spcPct val="150000"/>
              </a:lnSpc>
              <a:buClr>
                <a:schemeClr val="dk1"/>
              </a:buClr>
              <a:buSzPts val="1100"/>
            </a:pPr>
            <a:r>
              <a:rPr lang="en-US" sz="1600" b="1" dirty="0">
                <a:solidFill>
                  <a:schemeClr val="tx2">
                    <a:lumMod val="10000"/>
                  </a:schemeClr>
                </a:solidFill>
                <a:highlight>
                  <a:srgbClr val="EFEAE4"/>
                </a:highlight>
                <a:latin typeface="Verdana"/>
                <a:ea typeface="Verdana"/>
                <a:cs typeface="Verdana"/>
                <a:sym typeface="Verdana"/>
              </a:rPr>
              <a:t>Obtain hands-on experience working for a licensed surveyor (usually 4 years)</a:t>
            </a:r>
          </a:p>
          <a:p>
            <a:pPr marL="171450" marR="101600" indent="-171450">
              <a:lnSpc>
                <a:spcPct val="150000"/>
              </a:lnSpc>
              <a:buClr>
                <a:schemeClr val="dk1"/>
              </a:buClr>
              <a:buSzPts val="1100"/>
            </a:pPr>
            <a:r>
              <a:rPr lang="en" sz="1600" b="1" dirty="0">
                <a:solidFill>
                  <a:schemeClr val="tx2">
                    <a:lumMod val="10000"/>
                  </a:schemeClr>
                </a:solidFill>
                <a:highlight>
                  <a:srgbClr val="EFEAE4"/>
                </a:highlight>
                <a:latin typeface="Verdana"/>
                <a:ea typeface="Verdana"/>
                <a:cs typeface="Verdana"/>
                <a:sym typeface="Verdana"/>
              </a:rPr>
              <a:t>Take and pass the Principles and Practice of Surveying exams</a:t>
            </a:r>
            <a:endParaRPr lang="en" sz="1600" b="1" dirty="0">
              <a:solidFill>
                <a:schemeClr val="tx2">
                  <a:lumMod val="10000"/>
                </a:schemeClr>
              </a:solidFill>
              <a:highlight>
                <a:srgbClr val="FFFF00"/>
              </a:highlight>
              <a:latin typeface="Verdana"/>
              <a:ea typeface="Verdana"/>
              <a:cs typeface="Verdana"/>
              <a:sym typeface="Verdana"/>
            </a:endParaRPr>
          </a:p>
          <a:p>
            <a:pPr marL="361950" lvl="0" indent="0" algn="l" rtl="0">
              <a:lnSpc>
                <a:spcPct val="150000"/>
              </a:lnSpc>
              <a:spcBef>
                <a:spcPts val="0"/>
              </a:spcBef>
              <a:spcAft>
                <a:spcPts val="0"/>
              </a:spcAft>
              <a:buClr>
                <a:schemeClr val="dk1"/>
              </a:buClr>
              <a:buSzPts val="900"/>
              <a:buNone/>
            </a:pPr>
            <a:r>
              <a:rPr lang="en" sz="1600" b="1" dirty="0">
                <a:solidFill>
                  <a:schemeClr val="tx2">
                    <a:lumMod val="10000"/>
                  </a:schemeClr>
                </a:solidFill>
                <a:highlight>
                  <a:srgbClr val="FFFF00"/>
                </a:highlight>
                <a:latin typeface="Verdana"/>
                <a:ea typeface="Verdana"/>
                <a:cs typeface="Verdana"/>
                <a:sym typeface="Verdana"/>
              </a:rPr>
              <a:t>Key Skills</a:t>
            </a:r>
            <a:endParaRPr sz="1600" b="1" dirty="0">
              <a:solidFill>
                <a:schemeClr val="tx2">
                  <a:lumMod val="10000"/>
                </a:schemeClr>
              </a:solidFill>
              <a:highlight>
                <a:srgbClr val="FFFF00"/>
              </a:highlight>
              <a:latin typeface="Verdana"/>
              <a:ea typeface="Verdana"/>
              <a:cs typeface="Verdana"/>
              <a:sym typeface="Verdana"/>
            </a:endParaRPr>
          </a:p>
          <a:p>
            <a:pPr marL="0" lvl="0" indent="0" algn="l" rtl="0">
              <a:lnSpc>
                <a:spcPct val="165000"/>
              </a:lnSpc>
              <a:spcBef>
                <a:spcPts val="0"/>
              </a:spcBef>
              <a:spcAft>
                <a:spcPts val="0"/>
              </a:spcAft>
              <a:buNone/>
            </a:pPr>
            <a:r>
              <a:rPr lang="en" sz="1600" b="1" dirty="0">
                <a:solidFill>
                  <a:schemeClr val="tx2">
                    <a:lumMod val="10000"/>
                  </a:schemeClr>
                </a:solidFill>
                <a:highlight>
                  <a:srgbClr val="EFEAE4"/>
                </a:highlight>
                <a:latin typeface="Verdana"/>
                <a:ea typeface="Verdana"/>
                <a:cs typeface="Verdana"/>
                <a:sym typeface="Verdana"/>
              </a:rPr>
              <a:t>Excellent oral and written communication, attention to detail, physical endurance, problem-solving, technological competence, time management, visual creativity</a:t>
            </a:r>
            <a:endParaRPr sz="1600" b="1" dirty="0">
              <a:solidFill>
                <a:schemeClr val="tx2">
                  <a:lumMod val="10000"/>
                </a:schemeClr>
              </a:solidFill>
              <a:highlight>
                <a:srgbClr val="EFEAE4"/>
              </a:highlight>
              <a:latin typeface="Verdana"/>
              <a:ea typeface="Verdana"/>
              <a:cs typeface="Verdana"/>
              <a:sym typeface="Verdana"/>
            </a:endParaRPr>
          </a:p>
          <a:p>
            <a:pPr marL="0" lvl="0" indent="0" algn="l" rtl="0">
              <a:lnSpc>
                <a:spcPct val="165000"/>
              </a:lnSpc>
              <a:spcBef>
                <a:spcPts val="0"/>
              </a:spcBef>
              <a:spcAft>
                <a:spcPts val="0"/>
              </a:spcAft>
              <a:buNone/>
            </a:pPr>
            <a:endParaRPr sz="1600" b="1" dirty="0">
              <a:solidFill>
                <a:schemeClr val="tx2">
                  <a:lumMod val="10000"/>
                </a:schemeClr>
              </a:solidFill>
              <a:highlight>
                <a:srgbClr val="FFFF00"/>
              </a:highlight>
              <a:latin typeface="Verdana"/>
              <a:ea typeface="Verdana"/>
              <a:cs typeface="Verdana"/>
              <a:sym typeface="Verdana"/>
            </a:endParaRPr>
          </a:p>
          <a:p>
            <a:pPr marL="0" lvl="0" indent="0" algn="l" rtl="0">
              <a:spcBef>
                <a:spcPts val="0"/>
              </a:spcBef>
              <a:spcAft>
                <a:spcPts val="1600"/>
              </a:spcAft>
              <a:buNone/>
            </a:pP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DFC33AB87E724C8DF5E75FC495B293" ma:contentTypeVersion="5" ma:contentTypeDescription="Create a new document." ma:contentTypeScope="" ma:versionID="f5e1d6142e5ed0b0c1b22c53243c1e27">
  <xsd:schema xmlns:xsd="http://www.w3.org/2001/XMLSchema" xmlns:xs="http://www.w3.org/2001/XMLSchema" xmlns:p="http://schemas.microsoft.com/office/2006/metadata/properties" xmlns:ns3="5ff444a0-4687-426a-aa0e-d33e30de1195" xmlns:ns4="9f1fb960-f4ef-4b73-9e7c-c8ff2bdb6a18" targetNamespace="http://schemas.microsoft.com/office/2006/metadata/properties" ma:root="true" ma:fieldsID="2134657e0a1ba8a91c11bde815feac2f" ns3:_="" ns4:_="">
    <xsd:import namespace="5ff444a0-4687-426a-aa0e-d33e30de1195"/>
    <xsd:import namespace="9f1fb960-f4ef-4b73-9e7c-c8ff2bdb6a1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f444a0-4687-426a-aa0e-d33e30de1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1fb960-f4ef-4b73-9e7c-c8ff2bdb6a1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298A8-7F6A-4104-9F01-9CDECA1E3C49}">
  <ds:schemaRefs>
    <ds:schemaRef ds:uri="http://schemas.microsoft.com/office/2006/metadata/properties"/>
    <ds:schemaRef ds:uri="9f1fb960-f4ef-4b73-9e7c-c8ff2bdb6a18"/>
    <ds:schemaRef ds:uri="http://purl.org/dc/terms/"/>
    <ds:schemaRef ds:uri="5ff444a0-4687-426a-aa0e-d33e30de1195"/>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262AF27-CBA0-45A0-BC4D-6BAE06EAC63A}">
  <ds:schemaRefs>
    <ds:schemaRef ds:uri="http://schemas.microsoft.com/sharepoint/v3/contenttype/forms"/>
  </ds:schemaRefs>
</ds:datastoreItem>
</file>

<file path=customXml/itemProps3.xml><?xml version="1.0" encoding="utf-8"?>
<ds:datastoreItem xmlns:ds="http://schemas.openxmlformats.org/officeDocument/2006/customXml" ds:itemID="{2F59361B-318A-4C28-8962-46E8F7AB9C31}">
  <ds:schemaRefs>
    <ds:schemaRef ds:uri="5ff444a0-4687-426a-aa0e-d33e30de1195"/>
    <ds:schemaRef ds:uri="9f1fb960-f4ef-4b73-9e7c-c8ff2bdb6a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24821</TotalTime>
  <Words>3994</Words>
  <Application>Microsoft Office PowerPoint</Application>
  <PresentationFormat>On-screen Show (16:9)</PresentationFormat>
  <Paragraphs>322</Paragraphs>
  <Slides>72</Slides>
  <Notes>40</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Berlin</vt:lpstr>
      <vt:lpstr>PowerPoint Presentation</vt:lpstr>
      <vt:lpstr>                           </vt:lpstr>
      <vt:lpstr>                         History of Surveying        Egypt 3000 BC: First documented land ownership records are that of the Egyptian Land Register. They show records and declarations of land ownership with boundary details. Surveyors were known as rope stretchers because the measuring device they used was a knotted rope. Great Pyramid of Giza. Built around 2700 BC, the pyramid exhibits nearly perfect squareness and a north-south orientation Babylon (Early Iraq) 1600 to 1200 BC in ancient Babylon, Kudurrus were stone tablets that served as boundary stones upon which details of the property, the surveyor, the owner and property history were all inscribed.  Greece &amp; Rome Land surveyors were held in high esteem in both Greece and Rome. They were crucial in the creation of the straight angles and perfect lines that shaped those amazing buildings and coliseums that still stand today.  </vt:lpstr>
      <vt:lpstr>PowerPoint Presentation</vt:lpstr>
      <vt:lpstr>                           MASON DIXON A SURVEY LINE FROM 1767</vt:lpstr>
      <vt:lpstr>PowerPoint Presentation</vt:lpstr>
      <vt:lpstr>PowerPoint Presentation</vt:lpstr>
      <vt:lpstr>PowerPoint Presentation</vt:lpstr>
      <vt:lpstr>LICENSED SURVEYOR</vt:lpstr>
      <vt:lpstr>PowerPoint Presentation</vt:lpstr>
      <vt:lpstr>Items not always on location drawings </vt:lpstr>
      <vt:lpstr>PowerPoint Presentation</vt:lpstr>
      <vt:lpstr>PowerPoint Presentation</vt:lpstr>
      <vt:lpstr>PowerPoint Presentation</vt:lpstr>
      <vt:lpstr>Legal Description From Deed</vt:lpstr>
      <vt:lpstr>PowerPoint Presentation</vt:lpstr>
      <vt:lpstr>PowerPoint Presentation</vt:lpstr>
      <vt:lpstr>Examples of Legal Descriptions</vt:lpstr>
      <vt:lpstr>Metes and Bounds Legal Description</vt:lpstr>
      <vt:lpstr>    Old Surveying Measurements</vt:lpstr>
      <vt:lpstr>Example of Rectangular Gov’t Survey</vt:lpstr>
      <vt:lpstr>RECTANGULAR GOVERNMENT SURVEY</vt:lpstr>
      <vt:lpstr> LOT AND BLOCK</vt:lpstr>
      <vt:lpstr>Conditions that Affect Turn Times</vt:lpstr>
      <vt:lpstr>PowerPoint Presentation</vt:lpstr>
      <vt:lpstr>    Robotic Stations</vt:lpstr>
      <vt:lpstr>                            Monuments</vt:lpstr>
      <vt:lpstr>PowerPoint Presentation</vt:lpstr>
      <vt:lpstr>PowerPoint Presentation</vt:lpstr>
      <vt:lpstr>PowerPoint Presentation</vt:lpstr>
      <vt:lpstr>      Boundary Surveys</vt:lpstr>
      <vt:lpstr>Conflicting Information</vt:lpstr>
      <vt:lpstr>PowerPoint Presentation</vt:lpstr>
      <vt:lpstr>PowerPoint Presentation</vt:lpstr>
      <vt:lpstr>PowerPoint Presentation</vt:lpstr>
      <vt:lpstr>PowerPoint Presentation</vt:lpstr>
      <vt:lpstr>PowerPoint Presentation</vt:lpstr>
      <vt:lpstr>State Requirements for Surveys </vt:lpstr>
      <vt:lpstr>EASEMENTS</vt:lpstr>
      <vt:lpstr>Setbacks and Easements</vt:lpstr>
      <vt:lpstr>PowerPoint Presentation</vt:lpstr>
      <vt:lpstr>House Location Drawing for Building Permits?</vt:lpstr>
      <vt:lpstr>ENCROACHMENTS</vt:lpstr>
      <vt:lpstr>           3 Most Common Encroachments</vt:lpstr>
      <vt:lpstr>No survey before putting driveway in </vt:lpstr>
      <vt:lpstr>Ferris Wheel Encroachment:  Ocean City orders it off Boardwalk (6/7/21) </vt:lpstr>
      <vt:lpstr> Senick v. Lucas</vt:lpstr>
      <vt:lpstr>Risky Encroachments Title Co will not insure:</vt:lpstr>
      <vt:lpstr>Utility Easements</vt:lpstr>
      <vt:lpstr>Case Study: Baltimore County</vt:lpstr>
      <vt:lpstr>               Conservation Buffers/Easements A conservation easement is a voluntary, legal agreement that permanently limits uses of the land in order to protect its conservation values. Also known as a conservation restriction or conservation agreement, a conservation easement is one option to protect a property for future generations. The conservation easement must remain in a natural state and not be used or altered in any way. This includes the building of structures, placing of fences, and mowing of grass. The easement area is intended to remain undisturbed and forever wild.  The easement must be held by a qualified easement holder, i.e., a government entity or a land trust.  The goal of devising a conservation easement is the landowner's voluntary agreement to give up one or more of these rights in order to protect certain natural resources. Prohibitions could include such matters as limitations on roads, structures, drilling, or excavating. The landowner could retain certain rights as long as those rights did not interfere with the conservation goals of the easement.    </vt:lpstr>
      <vt:lpstr>Tax Benefits</vt:lpstr>
      <vt:lpstr>Baltimore County: Preserve Green Space (Baltimore Sun: June 3, 2021)</vt:lpstr>
      <vt:lpstr>Case Study: Potomac</vt:lpstr>
      <vt:lpstr>       Harford County Department of Planning &amp; Zoning                                   FENCES IN EASEMENTS While the Harford County Zoning Code allows property owners to erect fences, at their own risk, in recorded easements, there are caveats attached to permitting this use. 1. Excavation may not cause damage to existing pipes located in the easement.   2. The fence must not cause a drainage or sediment control problem.   3. Harford County may enter the property and make use of the easement area for grading and/or the installation or repair of utilities.   4. Harford County may either remove the fence as part of the work being done or require that you remove the fence prior to the work.   5. Harford County may enter the property and remove the fence if the fence violates one of the above provisions.   THE COST OF REPAIR RESULTING FROM ANY DAMAGE TO PIPES LOCATED IN THE EASEMENT OR THE COST FOR REMOVAL OF THE  FENCE BY HARFORD COUNTY WILL BE  THE RESPONSIBILITY OF THE PROPERTY OWNER.           </vt:lpstr>
      <vt:lpstr>Prescriptive Easement:</vt:lpstr>
      <vt:lpstr>ADVERSE POSSESSION VS PRESCRIPTIVE EASEMENT</vt:lpstr>
      <vt:lpstr>MARYLAND LAW ON ADVERSE POSSESSION</vt:lpstr>
      <vt:lpstr>Case Study: Webb v. Nowak</vt:lpstr>
      <vt:lpstr>Maryland Law: Trees on Property Lines</vt:lpstr>
      <vt:lpstr>                    Case Study: Harford County  </vt:lpstr>
      <vt:lpstr>PowerPoint Presentation</vt:lpstr>
      <vt:lpstr>Requirements for Survey to be accepted by Title Co. </vt:lpstr>
      <vt:lpstr>                                 OLD SURVEY VS NEW SURVEY?</vt:lpstr>
      <vt:lpstr> Exceptions to the Title Policy Without a Survey </vt:lpstr>
      <vt:lpstr> Considerations for waterfront properties</vt:lpstr>
      <vt:lpstr>Ocean Pines: Obligation to Maintain Waterfront</vt:lpstr>
      <vt:lpstr>Case Study: Pasadena Maryland</vt:lpstr>
      <vt:lpstr>            Elevation Certificates</vt:lpstr>
      <vt:lpstr>FEMA: Retrofitting Homes to Reduce Flood Insurance Costs</vt:lpstr>
      <vt:lpstr>Home Inspection + Land Survey= Happy Homeowners Inside and Out! </vt:lpstr>
      <vt:lpstr>Thank you MLTA!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Marketers</dc:creator>
  <cp:lastModifiedBy>Marketers</cp:lastModifiedBy>
  <cp:revision>18</cp:revision>
  <dcterms:created xsi:type="dcterms:W3CDTF">2020-09-03T19:37:12Z</dcterms:created>
  <dcterms:modified xsi:type="dcterms:W3CDTF">2021-09-09T19:10:27Z</dcterms:modified>
</cp:coreProperties>
</file>