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df" ContentType="image/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37.jpg" ContentType="image/pn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362" r:id="rId4"/>
  </p:sldMasterIdLst>
  <p:notesMasterIdLst>
    <p:notesMasterId r:id="rId50"/>
  </p:notesMasterIdLst>
  <p:sldIdLst>
    <p:sldId id="299" r:id="rId5"/>
    <p:sldId id="257" r:id="rId6"/>
    <p:sldId id="258" r:id="rId7"/>
    <p:sldId id="259" r:id="rId8"/>
    <p:sldId id="290" r:id="rId9"/>
    <p:sldId id="286" r:id="rId10"/>
    <p:sldId id="260" r:id="rId11"/>
    <p:sldId id="301" r:id="rId12"/>
    <p:sldId id="261" r:id="rId13"/>
    <p:sldId id="262" r:id="rId14"/>
    <p:sldId id="263" r:id="rId15"/>
    <p:sldId id="264" r:id="rId16"/>
    <p:sldId id="303"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80" r:id="rId30"/>
    <p:sldId id="277" r:id="rId31"/>
    <p:sldId id="297" r:id="rId32"/>
    <p:sldId id="298" r:id="rId33"/>
    <p:sldId id="281" r:id="rId34"/>
    <p:sldId id="279" r:id="rId35"/>
    <p:sldId id="278" r:id="rId36"/>
    <p:sldId id="282" r:id="rId37"/>
    <p:sldId id="283" r:id="rId38"/>
    <p:sldId id="284" r:id="rId39"/>
    <p:sldId id="285" r:id="rId40"/>
    <p:sldId id="292" r:id="rId41"/>
    <p:sldId id="300" r:id="rId42"/>
    <p:sldId id="287" r:id="rId43"/>
    <p:sldId id="288" r:id="rId44"/>
    <p:sldId id="289" r:id="rId45"/>
    <p:sldId id="291" r:id="rId46"/>
    <p:sldId id="293" r:id="rId47"/>
    <p:sldId id="295" r:id="rId48"/>
    <p:sldId id="302" r:id="rId49"/>
  </p:sldIdLst>
  <p:sldSz cx="9144000" cy="5143500" type="screen16x9"/>
  <p:notesSz cx="6858000" cy="9144000"/>
  <p:embeddedFontLst>
    <p:embeddedFont>
      <p:font typeface="Roboto" panose="020B0604020202020204" charset="0"/>
      <p:regular r:id="rId51"/>
      <p:bold r:id="rId52"/>
      <p:italic r:id="rId53"/>
      <p:boldItalic r:id="rId54"/>
    </p:embeddedFont>
    <p:embeddedFont>
      <p:font typeface="Trebuchet MS" panose="020B0603020202020204"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8899DF-4A84-4ADA-82F4-E48DCC267A99}" v="130" dt="2020-09-04T19:02:50.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78" y="12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B33EED-A11F-4AB7-9659-A181320C4F3A}" type="doc">
      <dgm:prSet loTypeId="urn:microsoft.com/office/officeart/2009/3/layout/HorizontalOrganizationChart" loCatId="hierarchy" qsTypeId="urn:microsoft.com/office/officeart/2005/8/quickstyle/simple5" qsCatId="simple" csTypeId="urn:microsoft.com/office/officeart/2005/8/colors/accent0_3" csCatId="mainScheme"/>
      <dgm:spPr/>
      <dgm:t>
        <a:bodyPr/>
        <a:lstStyle/>
        <a:p>
          <a:endParaRPr lang="en-US"/>
        </a:p>
      </dgm:t>
    </dgm:pt>
    <dgm:pt modelId="{B8A5B9A6-A79E-48E1-8A12-B9B17E5400C6}">
      <dgm:prSet/>
      <dgm:spPr/>
      <dgm:t>
        <a:bodyPr/>
        <a:lstStyle/>
        <a:p>
          <a:r>
            <a:rPr lang="en-US"/>
            <a:t>Types of Surveys:</a:t>
          </a:r>
        </a:p>
      </dgm:t>
    </dgm:pt>
    <dgm:pt modelId="{8D522507-1E37-4EF1-ACB2-BB0620CB9FA5}" type="parTrans" cxnId="{11261792-7298-4B13-8064-528A50DEF5A1}">
      <dgm:prSet/>
      <dgm:spPr/>
      <dgm:t>
        <a:bodyPr/>
        <a:lstStyle/>
        <a:p>
          <a:endParaRPr lang="en-US"/>
        </a:p>
      </dgm:t>
    </dgm:pt>
    <dgm:pt modelId="{33968272-7AB6-47DF-8630-A6E3A5B8419C}" type="sibTrans" cxnId="{11261792-7298-4B13-8064-528A50DEF5A1}">
      <dgm:prSet/>
      <dgm:spPr/>
      <dgm:t>
        <a:bodyPr/>
        <a:lstStyle/>
        <a:p>
          <a:endParaRPr lang="en-US"/>
        </a:p>
      </dgm:t>
    </dgm:pt>
    <dgm:pt modelId="{B5550DB7-0C71-462D-938F-6981D775C78D}">
      <dgm:prSet/>
      <dgm:spPr/>
      <dgm:t>
        <a:bodyPr/>
        <a:lstStyle/>
        <a:p>
          <a:r>
            <a:rPr lang="en-US"/>
            <a:t>House Location Drawings: plat usually within +/- 1 ft of property lines</a:t>
          </a:r>
        </a:p>
      </dgm:t>
    </dgm:pt>
    <dgm:pt modelId="{602AF4CE-5BE0-4BA5-AB85-5817421CABDB}" type="parTrans" cxnId="{95F084C7-FE14-41F5-9731-F3BFF79D9D89}">
      <dgm:prSet/>
      <dgm:spPr/>
      <dgm:t>
        <a:bodyPr/>
        <a:lstStyle/>
        <a:p>
          <a:endParaRPr lang="en-US"/>
        </a:p>
      </dgm:t>
    </dgm:pt>
    <dgm:pt modelId="{7AC0B7F0-EA1C-427B-A0D0-A2ED2DD9E37C}" type="sibTrans" cxnId="{95F084C7-FE14-41F5-9731-F3BFF79D9D89}">
      <dgm:prSet/>
      <dgm:spPr/>
      <dgm:t>
        <a:bodyPr/>
        <a:lstStyle/>
        <a:p>
          <a:endParaRPr lang="en-US"/>
        </a:p>
      </dgm:t>
    </dgm:pt>
    <dgm:pt modelId="{3F7CCF9B-EE76-4C9A-B520-65E00F5F8041}">
      <dgm:prSet/>
      <dgm:spPr/>
      <dgm:t>
        <a:bodyPr/>
        <a:lstStyle/>
        <a:p>
          <a:r>
            <a:rPr lang="en-US"/>
            <a:t>Boundary Surveys: Marking exact property lines with stakes or flags</a:t>
          </a:r>
        </a:p>
      </dgm:t>
    </dgm:pt>
    <dgm:pt modelId="{5AD7A8A0-D991-44EB-99C4-9C928CEA57D3}" type="parTrans" cxnId="{02482759-6ED8-4058-ADE1-E8A9A3FBCD84}">
      <dgm:prSet/>
      <dgm:spPr/>
      <dgm:t>
        <a:bodyPr/>
        <a:lstStyle/>
        <a:p>
          <a:endParaRPr lang="en-US"/>
        </a:p>
      </dgm:t>
    </dgm:pt>
    <dgm:pt modelId="{7B5BC3A0-B774-45F1-A76B-915165CC95BC}" type="sibTrans" cxnId="{02482759-6ED8-4058-ADE1-E8A9A3FBCD84}">
      <dgm:prSet/>
      <dgm:spPr/>
      <dgm:t>
        <a:bodyPr/>
        <a:lstStyle/>
        <a:p>
          <a:endParaRPr lang="en-US"/>
        </a:p>
      </dgm:t>
    </dgm:pt>
    <dgm:pt modelId="{2FD4A1B0-8E35-4F3B-903E-CB0C51D51199}">
      <dgm:prSet/>
      <dgm:spPr/>
      <dgm:t>
        <a:bodyPr/>
        <a:lstStyle/>
        <a:p>
          <a:r>
            <a:rPr lang="en-US"/>
            <a:t>ALTA: for commercial properties with more details like parking spaces, lamp post, underground utility</a:t>
          </a:r>
        </a:p>
      </dgm:t>
    </dgm:pt>
    <dgm:pt modelId="{A72B0476-2C31-41C6-BAB7-4CBE04F69546}" type="parTrans" cxnId="{0573E514-7817-4FD0-AF12-F85C25A2FCD9}">
      <dgm:prSet/>
      <dgm:spPr/>
      <dgm:t>
        <a:bodyPr/>
        <a:lstStyle/>
        <a:p>
          <a:endParaRPr lang="en-US"/>
        </a:p>
      </dgm:t>
    </dgm:pt>
    <dgm:pt modelId="{AFA69FAA-1283-4FF5-AA59-FA628E94C8DE}" type="sibTrans" cxnId="{0573E514-7817-4FD0-AF12-F85C25A2FCD9}">
      <dgm:prSet/>
      <dgm:spPr/>
      <dgm:t>
        <a:bodyPr/>
        <a:lstStyle/>
        <a:p>
          <a:endParaRPr lang="en-US"/>
        </a:p>
      </dgm:t>
    </dgm:pt>
    <dgm:pt modelId="{4C351681-E56F-4946-A786-C93B016EFD3C}" type="pres">
      <dgm:prSet presAssocID="{8AB33EED-A11F-4AB7-9659-A181320C4F3A}" presName="hierChild1" presStyleCnt="0">
        <dgm:presLayoutVars>
          <dgm:orgChart val="1"/>
          <dgm:chPref val="1"/>
          <dgm:dir/>
          <dgm:animOne val="branch"/>
          <dgm:animLvl val="lvl"/>
          <dgm:resizeHandles/>
        </dgm:presLayoutVars>
      </dgm:prSet>
      <dgm:spPr/>
    </dgm:pt>
    <dgm:pt modelId="{D10B354A-E1DC-40F4-B487-C4E729476395}" type="pres">
      <dgm:prSet presAssocID="{B8A5B9A6-A79E-48E1-8A12-B9B17E5400C6}" presName="hierRoot1" presStyleCnt="0">
        <dgm:presLayoutVars>
          <dgm:hierBranch val="init"/>
        </dgm:presLayoutVars>
      </dgm:prSet>
      <dgm:spPr/>
    </dgm:pt>
    <dgm:pt modelId="{EEBECFF0-7D1B-4220-9769-89102DD465EF}" type="pres">
      <dgm:prSet presAssocID="{B8A5B9A6-A79E-48E1-8A12-B9B17E5400C6}" presName="rootComposite1" presStyleCnt="0"/>
      <dgm:spPr/>
    </dgm:pt>
    <dgm:pt modelId="{CA45E556-F324-47CB-852A-0D0F89A87244}" type="pres">
      <dgm:prSet presAssocID="{B8A5B9A6-A79E-48E1-8A12-B9B17E5400C6}" presName="rootText1" presStyleLbl="node0" presStyleIdx="0" presStyleCnt="4">
        <dgm:presLayoutVars>
          <dgm:chPref val="3"/>
        </dgm:presLayoutVars>
      </dgm:prSet>
      <dgm:spPr/>
    </dgm:pt>
    <dgm:pt modelId="{CD0789EC-C53F-4CEA-ADA9-4F9DC0E735A8}" type="pres">
      <dgm:prSet presAssocID="{B8A5B9A6-A79E-48E1-8A12-B9B17E5400C6}" presName="rootConnector1" presStyleLbl="node1" presStyleIdx="0" presStyleCnt="0"/>
      <dgm:spPr/>
    </dgm:pt>
    <dgm:pt modelId="{E6B82A90-57DC-4048-8C48-EB8FD5714969}" type="pres">
      <dgm:prSet presAssocID="{B8A5B9A6-A79E-48E1-8A12-B9B17E5400C6}" presName="hierChild2" presStyleCnt="0"/>
      <dgm:spPr/>
    </dgm:pt>
    <dgm:pt modelId="{61CD9D10-6C24-4C89-9FC8-434987E37356}" type="pres">
      <dgm:prSet presAssocID="{B8A5B9A6-A79E-48E1-8A12-B9B17E5400C6}" presName="hierChild3" presStyleCnt="0"/>
      <dgm:spPr/>
    </dgm:pt>
    <dgm:pt modelId="{8DBA6F2A-7BDA-432E-B053-CDAFBA52AD2B}" type="pres">
      <dgm:prSet presAssocID="{B5550DB7-0C71-462D-938F-6981D775C78D}" presName="hierRoot1" presStyleCnt="0">
        <dgm:presLayoutVars>
          <dgm:hierBranch val="init"/>
        </dgm:presLayoutVars>
      </dgm:prSet>
      <dgm:spPr/>
    </dgm:pt>
    <dgm:pt modelId="{6DAD2870-CEA2-4318-89CA-0A417B01FAE0}" type="pres">
      <dgm:prSet presAssocID="{B5550DB7-0C71-462D-938F-6981D775C78D}" presName="rootComposite1" presStyleCnt="0"/>
      <dgm:spPr/>
    </dgm:pt>
    <dgm:pt modelId="{BACF7F4D-07FF-4963-96F6-953E9BCA880E}" type="pres">
      <dgm:prSet presAssocID="{B5550DB7-0C71-462D-938F-6981D775C78D}" presName="rootText1" presStyleLbl="node0" presStyleIdx="1" presStyleCnt="4">
        <dgm:presLayoutVars>
          <dgm:chPref val="3"/>
        </dgm:presLayoutVars>
      </dgm:prSet>
      <dgm:spPr/>
    </dgm:pt>
    <dgm:pt modelId="{81E0821C-8EAD-42E1-B7B0-DDCCD086EEF5}" type="pres">
      <dgm:prSet presAssocID="{B5550DB7-0C71-462D-938F-6981D775C78D}" presName="rootConnector1" presStyleLbl="node1" presStyleIdx="0" presStyleCnt="0"/>
      <dgm:spPr/>
    </dgm:pt>
    <dgm:pt modelId="{E4382D2F-2C16-46C0-A79F-DC7B435FCC64}" type="pres">
      <dgm:prSet presAssocID="{B5550DB7-0C71-462D-938F-6981D775C78D}" presName="hierChild2" presStyleCnt="0"/>
      <dgm:spPr/>
    </dgm:pt>
    <dgm:pt modelId="{CBB12824-C034-4BBA-878D-EED6AF97EE4A}" type="pres">
      <dgm:prSet presAssocID="{B5550DB7-0C71-462D-938F-6981D775C78D}" presName="hierChild3" presStyleCnt="0"/>
      <dgm:spPr/>
    </dgm:pt>
    <dgm:pt modelId="{F9FE8DA0-D5D1-4FBF-A461-FB2FE19F053E}" type="pres">
      <dgm:prSet presAssocID="{3F7CCF9B-EE76-4C9A-B520-65E00F5F8041}" presName="hierRoot1" presStyleCnt="0">
        <dgm:presLayoutVars>
          <dgm:hierBranch val="init"/>
        </dgm:presLayoutVars>
      </dgm:prSet>
      <dgm:spPr/>
    </dgm:pt>
    <dgm:pt modelId="{06F28568-B030-4746-B624-3545E24C47FB}" type="pres">
      <dgm:prSet presAssocID="{3F7CCF9B-EE76-4C9A-B520-65E00F5F8041}" presName="rootComposite1" presStyleCnt="0"/>
      <dgm:spPr/>
    </dgm:pt>
    <dgm:pt modelId="{5499C51B-E284-4562-B0A8-947C6C021B1C}" type="pres">
      <dgm:prSet presAssocID="{3F7CCF9B-EE76-4C9A-B520-65E00F5F8041}" presName="rootText1" presStyleLbl="node0" presStyleIdx="2" presStyleCnt="4">
        <dgm:presLayoutVars>
          <dgm:chPref val="3"/>
        </dgm:presLayoutVars>
      </dgm:prSet>
      <dgm:spPr/>
    </dgm:pt>
    <dgm:pt modelId="{A8935179-2398-4174-9802-8023F83824E8}" type="pres">
      <dgm:prSet presAssocID="{3F7CCF9B-EE76-4C9A-B520-65E00F5F8041}" presName="rootConnector1" presStyleLbl="node1" presStyleIdx="0" presStyleCnt="0"/>
      <dgm:spPr/>
    </dgm:pt>
    <dgm:pt modelId="{FEFCED27-FF63-462C-BA9C-09220CD8BCBE}" type="pres">
      <dgm:prSet presAssocID="{3F7CCF9B-EE76-4C9A-B520-65E00F5F8041}" presName="hierChild2" presStyleCnt="0"/>
      <dgm:spPr/>
    </dgm:pt>
    <dgm:pt modelId="{E193B6C4-AD01-4BF0-B0F5-F155020D7F3E}" type="pres">
      <dgm:prSet presAssocID="{3F7CCF9B-EE76-4C9A-B520-65E00F5F8041}" presName="hierChild3" presStyleCnt="0"/>
      <dgm:spPr/>
    </dgm:pt>
    <dgm:pt modelId="{95FCC392-605B-42CF-86D2-234C2BFB3908}" type="pres">
      <dgm:prSet presAssocID="{2FD4A1B0-8E35-4F3B-903E-CB0C51D51199}" presName="hierRoot1" presStyleCnt="0">
        <dgm:presLayoutVars>
          <dgm:hierBranch val="init"/>
        </dgm:presLayoutVars>
      </dgm:prSet>
      <dgm:spPr/>
    </dgm:pt>
    <dgm:pt modelId="{CCEB43B4-B3A4-427F-AFB3-88F9A3CFA5C4}" type="pres">
      <dgm:prSet presAssocID="{2FD4A1B0-8E35-4F3B-903E-CB0C51D51199}" presName="rootComposite1" presStyleCnt="0"/>
      <dgm:spPr/>
    </dgm:pt>
    <dgm:pt modelId="{E787C910-21A5-43AB-8308-46EB81FFB366}" type="pres">
      <dgm:prSet presAssocID="{2FD4A1B0-8E35-4F3B-903E-CB0C51D51199}" presName="rootText1" presStyleLbl="node0" presStyleIdx="3" presStyleCnt="4">
        <dgm:presLayoutVars>
          <dgm:chPref val="3"/>
        </dgm:presLayoutVars>
      </dgm:prSet>
      <dgm:spPr/>
    </dgm:pt>
    <dgm:pt modelId="{55576AC5-9FEA-433D-AE37-CD268CC946AA}" type="pres">
      <dgm:prSet presAssocID="{2FD4A1B0-8E35-4F3B-903E-CB0C51D51199}" presName="rootConnector1" presStyleLbl="node1" presStyleIdx="0" presStyleCnt="0"/>
      <dgm:spPr/>
    </dgm:pt>
    <dgm:pt modelId="{9D34D593-D330-42BB-91B6-DFA3F0E6AEE7}" type="pres">
      <dgm:prSet presAssocID="{2FD4A1B0-8E35-4F3B-903E-CB0C51D51199}" presName="hierChild2" presStyleCnt="0"/>
      <dgm:spPr/>
    </dgm:pt>
    <dgm:pt modelId="{663E89EE-DF56-4E2B-9546-7D0D957B9083}" type="pres">
      <dgm:prSet presAssocID="{2FD4A1B0-8E35-4F3B-903E-CB0C51D51199}" presName="hierChild3" presStyleCnt="0"/>
      <dgm:spPr/>
    </dgm:pt>
  </dgm:ptLst>
  <dgm:cxnLst>
    <dgm:cxn modelId="{64BA2B08-67B9-4D69-82A2-E2F689AE5459}" type="presOf" srcId="{3F7CCF9B-EE76-4C9A-B520-65E00F5F8041}" destId="{A8935179-2398-4174-9802-8023F83824E8}" srcOrd="1" destOrd="0" presId="urn:microsoft.com/office/officeart/2009/3/layout/HorizontalOrganizationChart"/>
    <dgm:cxn modelId="{0573E514-7817-4FD0-AF12-F85C25A2FCD9}" srcId="{8AB33EED-A11F-4AB7-9659-A181320C4F3A}" destId="{2FD4A1B0-8E35-4F3B-903E-CB0C51D51199}" srcOrd="3" destOrd="0" parTransId="{A72B0476-2C31-41C6-BAB7-4CBE04F69546}" sibTransId="{AFA69FAA-1283-4FF5-AA59-FA628E94C8DE}"/>
    <dgm:cxn modelId="{D7DDD034-0E72-4AE8-B33A-2B5CC6CFCF4D}" type="presOf" srcId="{B5550DB7-0C71-462D-938F-6981D775C78D}" destId="{BACF7F4D-07FF-4963-96F6-953E9BCA880E}" srcOrd="0" destOrd="0" presId="urn:microsoft.com/office/officeart/2009/3/layout/HorizontalOrganizationChart"/>
    <dgm:cxn modelId="{C0CE1C73-AFD0-4467-BFF1-3F83FBE72025}" type="presOf" srcId="{B8A5B9A6-A79E-48E1-8A12-B9B17E5400C6}" destId="{CD0789EC-C53F-4CEA-ADA9-4F9DC0E735A8}" srcOrd="1" destOrd="0" presId="urn:microsoft.com/office/officeart/2009/3/layout/HorizontalOrganizationChart"/>
    <dgm:cxn modelId="{02482759-6ED8-4058-ADE1-E8A9A3FBCD84}" srcId="{8AB33EED-A11F-4AB7-9659-A181320C4F3A}" destId="{3F7CCF9B-EE76-4C9A-B520-65E00F5F8041}" srcOrd="2" destOrd="0" parTransId="{5AD7A8A0-D991-44EB-99C4-9C928CEA57D3}" sibTransId="{7B5BC3A0-B774-45F1-A76B-915165CC95BC}"/>
    <dgm:cxn modelId="{54B63281-D488-4659-A722-E552AB3D64D0}" type="presOf" srcId="{B8A5B9A6-A79E-48E1-8A12-B9B17E5400C6}" destId="{CA45E556-F324-47CB-852A-0D0F89A87244}" srcOrd="0" destOrd="0" presId="urn:microsoft.com/office/officeart/2009/3/layout/HorizontalOrganizationChart"/>
    <dgm:cxn modelId="{11261792-7298-4B13-8064-528A50DEF5A1}" srcId="{8AB33EED-A11F-4AB7-9659-A181320C4F3A}" destId="{B8A5B9A6-A79E-48E1-8A12-B9B17E5400C6}" srcOrd="0" destOrd="0" parTransId="{8D522507-1E37-4EF1-ACB2-BB0620CB9FA5}" sibTransId="{33968272-7AB6-47DF-8630-A6E3A5B8419C}"/>
    <dgm:cxn modelId="{43C1EBA0-2A4C-4048-8DD9-6B597B354395}" type="presOf" srcId="{3F7CCF9B-EE76-4C9A-B520-65E00F5F8041}" destId="{5499C51B-E284-4562-B0A8-947C6C021B1C}" srcOrd="0" destOrd="0" presId="urn:microsoft.com/office/officeart/2009/3/layout/HorizontalOrganizationChart"/>
    <dgm:cxn modelId="{13C9E3C1-5FD7-41BA-9381-088DD5BF5D55}" type="presOf" srcId="{2FD4A1B0-8E35-4F3B-903E-CB0C51D51199}" destId="{E787C910-21A5-43AB-8308-46EB81FFB366}" srcOrd="0" destOrd="0" presId="urn:microsoft.com/office/officeart/2009/3/layout/HorizontalOrganizationChart"/>
    <dgm:cxn modelId="{95F084C7-FE14-41F5-9731-F3BFF79D9D89}" srcId="{8AB33EED-A11F-4AB7-9659-A181320C4F3A}" destId="{B5550DB7-0C71-462D-938F-6981D775C78D}" srcOrd="1" destOrd="0" parTransId="{602AF4CE-5BE0-4BA5-AB85-5817421CABDB}" sibTransId="{7AC0B7F0-EA1C-427B-A0D0-A2ED2DD9E37C}"/>
    <dgm:cxn modelId="{2C9E98D1-6FE4-4878-9209-FFB2A0EF450D}" type="presOf" srcId="{2FD4A1B0-8E35-4F3B-903E-CB0C51D51199}" destId="{55576AC5-9FEA-433D-AE37-CD268CC946AA}" srcOrd="1" destOrd="0" presId="urn:microsoft.com/office/officeart/2009/3/layout/HorizontalOrganizationChart"/>
    <dgm:cxn modelId="{2B5CBFEE-03A9-45B5-872D-A9A68FDA5505}" type="presOf" srcId="{B5550DB7-0C71-462D-938F-6981D775C78D}" destId="{81E0821C-8EAD-42E1-B7B0-DDCCD086EEF5}" srcOrd="1" destOrd="0" presId="urn:microsoft.com/office/officeart/2009/3/layout/HorizontalOrganizationChart"/>
    <dgm:cxn modelId="{2161AEF5-D94C-4181-8CF4-F7AE6D99B59E}" type="presOf" srcId="{8AB33EED-A11F-4AB7-9659-A181320C4F3A}" destId="{4C351681-E56F-4946-A786-C93B016EFD3C}" srcOrd="0" destOrd="0" presId="urn:microsoft.com/office/officeart/2009/3/layout/HorizontalOrganizationChart"/>
    <dgm:cxn modelId="{3C17C634-D742-4AD7-94B4-57E39A0D4246}" type="presParOf" srcId="{4C351681-E56F-4946-A786-C93B016EFD3C}" destId="{D10B354A-E1DC-40F4-B487-C4E729476395}" srcOrd="0" destOrd="0" presId="urn:microsoft.com/office/officeart/2009/3/layout/HorizontalOrganizationChart"/>
    <dgm:cxn modelId="{08313103-32E0-4D95-A32D-BA883D347B4A}" type="presParOf" srcId="{D10B354A-E1DC-40F4-B487-C4E729476395}" destId="{EEBECFF0-7D1B-4220-9769-89102DD465EF}" srcOrd="0" destOrd="0" presId="urn:microsoft.com/office/officeart/2009/3/layout/HorizontalOrganizationChart"/>
    <dgm:cxn modelId="{00663740-1715-4D36-92B5-F7740502D848}" type="presParOf" srcId="{EEBECFF0-7D1B-4220-9769-89102DD465EF}" destId="{CA45E556-F324-47CB-852A-0D0F89A87244}" srcOrd="0" destOrd="0" presId="urn:microsoft.com/office/officeart/2009/3/layout/HorizontalOrganizationChart"/>
    <dgm:cxn modelId="{37F7D744-D215-49B7-8D34-8489E779CDFD}" type="presParOf" srcId="{EEBECFF0-7D1B-4220-9769-89102DD465EF}" destId="{CD0789EC-C53F-4CEA-ADA9-4F9DC0E735A8}" srcOrd="1" destOrd="0" presId="urn:microsoft.com/office/officeart/2009/3/layout/HorizontalOrganizationChart"/>
    <dgm:cxn modelId="{C6E1783C-20B3-4274-AADA-65D680522990}" type="presParOf" srcId="{D10B354A-E1DC-40F4-B487-C4E729476395}" destId="{E6B82A90-57DC-4048-8C48-EB8FD5714969}" srcOrd="1" destOrd="0" presId="urn:microsoft.com/office/officeart/2009/3/layout/HorizontalOrganizationChart"/>
    <dgm:cxn modelId="{06C3615D-65C7-4101-ACF0-F0724C367918}" type="presParOf" srcId="{D10B354A-E1DC-40F4-B487-C4E729476395}" destId="{61CD9D10-6C24-4C89-9FC8-434987E37356}" srcOrd="2" destOrd="0" presId="urn:microsoft.com/office/officeart/2009/3/layout/HorizontalOrganizationChart"/>
    <dgm:cxn modelId="{E1AD2364-D52F-4EA6-9108-5448FF5F94D0}" type="presParOf" srcId="{4C351681-E56F-4946-A786-C93B016EFD3C}" destId="{8DBA6F2A-7BDA-432E-B053-CDAFBA52AD2B}" srcOrd="1" destOrd="0" presId="urn:microsoft.com/office/officeart/2009/3/layout/HorizontalOrganizationChart"/>
    <dgm:cxn modelId="{F14B32C2-6E2F-42A9-865B-03F1FC517A6E}" type="presParOf" srcId="{8DBA6F2A-7BDA-432E-B053-CDAFBA52AD2B}" destId="{6DAD2870-CEA2-4318-89CA-0A417B01FAE0}" srcOrd="0" destOrd="0" presId="urn:microsoft.com/office/officeart/2009/3/layout/HorizontalOrganizationChart"/>
    <dgm:cxn modelId="{5D1F39AB-A74E-4C22-9BCC-EB61C2707379}" type="presParOf" srcId="{6DAD2870-CEA2-4318-89CA-0A417B01FAE0}" destId="{BACF7F4D-07FF-4963-96F6-953E9BCA880E}" srcOrd="0" destOrd="0" presId="urn:microsoft.com/office/officeart/2009/3/layout/HorizontalOrganizationChart"/>
    <dgm:cxn modelId="{453EE375-0EB0-4B61-B0E5-757AFD94727F}" type="presParOf" srcId="{6DAD2870-CEA2-4318-89CA-0A417B01FAE0}" destId="{81E0821C-8EAD-42E1-B7B0-DDCCD086EEF5}" srcOrd="1" destOrd="0" presId="urn:microsoft.com/office/officeart/2009/3/layout/HorizontalOrganizationChart"/>
    <dgm:cxn modelId="{2E1235C8-D441-4DDD-98B7-5C63D7186ED5}" type="presParOf" srcId="{8DBA6F2A-7BDA-432E-B053-CDAFBA52AD2B}" destId="{E4382D2F-2C16-46C0-A79F-DC7B435FCC64}" srcOrd="1" destOrd="0" presId="urn:microsoft.com/office/officeart/2009/3/layout/HorizontalOrganizationChart"/>
    <dgm:cxn modelId="{E09B347A-A078-47A3-91D6-FADFD232F91E}" type="presParOf" srcId="{8DBA6F2A-7BDA-432E-B053-CDAFBA52AD2B}" destId="{CBB12824-C034-4BBA-878D-EED6AF97EE4A}" srcOrd="2" destOrd="0" presId="urn:microsoft.com/office/officeart/2009/3/layout/HorizontalOrganizationChart"/>
    <dgm:cxn modelId="{EBC6FF54-C085-4DF9-9ECE-333E7FE7EFD6}" type="presParOf" srcId="{4C351681-E56F-4946-A786-C93B016EFD3C}" destId="{F9FE8DA0-D5D1-4FBF-A461-FB2FE19F053E}" srcOrd="2" destOrd="0" presId="urn:microsoft.com/office/officeart/2009/3/layout/HorizontalOrganizationChart"/>
    <dgm:cxn modelId="{2C9E0124-A08B-4110-8ADA-9E0E47E2BF91}" type="presParOf" srcId="{F9FE8DA0-D5D1-4FBF-A461-FB2FE19F053E}" destId="{06F28568-B030-4746-B624-3545E24C47FB}" srcOrd="0" destOrd="0" presId="urn:microsoft.com/office/officeart/2009/3/layout/HorizontalOrganizationChart"/>
    <dgm:cxn modelId="{071F7088-9F4D-4CF3-8B84-800378B2F10A}" type="presParOf" srcId="{06F28568-B030-4746-B624-3545E24C47FB}" destId="{5499C51B-E284-4562-B0A8-947C6C021B1C}" srcOrd="0" destOrd="0" presId="urn:microsoft.com/office/officeart/2009/3/layout/HorizontalOrganizationChart"/>
    <dgm:cxn modelId="{DA8B6D2D-3439-442E-9AD4-04442A7F3F5C}" type="presParOf" srcId="{06F28568-B030-4746-B624-3545E24C47FB}" destId="{A8935179-2398-4174-9802-8023F83824E8}" srcOrd="1" destOrd="0" presId="urn:microsoft.com/office/officeart/2009/3/layout/HorizontalOrganizationChart"/>
    <dgm:cxn modelId="{6E8595BB-7CC1-4872-A3AC-1372059DBC23}" type="presParOf" srcId="{F9FE8DA0-D5D1-4FBF-A461-FB2FE19F053E}" destId="{FEFCED27-FF63-462C-BA9C-09220CD8BCBE}" srcOrd="1" destOrd="0" presId="urn:microsoft.com/office/officeart/2009/3/layout/HorizontalOrganizationChart"/>
    <dgm:cxn modelId="{FE0ED824-8371-43D2-844D-792D9C39E57D}" type="presParOf" srcId="{F9FE8DA0-D5D1-4FBF-A461-FB2FE19F053E}" destId="{E193B6C4-AD01-4BF0-B0F5-F155020D7F3E}" srcOrd="2" destOrd="0" presId="urn:microsoft.com/office/officeart/2009/3/layout/HorizontalOrganizationChart"/>
    <dgm:cxn modelId="{A7A2284B-91FB-40AB-B77F-FC7AA0FA143A}" type="presParOf" srcId="{4C351681-E56F-4946-A786-C93B016EFD3C}" destId="{95FCC392-605B-42CF-86D2-234C2BFB3908}" srcOrd="3" destOrd="0" presId="urn:microsoft.com/office/officeart/2009/3/layout/HorizontalOrganizationChart"/>
    <dgm:cxn modelId="{1FF4D300-39DB-473B-A16D-8E3BC1F10A71}" type="presParOf" srcId="{95FCC392-605B-42CF-86D2-234C2BFB3908}" destId="{CCEB43B4-B3A4-427F-AFB3-88F9A3CFA5C4}" srcOrd="0" destOrd="0" presId="urn:microsoft.com/office/officeart/2009/3/layout/HorizontalOrganizationChart"/>
    <dgm:cxn modelId="{6903036A-2C41-4534-B610-9DAA2C8CE9DC}" type="presParOf" srcId="{CCEB43B4-B3A4-427F-AFB3-88F9A3CFA5C4}" destId="{E787C910-21A5-43AB-8308-46EB81FFB366}" srcOrd="0" destOrd="0" presId="urn:microsoft.com/office/officeart/2009/3/layout/HorizontalOrganizationChart"/>
    <dgm:cxn modelId="{1A15C806-224E-49AA-B7B6-1FC94F5CC6D9}" type="presParOf" srcId="{CCEB43B4-B3A4-427F-AFB3-88F9A3CFA5C4}" destId="{55576AC5-9FEA-433D-AE37-CD268CC946AA}" srcOrd="1" destOrd="0" presId="urn:microsoft.com/office/officeart/2009/3/layout/HorizontalOrganizationChart"/>
    <dgm:cxn modelId="{4ABC4188-F2D7-4EEB-835D-1F11D4D8486E}" type="presParOf" srcId="{95FCC392-605B-42CF-86D2-234C2BFB3908}" destId="{9D34D593-D330-42BB-91B6-DFA3F0E6AEE7}" srcOrd="1" destOrd="0" presId="urn:microsoft.com/office/officeart/2009/3/layout/HorizontalOrganizationChart"/>
    <dgm:cxn modelId="{19255010-33F5-4945-9ED4-A9098FC85831}" type="presParOf" srcId="{95FCC392-605B-42CF-86D2-234C2BFB3908}" destId="{663E89EE-DF56-4E2B-9546-7D0D957B9083}"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CE50F2-2ACE-4EB1-9181-1E1A3DB8A154}"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70AFF046-7607-4C62-BD49-8949DBFE247A}">
      <dgm:prSet/>
      <dgm:spPr/>
      <dgm:t>
        <a:bodyPr/>
        <a:lstStyle/>
        <a:p>
          <a:r>
            <a:rPr lang="en-US" b="1"/>
            <a:t>Land surveying monuments </a:t>
          </a:r>
          <a:r>
            <a:rPr lang="en-US"/>
            <a:t>used corners of the property are marked with a </a:t>
          </a:r>
          <a:r>
            <a:rPr lang="en-US" b="1"/>
            <a:t>12” rebar </a:t>
          </a:r>
          <a:r>
            <a:rPr lang="en-US"/>
            <a:t>driven vertically into the ground.</a:t>
          </a:r>
        </a:p>
      </dgm:t>
    </dgm:pt>
    <dgm:pt modelId="{6C0029E3-A906-49AE-93F2-4C9D5C0A4942}" type="parTrans" cxnId="{4E70FF5D-FF9E-4934-9DA8-A685E5F95AAE}">
      <dgm:prSet/>
      <dgm:spPr/>
      <dgm:t>
        <a:bodyPr/>
        <a:lstStyle/>
        <a:p>
          <a:endParaRPr lang="en-US"/>
        </a:p>
      </dgm:t>
    </dgm:pt>
    <dgm:pt modelId="{6B3BDD01-A1A9-4E8B-903F-1208F6D74C43}" type="sibTrans" cxnId="{4E70FF5D-FF9E-4934-9DA8-A685E5F95AAE}">
      <dgm:prSet/>
      <dgm:spPr/>
      <dgm:t>
        <a:bodyPr/>
        <a:lstStyle/>
        <a:p>
          <a:endParaRPr lang="en-US"/>
        </a:p>
      </dgm:t>
    </dgm:pt>
    <dgm:pt modelId="{1A45221B-1BBF-4460-8F6A-32BE6D63414D}">
      <dgm:prSet/>
      <dgm:spPr/>
      <dgm:t>
        <a:bodyPr/>
        <a:lstStyle/>
        <a:p>
          <a:r>
            <a:rPr lang="en-US"/>
            <a:t>***If we are putting rebar in, we cap it with our MD License  </a:t>
          </a:r>
        </a:p>
      </dgm:t>
    </dgm:pt>
    <dgm:pt modelId="{33590888-5D83-42C6-9278-6F2487E89979}" type="parTrans" cxnId="{D5106293-39C3-423E-BA1B-5855D294834B}">
      <dgm:prSet/>
      <dgm:spPr/>
      <dgm:t>
        <a:bodyPr/>
        <a:lstStyle/>
        <a:p>
          <a:endParaRPr lang="en-US"/>
        </a:p>
      </dgm:t>
    </dgm:pt>
    <dgm:pt modelId="{5FC7E3CB-AC12-445D-8A89-879F9EB3D656}" type="sibTrans" cxnId="{D5106293-39C3-423E-BA1B-5855D294834B}">
      <dgm:prSet/>
      <dgm:spPr/>
      <dgm:t>
        <a:bodyPr/>
        <a:lstStyle/>
        <a:p>
          <a:endParaRPr lang="en-US"/>
        </a:p>
      </dgm:t>
    </dgm:pt>
    <dgm:pt modelId="{2FC9809C-3673-4179-BB6A-A1371F2DB7BA}" type="pres">
      <dgm:prSet presAssocID="{BACE50F2-2ACE-4EB1-9181-1E1A3DB8A154}" presName="hierChild1" presStyleCnt="0">
        <dgm:presLayoutVars>
          <dgm:chPref val="1"/>
          <dgm:dir/>
          <dgm:animOne val="branch"/>
          <dgm:animLvl val="lvl"/>
          <dgm:resizeHandles/>
        </dgm:presLayoutVars>
      </dgm:prSet>
      <dgm:spPr/>
    </dgm:pt>
    <dgm:pt modelId="{B24CA560-7D7D-46D7-A6EA-C20FACB9BC33}" type="pres">
      <dgm:prSet presAssocID="{70AFF046-7607-4C62-BD49-8949DBFE247A}" presName="hierRoot1" presStyleCnt="0"/>
      <dgm:spPr/>
    </dgm:pt>
    <dgm:pt modelId="{7FF98CC2-FD09-4576-A5EC-557336E96A97}" type="pres">
      <dgm:prSet presAssocID="{70AFF046-7607-4C62-BD49-8949DBFE247A}" presName="composite" presStyleCnt="0"/>
      <dgm:spPr/>
    </dgm:pt>
    <dgm:pt modelId="{4EBD6E3E-14BF-4221-B7F8-5F79CF1FC0B1}" type="pres">
      <dgm:prSet presAssocID="{70AFF046-7607-4C62-BD49-8949DBFE247A}" presName="background" presStyleLbl="node0" presStyleIdx="0" presStyleCnt="2"/>
      <dgm:spPr/>
    </dgm:pt>
    <dgm:pt modelId="{B635899A-7C2F-432E-8F2A-5FAC0F40A947}" type="pres">
      <dgm:prSet presAssocID="{70AFF046-7607-4C62-BD49-8949DBFE247A}" presName="text" presStyleLbl="fgAcc0" presStyleIdx="0" presStyleCnt="2">
        <dgm:presLayoutVars>
          <dgm:chPref val="3"/>
        </dgm:presLayoutVars>
      </dgm:prSet>
      <dgm:spPr/>
    </dgm:pt>
    <dgm:pt modelId="{2CBE2354-736A-4A70-B969-1B612906AC74}" type="pres">
      <dgm:prSet presAssocID="{70AFF046-7607-4C62-BD49-8949DBFE247A}" presName="hierChild2" presStyleCnt="0"/>
      <dgm:spPr/>
    </dgm:pt>
    <dgm:pt modelId="{F04D583E-447D-4915-8309-26D0D851B5C6}" type="pres">
      <dgm:prSet presAssocID="{1A45221B-1BBF-4460-8F6A-32BE6D63414D}" presName="hierRoot1" presStyleCnt="0"/>
      <dgm:spPr/>
    </dgm:pt>
    <dgm:pt modelId="{0B62C6B8-5416-445B-A819-7F4983500AE8}" type="pres">
      <dgm:prSet presAssocID="{1A45221B-1BBF-4460-8F6A-32BE6D63414D}" presName="composite" presStyleCnt="0"/>
      <dgm:spPr/>
    </dgm:pt>
    <dgm:pt modelId="{4EFF2EAE-30C0-4EBD-B5C4-62ADA8B3B353}" type="pres">
      <dgm:prSet presAssocID="{1A45221B-1BBF-4460-8F6A-32BE6D63414D}" presName="background" presStyleLbl="node0" presStyleIdx="1" presStyleCnt="2"/>
      <dgm:spPr/>
    </dgm:pt>
    <dgm:pt modelId="{8996CD24-C060-4DCA-847F-C6AABBE062FE}" type="pres">
      <dgm:prSet presAssocID="{1A45221B-1BBF-4460-8F6A-32BE6D63414D}" presName="text" presStyleLbl="fgAcc0" presStyleIdx="1" presStyleCnt="2">
        <dgm:presLayoutVars>
          <dgm:chPref val="3"/>
        </dgm:presLayoutVars>
      </dgm:prSet>
      <dgm:spPr/>
    </dgm:pt>
    <dgm:pt modelId="{5D809D66-EA2E-429C-90A0-50CB14C9FE39}" type="pres">
      <dgm:prSet presAssocID="{1A45221B-1BBF-4460-8F6A-32BE6D63414D}" presName="hierChild2" presStyleCnt="0"/>
      <dgm:spPr/>
    </dgm:pt>
  </dgm:ptLst>
  <dgm:cxnLst>
    <dgm:cxn modelId="{4E70FF5D-FF9E-4934-9DA8-A685E5F95AAE}" srcId="{BACE50F2-2ACE-4EB1-9181-1E1A3DB8A154}" destId="{70AFF046-7607-4C62-BD49-8949DBFE247A}" srcOrd="0" destOrd="0" parTransId="{6C0029E3-A906-49AE-93F2-4C9D5C0A4942}" sibTransId="{6B3BDD01-A1A9-4E8B-903F-1208F6D74C43}"/>
    <dgm:cxn modelId="{D5106293-39C3-423E-BA1B-5855D294834B}" srcId="{BACE50F2-2ACE-4EB1-9181-1E1A3DB8A154}" destId="{1A45221B-1BBF-4460-8F6A-32BE6D63414D}" srcOrd="1" destOrd="0" parTransId="{33590888-5D83-42C6-9278-6F2487E89979}" sibTransId="{5FC7E3CB-AC12-445D-8A89-879F9EB3D656}"/>
    <dgm:cxn modelId="{B017EF98-C0EE-40D4-A1F4-7D91355D6BAC}" type="presOf" srcId="{BACE50F2-2ACE-4EB1-9181-1E1A3DB8A154}" destId="{2FC9809C-3673-4179-BB6A-A1371F2DB7BA}" srcOrd="0" destOrd="0" presId="urn:microsoft.com/office/officeart/2005/8/layout/hierarchy1"/>
    <dgm:cxn modelId="{CFCBA8C4-4C2F-4B89-828C-881B02D6B784}" type="presOf" srcId="{1A45221B-1BBF-4460-8F6A-32BE6D63414D}" destId="{8996CD24-C060-4DCA-847F-C6AABBE062FE}" srcOrd="0" destOrd="0" presId="urn:microsoft.com/office/officeart/2005/8/layout/hierarchy1"/>
    <dgm:cxn modelId="{7DC984DE-BB8D-4619-84A1-37E85A0ACD9E}" type="presOf" srcId="{70AFF046-7607-4C62-BD49-8949DBFE247A}" destId="{B635899A-7C2F-432E-8F2A-5FAC0F40A947}" srcOrd="0" destOrd="0" presId="urn:microsoft.com/office/officeart/2005/8/layout/hierarchy1"/>
    <dgm:cxn modelId="{5C11C530-333D-48BF-9A0D-9B8B94499E29}" type="presParOf" srcId="{2FC9809C-3673-4179-BB6A-A1371F2DB7BA}" destId="{B24CA560-7D7D-46D7-A6EA-C20FACB9BC33}" srcOrd="0" destOrd="0" presId="urn:microsoft.com/office/officeart/2005/8/layout/hierarchy1"/>
    <dgm:cxn modelId="{E90CF241-4B65-44BF-8E8C-943844A367AD}" type="presParOf" srcId="{B24CA560-7D7D-46D7-A6EA-C20FACB9BC33}" destId="{7FF98CC2-FD09-4576-A5EC-557336E96A97}" srcOrd="0" destOrd="0" presId="urn:microsoft.com/office/officeart/2005/8/layout/hierarchy1"/>
    <dgm:cxn modelId="{B3A7AFEF-1599-423F-AE30-A25B0579743A}" type="presParOf" srcId="{7FF98CC2-FD09-4576-A5EC-557336E96A97}" destId="{4EBD6E3E-14BF-4221-B7F8-5F79CF1FC0B1}" srcOrd="0" destOrd="0" presId="urn:microsoft.com/office/officeart/2005/8/layout/hierarchy1"/>
    <dgm:cxn modelId="{F5D56CB2-9022-4459-B39B-48E11457DFFF}" type="presParOf" srcId="{7FF98CC2-FD09-4576-A5EC-557336E96A97}" destId="{B635899A-7C2F-432E-8F2A-5FAC0F40A947}" srcOrd="1" destOrd="0" presId="urn:microsoft.com/office/officeart/2005/8/layout/hierarchy1"/>
    <dgm:cxn modelId="{772A45B1-059A-4C17-84E0-A5680BC15AE6}" type="presParOf" srcId="{B24CA560-7D7D-46D7-A6EA-C20FACB9BC33}" destId="{2CBE2354-736A-4A70-B969-1B612906AC74}" srcOrd="1" destOrd="0" presId="urn:microsoft.com/office/officeart/2005/8/layout/hierarchy1"/>
    <dgm:cxn modelId="{1DDBE4A2-FDFA-4F1A-BD9A-95690E41D7F2}" type="presParOf" srcId="{2FC9809C-3673-4179-BB6A-A1371F2DB7BA}" destId="{F04D583E-447D-4915-8309-26D0D851B5C6}" srcOrd="1" destOrd="0" presId="urn:microsoft.com/office/officeart/2005/8/layout/hierarchy1"/>
    <dgm:cxn modelId="{AFF40370-8FB6-4C88-9776-19CE26042954}" type="presParOf" srcId="{F04D583E-447D-4915-8309-26D0D851B5C6}" destId="{0B62C6B8-5416-445B-A819-7F4983500AE8}" srcOrd="0" destOrd="0" presId="urn:microsoft.com/office/officeart/2005/8/layout/hierarchy1"/>
    <dgm:cxn modelId="{AF4AE37C-7044-4F05-BF2F-817DB3DC6B9D}" type="presParOf" srcId="{0B62C6B8-5416-445B-A819-7F4983500AE8}" destId="{4EFF2EAE-30C0-4EBD-B5C4-62ADA8B3B353}" srcOrd="0" destOrd="0" presId="urn:microsoft.com/office/officeart/2005/8/layout/hierarchy1"/>
    <dgm:cxn modelId="{56D74851-7C8A-4D6A-B440-0546C95676C0}" type="presParOf" srcId="{0B62C6B8-5416-445B-A819-7F4983500AE8}" destId="{8996CD24-C060-4DCA-847F-C6AABBE062FE}" srcOrd="1" destOrd="0" presId="urn:microsoft.com/office/officeart/2005/8/layout/hierarchy1"/>
    <dgm:cxn modelId="{F32E7E9D-67E8-40DD-B810-31BE811BCC94}" type="presParOf" srcId="{F04D583E-447D-4915-8309-26D0D851B5C6}" destId="{5D809D66-EA2E-429C-90A0-50CB14C9FE39}"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5E556-F324-47CB-852A-0D0F89A87244}">
      <dsp:nvSpPr>
        <dsp:cNvPr id="0" name=""/>
        <dsp:cNvSpPr/>
      </dsp:nvSpPr>
      <dsp:spPr>
        <a:xfrm>
          <a:off x="1036669" y="495"/>
          <a:ext cx="2622485" cy="799858"/>
        </a:xfrm>
        <a:prstGeom prst="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Types of Surveys:</a:t>
          </a:r>
        </a:p>
      </dsp:txBody>
      <dsp:txXfrm>
        <a:off x="1036669" y="495"/>
        <a:ext cx="2622485" cy="799858"/>
      </dsp:txXfrm>
    </dsp:sp>
    <dsp:sp modelId="{BACF7F4D-07FF-4963-96F6-953E9BCA880E}">
      <dsp:nvSpPr>
        <dsp:cNvPr id="0" name=""/>
        <dsp:cNvSpPr/>
      </dsp:nvSpPr>
      <dsp:spPr>
        <a:xfrm>
          <a:off x="1036669" y="1128164"/>
          <a:ext cx="2622485" cy="799858"/>
        </a:xfrm>
        <a:prstGeom prst="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House Location Drawings: plat usually within +/- 1 ft of property lines</a:t>
          </a:r>
        </a:p>
      </dsp:txBody>
      <dsp:txXfrm>
        <a:off x="1036669" y="1128164"/>
        <a:ext cx="2622485" cy="799858"/>
      </dsp:txXfrm>
    </dsp:sp>
    <dsp:sp modelId="{5499C51B-E284-4562-B0A8-947C6C021B1C}">
      <dsp:nvSpPr>
        <dsp:cNvPr id="0" name=""/>
        <dsp:cNvSpPr/>
      </dsp:nvSpPr>
      <dsp:spPr>
        <a:xfrm>
          <a:off x="1036669" y="2255833"/>
          <a:ext cx="2622485" cy="799858"/>
        </a:xfrm>
        <a:prstGeom prst="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Boundary Surveys: Marking exact property lines with stakes or flags</a:t>
          </a:r>
        </a:p>
      </dsp:txBody>
      <dsp:txXfrm>
        <a:off x="1036669" y="2255833"/>
        <a:ext cx="2622485" cy="799858"/>
      </dsp:txXfrm>
    </dsp:sp>
    <dsp:sp modelId="{E787C910-21A5-43AB-8308-46EB81FFB366}">
      <dsp:nvSpPr>
        <dsp:cNvPr id="0" name=""/>
        <dsp:cNvSpPr/>
      </dsp:nvSpPr>
      <dsp:spPr>
        <a:xfrm>
          <a:off x="1036669" y="3383501"/>
          <a:ext cx="2622485" cy="799858"/>
        </a:xfrm>
        <a:prstGeom prst="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ALTA: for commercial properties with more details like parking spaces, lamp post, underground utility</a:t>
          </a:r>
        </a:p>
      </dsp:txBody>
      <dsp:txXfrm>
        <a:off x="1036669" y="3383501"/>
        <a:ext cx="2622485" cy="799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6E3E-14BF-4221-B7F8-5F79CF1FC0B1}">
      <dsp:nvSpPr>
        <dsp:cNvPr id="0" name=""/>
        <dsp:cNvSpPr/>
      </dsp:nvSpPr>
      <dsp:spPr>
        <a:xfrm>
          <a:off x="991" y="60848"/>
          <a:ext cx="3480427" cy="22100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35899A-7C2F-432E-8F2A-5FAC0F40A947}">
      <dsp:nvSpPr>
        <dsp:cNvPr id="0" name=""/>
        <dsp:cNvSpPr/>
      </dsp:nvSpPr>
      <dsp:spPr>
        <a:xfrm>
          <a:off x="387705" y="428226"/>
          <a:ext cx="3480427" cy="22100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Land surveying monuments </a:t>
          </a:r>
          <a:r>
            <a:rPr lang="en-US" sz="2300" kern="1200"/>
            <a:t>used corners of the property are marked with a </a:t>
          </a:r>
          <a:r>
            <a:rPr lang="en-US" sz="2300" b="1" kern="1200"/>
            <a:t>12” rebar </a:t>
          </a:r>
          <a:r>
            <a:rPr lang="en-US" sz="2300" kern="1200"/>
            <a:t>driven vertically into the ground.</a:t>
          </a:r>
        </a:p>
      </dsp:txBody>
      <dsp:txXfrm>
        <a:off x="452436" y="492957"/>
        <a:ext cx="3350965" cy="2080609"/>
      </dsp:txXfrm>
    </dsp:sp>
    <dsp:sp modelId="{4EFF2EAE-30C0-4EBD-B5C4-62ADA8B3B353}">
      <dsp:nvSpPr>
        <dsp:cNvPr id="0" name=""/>
        <dsp:cNvSpPr/>
      </dsp:nvSpPr>
      <dsp:spPr>
        <a:xfrm>
          <a:off x="4254847" y="60848"/>
          <a:ext cx="3480427" cy="22100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6CD24-C060-4DCA-847F-C6AABBE062FE}">
      <dsp:nvSpPr>
        <dsp:cNvPr id="0" name=""/>
        <dsp:cNvSpPr/>
      </dsp:nvSpPr>
      <dsp:spPr>
        <a:xfrm>
          <a:off x="4641561" y="428226"/>
          <a:ext cx="3480427" cy="22100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***If we are putting rebar in, we cap it with our MD License  </a:t>
          </a:r>
        </a:p>
      </dsp:txBody>
      <dsp:txXfrm>
        <a:off x="4706292" y="492957"/>
        <a:ext cx="3350965" cy="208060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70167d3a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70167d3a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e086868ba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e086868ba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ad20221ec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ad20221ec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Surveyor will text 1 hour before arrival.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e086868ba_4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e086868ba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ad20221ec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ad20221ec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Most location drawings under 2 acres takes about an hour. </a:t>
            </a: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ebd35795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ebd35795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000000"/>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ad20221ec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ad20221ec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ad20221ec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ad20221ec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CAD drafter (Computer Aided Design) takes all of the data and field measurements, plays a complicated version of connect the dots, gives each line meaning by assigning it a color and thickness, and adds symbols and notes to help tell the whole story in an easy way to read.</a:t>
            </a:r>
            <a:endParaRPr>
              <a:solidFill>
                <a:srgbClr val="FF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ad20221ec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ad20221ec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ad20221ec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ad20221ec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Then, the cad drafter takes that information, all of the data and the map to a PLS professional land surveyor to review the entire process. Here, the PLS will determine if the team followed his instructions all of the way through the process. PLS will determine if there is indeed enough measurements and information to confirm the boundary location as it was presented.  </a:t>
            </a:r>
            <a:endParaRPr>
              <a:solidFill>
                <a:srgbClr val="FF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ad20221ec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ad20221ec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FF0000"/>
                </a:solidFill>
              </a:rPr>
              <a:t>.</a:t>
            </a:r>
            <a:endParaRPr>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0167d3ace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0167d3ace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ad20221ec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ad20221ec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ad20221ec_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ad20221ec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ebd35795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ebd35795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e086868ba_4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e086868ba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01ce65ce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01ce65ce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e83f4ff9b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e83f4ff9b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e8889f38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e8889f38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e83f4ff9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e83f4ff9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e83f4ff9b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e83f4ff9b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01ce65ce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01ce65ce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0167d3ace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0167d3ace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cd4d1eb2a_3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cd4d1eb2a_3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cd4d1eb2a_3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cd4d1eb2a_3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ad20221ec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ad20221ec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cd4d1eb2a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cd4d1eb2a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ebd35795c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ebd35795c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e83f4ff9b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e83f4ff9b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d191806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d191806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cd4d1eb2a_3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cd4d1eb2a_3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MOVED USA. MORE Marketing! Buyers LOVE THIS.</a:t>
            </a: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b4f1b41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b4f1b41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16bb5d6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716bb5d6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e086868ba_4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e086868ba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01ce65c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01ce65c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e086868ba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e086868ba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e086868b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e086868b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e086868ba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e086868ba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2138"/>
            <a:ext cx="6726063" cy="20695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3182884"/>
            <a:ext cx="2307831" cy="207705"/>
          </a:xfrm>
          <a:prstGeom prst="rect">
            <a:avLst/>
          </a:prstGeom>
        </p:spPr>
      </p:pic>
      <p:sp>
        <p:nvSpPr>
          <p:cNvPr id="9" name="Rectangle 8"/>
          <p:cNvSpPr/>
          <p:nvPr/>
        </p:nvSpPr>
        <p:spPr bwMode="ltGray">
          <a:xfrm>
            <a:off x="0" y="1942559"/>
            <a:ext cx="6726064" cy="12452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1942559"/>
            <a:ext cx="2307832" cy="124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050282"/>
            <a:ext cx="6108101" cy="1029803"/>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510241" y="3295530"/>
            <a:ext cx="6108101" cy="838265"/>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41510" y="2062753"/>
            <a:ext cx="878916" cy="101733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21861563"/>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3533713"/>
            <a:ext cx="7210394" cy="339788"/>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0242" y="457198"/>
            <a:ext cx="7210394" cy="2692181"/>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39" y="3877188"/>
            <a:ext cx="7210397" cy="46722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3482"/>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605457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457198"/>
            <a:ext cx="7210394" cy="269456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2" y="3533712"/>
            <a:ext cx="7210394" cy="818092"/>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3712"/>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710238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4" name="Rectangle 13"/>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2" y="457199"/>
            <a:ext cx="6539158" cy="2277046"/>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051717" y="2740034"/>
            <a:ext cx="611743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510242" y="3533712"/>
            <a:ext cx="7210394" cy="81809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2444"/>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6" name="TextBox 15"/>
          <p:cNvSpPr txBox="1"/>
          <p:nvPr/>
        </p:nvSpPr>
        <p:spPr>
          <a:xfrm>
            <a:off x="437679" y="56108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7247107" y="2275143"/>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21144964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1" name="Rectangle 10"/>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3533712"/>
            <a:ext cx="7210397" cy="441401"/>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0" y="3975112"/>
            <a:ext cx="7210397" cy="376691"/>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2444"/>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7267552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6" name="Rectangle 15"/>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564921"/>
            <a:ext cx="7218720" cy="810704"/>
          </a:xfrm>
        </p:spPr>
        <p:txBody>
          <a:bodyPr/>
          <a:lstStyle/>
          <a:p>
            <a:r>
              <a:rPr lang="en-US"/>
              <a:t>Click to edit Master title style</a:t>
            </a:r>
            <a:endParaRPr lang="en-US" dirty="0"/>
          </a:p>
        </p:txBody>
      </p:sp>
      <p:sp>
        <p:nvSpPr>
          <p:cNvPr id="7" name="Text Placeholder 2"/>
          <p:cNvSpPr>
            <a:spLocks noGrp="1"/>
          </p:cNvSpPr>
          <p:nvPr>
            <p:ph type="body" idx="1"/>
          </p:nvPr>
        </p:nvSpPr>
        <p:spPr>
          <a:xfrm>
            <a:off x="495709" y="1752655"/>
            <a:ext cx="2302526"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0241" y="2267005"/>
            <a:ext cx="2287277"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2967019" y="1752655"/>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2959103" y="2267005"/>
            <a:ext cx="2297430"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418117" y="1752655"/>
            <a:ext cx="230251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418117" y="2267005"/>
            <a:ext cx="2302519"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3190428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564921"/>
            <a:ext cx="7210395" cy="810704"/>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0239" y="3223127"/>
            <a:ext cx="228727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0239" y="1752655"/>
            <a:ext cx="228727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0239" y="3655324"/>
            <a:ext cx="2287279"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2959103" y="3223127"/>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2959103" y="1752655"/>
            <a:ext cx="2297430"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2958088" y="3655323"/>
            <a:ext cx="2300473"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423009" y="3223127"/>
            <a:ext cx="229762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423008" y="1752655"/>
            <a:ext cx="229762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422915" y="3655321"/>
            <a:ext cx="2300672"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646274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9" name="Rectangle 8"/>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6382578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6087155" y="1402046"/>
            <a:ext cx="3830241"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401152" y="40293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457198"/>
            <a:ext cx="805352" cy="32653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457198"/>
            <a:ext cx="6652503" cy="3994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105344" y="4452141"/>
            <a:ext cx="2057400" cy="273844"/>
          </a:xfrm>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a:xfrm>
            <a:off x="510241" y="4452141"/>
            <a:ext cx="4595104" cy="273844"/>
          </a:xfrm>
        </p:spPr>
        <p:txBody>
          <a:bodyPr/>
          <a:lstStyle/>
          <a:p>
            <a:endParaRPr lang="en-US" dirty="0"/>
          </a:p>
        </p:txBody>
      </p:sp>
      <p:sp>
        <p:nvSpPr>
          <p:cNvPr id="6" name="Slide Number Placeholder 5"/>
          <p:cNvSpPr>
            <a:spLocks noGrp="1"/>
          </p:cNvSpPr>
          <p:nvPr>
            <p:ph type="sldNum" sz="quarter" idx="12"/>
          </p:nvPr>
        </p:nvSpPr>
        <p:spPr>
          <a:xfrm>
            <a:off x="7573163" y="4048975"/>
            <a:ext cx="865613" cy="818092"/>
          </a:xfrm>
        </p:spPr>
        <p:txBody>
          <a:bodyPr anchor="t"/>
          <a:lstStyle>
            <a:lvl1pPr algn="ctr">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4759595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8396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1041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888688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65180"/>
            <a:ext cx="7828359" cy="24087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68" y="3065926"/>
            <a:ext cx="1202248" cy="108203"/>
          </a:xfrm>
          <a:prstGeom prst="rect">
            <a:avLst/>
          </a:prstGeom>
        </p:spPr>
      </p:pic>
      <p:sp>
        <p:nvSpPr>
          <p:cNvPr id="9" name="Rectangle 8"/>
          <p:cNvSpPr/>
          <p:nvPr/>
        </p:nvSpPr>
        <p:spPr bwMode="ltGray">
          <a:xfrm>
            <a:off x="-2" y="20447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0447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152421"/>
            <a:ext cx="7210395" cy="818091"/>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510242" y="3174129"/>
            <a:ext cx="7210395" cy="127801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047092" y="2152422"/>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7546480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0240" y="1752655"/>
            <a:ext cx="3523769"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5592" y="1752655"/>
            <a:ext cx="3525044"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09561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2" name="Rectangle 11"/>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564922"/>
            <a:ext cx="7210397" cy="810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763" y="1752655"/>
            <a:ext cx="3354245" cy="51985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0242" y="2272507"/>
            <a:ext cx="3523766"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65116" y="1752655"/>
            <a:ext cx="3355521" cy="51905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195593" y="2272507"/>
            <a:ext cx="3525044"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580022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8" name="Rectangle 7"/>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815781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6" name="Rectangle 5"/>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04112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564920"/>
            <a:ext cx="7210394" cy="810705"/>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514385" y="1752655"/>
            <a:ext cx="4206252" cy="269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0241" y="1752654"/>
            <a:ext cx="2842559" cy="2699488"/>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68030924"/>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564921"/>
            <a:ext cx="7210393" cy="810704"/>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651250" y="1752656"/>
            <a:ext cx="4069387" cy="2699484"/>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42" y="1752655"/>
            <a:ext cx="2907192" cy="269948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783694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510241" y="564921"/>
            <a:ext cx="7210396" cy="8107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0241" y="1752655"/>
            <a:ext cx="7210396" cy="2699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3236" y="4452141"/>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B61BEF0D-F0BB-DE4B-95CE-6DB70DBA9567}" type="datetimeFigureOut">
              <a:rPr lang="en-US" smtClean="0"/>
              <a:pPr/>
              <a:t>9/4/2020</a:t>
            </a:fld>
            <a:endParaRPr lang="en-US" dirty="0"/>
          </a:p>
        </p:txBody>
      </p:sp>
      <p:sp>
        <p:nvSpPr>
          <p:cNvPr id="5" name="Footer Placeholder 4"/>
          <p:cNvSpPr>
            <a:spLocks noGrp="1"/>
          </p:cNvSpPr>
          <p:nvPr>
            <p:ph type="ftr" sz="quarter" idx="3"/>
          </p:nvPr>
        </p:nvSpPr>
        <p:spPr>
          <a:xfrm>
            <a:off x="510241" y="4452141"/>
            <a:ext cx="5152995"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047092" y="564921"/>
            <a:ext cx="865613" cy="818092"/>
          </a:xfrm>
          <a:prstGeom prst="rect">
            <a:avLst/>
          </a:prstGeom>
        </p:spPr>
        <p:txBody>
          <a:bodyPr vert="horz" lIns="91440" tIns="45720" rIns="91440" bIns="45720" rtlCol="0" anchor="ctr"/>
          <a:lstStyle>
            <a:lvl1pPr algn="l">
              <a:defRPr sz="27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12788797"/>
      </p:ext>
    </p:extLst>
  </p:cSld>
  <p:clrMap bg1="dk1" tx1="lt1" bg2="dk2"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 id="2147484377" r:id="rId15"/>
    <p:sldLayoutId id="2147484378" r:id="rId16"/>
    <p:sldLayoutId id="2147484379" r:id="rId17"/>
    <p:sldLayoutId id="2147484380" r:id="rId18"/>
    <p:sldLayoutId id="2147484381" r:id="rId19"/>
  </p:sldLayoutIdLst>
  <p:hf sldNum="0"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Data" Target="../diagrams/data2.xml"/><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jurovichsurveying.com.au/faq/what-do-land-surveyors-do"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mailto:pattyaiken@exactaland.com" TargetMode="External"/><Relationship Id="rId2" Type="http://schemas.openxmlformats.org/officeDocument/2006/relationships/hyperlink" Target="mailto:orders@exactaland.com"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learn.org/articles/Bachelors_Degrees_in_Land_Surveying_Your_Questions_Answered.html"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2">
                <a:shade val="100000"/>
                <a:hueMod val="100000"/>
                <a:satMod val="110000"/>
                <a:lumMod val="130000"/>
              </a:schemeClr>
            </a:gs>
            <a:gs pos="68150">
              <a:srgbClr val="AD1E04"/>
            </a:gs>
            <a:gs pos="100000">
              <a:schemeClr val="accent3">
                <a:lumMod val="75000"/>
              </a:schemeClr>
            </a:gs>
          </a:gsLst>
          <a:lin ang="2520000" scaled="0"/>
        </a:gradFill>
        <a:effectLst/>
      </p:bgPr>
    </p:bg>
    <p:spTree>
      <p:nvGrpSpPr>
        <p:cNvPr id="1" name=""/>
        <p:cNvGrpSpPr/>
        <p:nvPr/>
      </p:nvGrpSpPr>
      <p:grpSpPr>
        <a:xfrm>
          <a:off x="0" y="0"/>
          <a:ext cx="0" cy="0"/>
          <a:chOff x="0" y="0"/>
          <a:chExt cx="0" cy="0"/>
        </a:xfrm>
      </p:grpSpPr>
      <p:pic>
        <p:nvPicPr>
          <p:cNvPr id="38" name="Picture 12">
            <a:extLst>
              <a:ext uri="{FF2B5EF4-FFF2-40B4-BE49-F238E27FC236}">
                <a16:creationId xmlns:a16="http://schemas.microsoft.com/office/drawing/2014/main" id="{62CFFBB8-E539-483F-B9AA-088F7D4B17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3" name="Picture 14">
            <a:extLst>
              <a:ext uri="{FF2B5EF4-FFF2-40B4-BE49-F238E27FC236}">
                <a16:creationId xmlns:a16="http://schemas.microsoft.com/office/drawing/2014/main" id="{552C38B8-B7F9-478B-8D67-99B248A946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7939369" y="1478425"/>
            <a:ext cx="1202248" cy="108203"/>
          </a:xfrm>
          <a:prstGeom prst="rect">
            <a:avLst/>
          </a:prstGeom>
        </p:spPr>
      </p:pic>
      <p:sp>
        <p:nvSpPr>
          <p:cNvPr id="50" name="Rectangle 16">
            <a:extLst>
              <a:ext uri="{FF2B5EF4-FFF2-40B4-BE49-F238E27FC236}">
                <a16:creationId xmlns:a16="http://schemas.microsoft.com/office/drawing/2014/main" id="{8ADE9738-7B48-4F06-BA7B-E2CF9663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9370" y="457200"/>
            <a:ext cx="1202248" cy="1026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18">
            <a:extLst>
              <a:ext uri="{FF2B5EF4-FFF2-40B4-BE49-F238E27FC236}">
                <a16:creationId xmlns:a16="http://schemas.microsoft.com/office/drawing/2014/main" id="{46F162CF-573F-4639-AF5E-5FED4D67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07" y="457200"/>
            <a:ext cx="7244928" cy="4203699"/>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64A7047A-D633-4555-BE2A-CEB7C86CD13F}"/>
              </a:ext>
            </a:extLst>
          </p:cNvPr>
          <p:cNvPicPr>
            <a:picLocks noChangeAspect="1"/>
          </p:cNvPicPr>
          <p:nvPr/>
        </p:nvPicPr>
        <p:blipFill rotWithShape="1">
          <a:blip r:embed="rId4"/>
          <a:srcRect t="14003" r="1" b="3020"/>
          <a:stretch/>
        </p:blipFill>
        <p:spPr>
          <a:xfrm>
            <a:off x="717006" y="1001932"/>
            <a:ext cx="6762328" cy="3114234"/>
          </a:xfrm>
          <a:prstGeom prst="rect">
            <a:avLst/>
          </a:prstGeom>
          <a:ln>
            <a:noFill/>
          </a:ln>
          <a:effectLst/>
        </p:spPr>
      </p:pic>
      <p:pic>
        <p:nvPicPr>
          <p:cNvPr id="66" name="Picture 20">
            <a:extLst>
              <a:ext uri="{FF2B5EF4-FFF2-40B4-BE49-F238E27FC236}">
                <a16:creationId xmlns:a16="http://schemas.microsoft.com/office/drawing/2014/main" id="{5DE918B2-3C9B-4C0E-9303-1C05C39F1E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7939369" y="1478425"/>
            <a:ext cx="1202248" cy="108203"/>
          </a:xfrm>
          <a:prstGeom prst="rect">
            <a:avLst/>
          </a:prstGeom>
        </p:spPr>
      </p:pic>
      <p:sp>
        <p:nvSpPr>
          <p:cNvPr id="75" name="Rectangle 22">
            <a:extLst>
              <a:ext uri="{FF2B5EF4-FFF2-40B4-BE49-F238E27FC236}">
                <a16:creationId xmlns:a16="http://schemas.microsoft.com/office/drawing/2014/main" id="{13D5C902-E4C0-4AFC-9EFC-3D1605AC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9370" y="457200"/>
            <a:ext cx="1202248" cy="1026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621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93" name="Google Shape;93;p1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94" name="Google Shape;94;p19"/>
          <p:cNvPicPr preferRelativeResize="0"/>
          <p:nvPr/>
        </p:nvPicPr>
        <p:blipFill>
          <a:blip r:embed="rId3">
            <a:alphaModFix/>
          </a:blip>
          <a:stretch>
            <a:fillRect/>
          </a:stretch>
        </p:blipFill>
        <p:spPr>
          <a:xfrm>
            <a:off x="355948" y="0"/>
            <a:ext cx="8432102" cy="5142430"/>
          </a:xfrm>
          <a:prstGeom prst="rect">
            <a:avLst/>
          </a:prstGeom>
          <a:noFill/>
          <a:ln>
            <a:noFill/>
          </a:ln>
        </p:spPr>
      </p:pic>
      <p:sp>
        <p:nvSpPr>
          <p:cNvPr id="2" name="Star: 5 Points 1">
            <a:extLst>
              <a:ext uri="{FF2B5EF4-FFF2-40B4-BE49-F238E27FC236}">
                <a16:creationId xmlns:a16="http://schemas.microsoft.com/office/drawing/2014/main" id="{63D4A153-BEF9-4F87-BEA5-F5F55829972D}"/>
              </a:ext>
            </a:extLst>
          </p:cNvPr>
          <p:cNvSpPr/>
          <p:nvPr/>
        </p:nvSpPr>
        <p:spPr>
          <a:xfrm>
            <a:off x="5465774" y="2571750"/>
            <a:ext cx="474388" cy="2254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00" name="Google Shape;100;p20"/>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01" name="Google Shape;101;p20"/>
          <p:cNvPicPr preferRelativeResize="0"/>
          <p:nvPr/>
        </p:nvPicPr>
        <p:blipFill>
          <a:blip r:embed="rId3">
            <a:alphaModFix/>
          </a:blip>
          <a:stretch>
            <a:fillRect/>
          </a:stretch>
        </p:blipFill>
        <p:spPr>
          <a:xfrm>
            <a:off x="144916" y="0"/>
            <a:ext cx="8854170" cy="51447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Legal description from Deed</a:t>
            </a:r>
            <a:endParaRPr/>
          </a:p>
        </p:txBody>
      </p:sp>
      <p:sp>
        <p:nvSpPr>
          <p:cNvPr id="107" name="Google Shape;107;p2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8" name="Google Shape;108;p21"/>
          <p:cNvPicPr preferRelativeResize="0"/>
          <p:nvPr/>
        </p:nvPicPr>
        <p:blipFill>
          <a:blip r:embed="rId3">
            <a:alphaModFix/>
          </a:blip>
          <a:stretch>
            <a:fillRect/>
          </a:stretch>
        </p:blipFill>
        <p:spPr>
          <a:xfrm>
            <a:off x="274800" y="1241742"/>
            <a:ext cx="9144003" cy="2098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96939-4810-400D-A130-B3CC971EF894}"/>
              </a:ext>
            </a:extLst>
          </p:cNvPr>
          <p:cNvSpPr>
            <a:spLocks noGrp="1"/>
          </p:cNvSpPr>
          <p:nvPr>
            <p:ph type="title"/>
          </p:nvPr>
        </p:nvSpPr>
        <p:spPr/>
        <p:txBody>
          <a:bodyPr/>
          <a:lstStyle/>
          <a:p>
            <a:r>
              <a:rPr lang="en-US" dirty="0"/>
              <a:t>Metes and Bounds Legal Description</a:t>
            </a:r>
          </a:p>
        </p:txBody>
      </p:sp>
      <p:sp>
        <p:nvSpPr>
          <p:cNvPr id="3" name="Text Placeholder 2">
            <a:extLst>
              <a:ext uri="{FF2B5EF4-FFF2-40B4-BE49-F238E27FC236}">
                <a16:creationId xmlns:a16="http://schemas.microsoft.com/office/drawing/2014/main" id="{B5900404-89C4-4655-8D36-54E127724375}"/>
              </a:ext>
            </a:extLst>
          </p:cNvPr>
          <p:cNvSpPr>
            <a:spLocks noGrp="1"/>
          </p:cNvSpPr>
          <p:nvPr>
            <p:ph type="body" idx="1"/>
          </p:nvPr>
        </p:nvSpPr>
        <p:spPr/>
        <p:txBody>
          <a:bodyPr/>
          <a:lstStyle/>
          <a:p>
            <a:r>
              <a:rPr lang="en-US" sz="2000" b="1" i="0" dirty="0">
                <a:effectLst/>
                <a:latin typeface="Roboto" panose="020B0604020202020204" charset="0"/>
              </a:rPr>
              <a:t>This system was imported to the original colonies that formed the United States. It is also used in some states that were previously part of one of the Thirteen Colonies, or where land was allocated before 1785</a:t>
            </a:r>
            <a:r>
              <a:rPr lang="en-US" sz="2000" b="0" i="0" dirty="0">
                <a:effectLst/>
                <a:latin typeface="Roboto" panose="020B0604020202020204" charset="0"/>
              </a:rPr>
              <a:t>.</a:t>
            </a:r>
          </a:p>
          <a:p>
            <a:endParaRPr lang="en-US" sz="2000" dirty="0">
              <a:latin typeface="Roboto" panose="020B0604020202020204" charset="0"/>
            </a:endParaRPr>
          </a:p>
          <a:p>
            <a:endParaRPr lang="en-US" sz="2000" dirty="0"/>
          </a:p>
        </p:txBody>
      </p:sp>
      <p:pic>
        <p:nvPicPr>
          <p:cNvPr id="5" name="Picture 4" descr="A close up of a map&#10;&#10;Description automatically generated">
            <a:extLst>
              <a:ext uri="{FF2B5EF4-FFF2-40B4-BE49-F238E27FC236}">
                <a16:creationId xmlns:a16="http://schemas.microsoft.com/office/drawing/2014/main" id="{3C39077D-68E5-46B0-BF2F-0186425F728F}"/>
              </a:ext>
            </a:extLst>
          </p:cNvPr>
          <p:cNvPicPr>
            <a:picLocks noChangeAspect="1"/>
          </p:cNvPicPr>
          <p:nvPr/>
        </p:nvPicPr>
        <p:blipFill>
          <a:blip r:embed="rId2"/>
          <a:stretch>
            <a:fillRect/>
          </a:stretch>
        </p:blipFill>
        <p:spPr>
          <a:xfrm>
            <a:off x="1517230" y="2133600"/>
            <a:ext cx="6426619" cy="3009900"/>
          </a:xfrm>
          <a:prstGeom prst="rect">
            <a:avLst/>
          </a:prstGeom>
        </p:spPr>
      </p:pic>
    </p:spTree>
    <p:extLst>
      <p:ext uri="{BB962C8B-B14F-4D97-AF65-F5344CB8AC3E}">
        <p14:creationId xmlns:p14="http://schemas.microsoft.com/office/powerpoint/2010/main" val="4028003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 crew will text before arrival</a:t>
            </a:r>
            <a:endParaRPr/>
          </a:p>
        </p:txBody>
      </p:sp>
      <p:sp>
        <p:nvSpPr>
          <p:cNvPr id="118" name="Google Shape;118;p23"/>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b="1" dirty="0">
                <a:solidFill>
                  <a:srgbClr val="000000"/>
                </a:solidFill>
              </a:rPr>
              <a:t>No one needs to be home for location drawing or boundary survey</a:t>
            </a:r>
            <a:endParaRPr b="1" dirty="0">
              <a:solidFill>
                <a:srgbClr val="000000"/>
              </a:solidFill>
            </a:endParaRPr>
          </a:p>
          <a:p>
            <a:pPr marL="457200" lvl="0" indent="-342900" algn="l" rtl="0">
              <a:spcBef>
                <a:spcPts val="0"/>
              </a:spcBef>
              <a:spcAft>
                <a:spcPts val="0"/>
              </a:spcAft>
              <a:buClr>
                <a:srgbClr val="000000"/>
              </a:buClr>
              <a:buSzPts val="1800"/>
              <a:buChar char="●"/>
            </a:pPr>
            <a:r>
              <a:rPr lang="en" b="1" dirty="0">
                <a:solidFill>
                  <a:srgbClr val="000000"/>
                </a:solidFill>
              </a:rPr>
              <a:t>Note if there are gated communities or dog doors! </a:t>
            </a:r>
            <a:endParaRPr b="1" dirty="0">
              <a:solidFill>
                <a:srgbClr val="000000"/>
              </a:solidFill>
            </a:endParaRPr>
          </a:p>
          <a:p>
            <a:pPr marL="457200" lvl="0" indent="-342900" algn="l" rtl="0">
              <a:spcBef>
                <a:spcPts val="0"/>
              </a:spcBef>
              <a:spcAft>
                <a:spcPts val="0"/>
              </a:spcAft>
              <a:buClr>
                <a:srgbClr val="000000"/>
              </a:buClr>
              <a:buSzPts val="1800"/>
              <a:buChar char="●"/>
            </a:pPr>
            <a:r>
              <a:rPr lang="en" b="1" dirty="0">
                <a:solidFill>
                  <a:srgbClr val="000000"/>
                </a:solidFill>
              </a:rPr>
              <a:t>1-2 acres typically take 1-1.5 hours to complete measurements for house location</a:t>
            </a:r>
            <a:endParaRPr b="1" dirty="0">
              <a:solidFill>
                <a:srgbClr val="000000"/>
              </a:solidFill>
            </a:endParaRPr>
          </a:p>
          <a:p>
            <a:pPr marL="457200" lvl="0" indent="-342900" algn="l" rtl="0">
              <a:spcBef>
                <a:spcPts val="0"/>
              </a:spcBef>
              <a:spcAft>
                <a:spcPts val="0"/>
              </a:spcAft>
              <a:buClr>
                <a:srgbClr val="000000"/>
              </a:buClr>
              <a:buSzPts val="1800"/>
              <a:buChar char="●"/>
            </a:pPr>
            <a:r>
              <a:rPr lang="en" b="1" dirty="0">
                <a:solidFill>
                  <a:srgbClr val="000000"/>
                </a:solidFill>
              </a:rPr>
              <a:t>Boundary surveys take 2-3 hours depending on property size</a:t>
            </a:r>
            <a:endParaRPr b="1" dirty="0">
              <a:solidFill>
                <a:srgbClr val="000000"/>
              </a:solidFill>
            </a:endParaRPr>
          </a:p>
          <a:p>
            <a:pPr marL="457200" lvl="0" indent="-342900" algn="l" rtl="0">
              <a:spcBef>
                <a:spcPts val="0"/>
              </a:spcBef>
              <a:spcAft>
                <a:spcPts val="0"/>
              </a:spcAft>
              <a:buClr>
                <a:srgbClr val="000000"/>
              </a:buClr>
              <a:buSzPts val="1800"/>
              <a:buChar char="●"/>
            </a:pPr>
            <a:r>
              <a:rPr lang="en" b="1" dirty="0">
                <a:solidFill>
                  <a:srgbClr val="000000"/>
                </a:solidFill>
              </a:rPr>
              <a:t>Boundary surveys crew may take a 2nd trip to stake property</a:t>
            </a:r>
          </a:p>
          <a:p>
            <a:pPr marL="457200" lvl="0" indent="-342900" algn="l" rtl="0">
              <a:spcBef>
                <a:spcPts val="0"/>
              </a:spcBef>
              <a:spcAft>
                <a:spcPts val="0"/>
              </a:spcAft>
              <a:buClr>
                <a:srgbClr val="000000"/>
              </a:buClr>
              <a:buSzPts val="1800"/>
              <a:buChar char="●"/>
            </a:pPr>
            <a:r>
              <a:rPr lang="en" b="1" dirty="0">
                <a:solidFill>
                  <a:srgbClr val="000000"/>
                </a:solidFill>
              </a:rPr>
              <a:t>We now have the latest robotic equipment that improves accurancy when measuring an aligning the property lines.</a:t>
            </a:r>
            <a:endParaRPr b="1"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126"/>
        <p:cNvGrpSpPr/>
        <p:nvPr/>
      </p:nvGrpSpPr>
      <p:grpSpPr>
        <a:xfrm>
          <a:off x="0" y="0"/>
          <a:ext cx="0" cy="0"/>
          <a:chOff x="0" y="0"/>
          <a:chExt cx="0" cy="0"/>
        </a:xfrm>
      </p:grpSpPr>
      <p:pic>
        <p:nvPicPr>
          <p:cNvPr id="134" name="Picture 133">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6" name="Picture 135">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1477680"/>
            <a:ext cx="7828359" cy="240873"/>
          </a:xfrm>
          <a:prstGeom prst="rect">
            <a:avLst/>
          </a:prstGeom>
        </p:spPr>
      </p:pic>
      <p:pic>
        <p:nvPicPr>
          <p:cNvPr id="138" name="Picture 137">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7939369" y="1478425"/>
            <a:ext cx="1202248" cy="108203"/>
          </a:xfrm>
          <a:prstGeom prst="rect">
            <a:avLst/>
          </a:prstGeom>
        </p:spPr>
      </p:pic>
      <p:sp>
        <p:nvSpPr>
          <p:cNvPr id="140" name="Rectangle 139">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
            <a:ext cx="7828359" cy="102614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2" name="Rectangle 141">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9370" y="457200"/>
            <a:ext cx="1202248" cy="1026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Google Shape;127;p25"/>
          <p:cNvSpPr txBox="1">
            <a:spLocks noGrp="1"/>
          </p:cNvSpPr>
          <p:nvPr>
            <p:ph type="title"/>
          </p:nvPr>
        </p:nvSpPr>
        <p:spPr>
          <a:xfrm>
            <a:off x="510240" y="564921"/>
            <a:ext cx="7210396" cy="810703"/>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600"/>
              <a:t>                            </a:t>
            </a:r>
            <a:r>
              <a:rPr lang="en-US" sz="3600" b="1"/>
              <a:t>Monuments</a:t>
            </a:r>
          </a:p>
        </p:txBody>
      </p:sp>
      <p:graphicFrame>
        <p:nvGraphicFramePr>
          <p:cNvPr id="130" name="Google Shape;128;p25">
            <a:extLst>
              <a:ext uri="{FF2B5EF4-FFF2-40B4-BE49-F238E27FC236}">
                <a16:creationId xmlns:a16="http://schemas.microsoft.com/office/drawing/2014/main" id="{6E09C163-374C-4D1B-B801-330B24FCEAE6}"/>
              </a:ext>
            </a:extLst>
          </p:cNvPr>
          <p:cNvGraphicFramePr/>
          <p:nvPr>
            <p:extLst>
              <p:ext uri="{D42A27DB-BD31-4B8C-83A1-F6EECF244321}">
                <p14:modId xmlns:p14="http://schemas.microsoft.com/office/powerpoint/2010/main" val="255197954"/>
              </p:ext>
            </p:extLst>
          </p:nvPr>
        </p:nvGraphicFramePr>
        <p:xfrm>
          <a:off x="510777" y="1752600"/>
          <a:ext cx="8122981" cy="26991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idx="4294967295"/>
          </p:nvPr>
        </p:nvSpPr>
        <p:spPr>
          <a:xfrm>
            <a:off x="0" y="744538"/>
            <a:ext cx="8521700" cy="7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                           </a:t>
            </a:r>
          </a:p>
        </p:txBody>
      </p:sp>
      <p:sp>
        <p:nvSpPr>
          <p:cNvPr id="59" name="Google Shape;59;p14"/>
          <p:cNvSpPr txBox="1"/>
          <p:nvPr/>
        </p:nvSpPr>
        <p:spPr>
          <a:xfrm>
            <a:off x="-1" y="0"/>
            <a:ext cx="9144075" cy="571585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3600" dirty="0">
                <a:solidFill>
                  <a:schemeClr val="dk1"/>
                </a:solidFill>
              </a:rPr>
              <a:t>            </a:t>
            </a:r>
            <a:r>
              <a:rPr lang="en-US" sz="2400" dirty="0">
                <a:solidFill>
                  <a:schemeClr val="dk1"/>
                </a:solidFill>
              </a:rPr>
              <a:t> </a:t>
            </a:r>
          </a:p>
          <a:p>
            <a:pPr marL="0" lvl="0" indent="0" algn="ctr" rtl="0">
              <a:lnSpc>
                <a:spcPct val="120000"/>
              </a:lnSpc>
              <a:spcBef>
                <a:spcPts val="0"/>
              </a:spcBef>
              <a:spcAft>
                <a:spcPts val="0"/>
              </a:spcAft>
              <a:buNone/>
            </a:pPr>
            <a:endParaRPr lang="en-US" sz="2400" dirty="0">
              <a:solidFill>
                <a:schemeClr val="dk1"/>
              </a:solidFill>
            </a:endParaRPr>
          </a:p>
          <a:p>
            <a:pPr marL="0" lvl="0" indent="0" algn="ctr" rtl="0">
              <a:lnSpc>
                <a:spcPct val="120000"/>
              </a:lnSpc>
              <a:spcBef>
                <a:spcPts val="0"/>
              </a:spcBef>
              <a:spcAft>
                <a:spcPts val="0"/>
              </a:spcAft>
              <a:buNone/>
            </a:pPr>
            <a:endParaRPr lang="en-US" sz="2400" dirty="0">
              <a:solidFill>
                <a:schemeClr val="dk1"/>
              </a:solidFill>
            </a:endParaRPr>
          </a:p>
          <a:p>
            <a:pPr marL="0" lvl="0" indent="0" algn="ctr" rtl="0">
              <a:lnSpc>
                <a:spcPct val="120000"/>
              </a:lnSpc>
              <a:spcBef>
                <a:spcPts val="0"/>
              </a:spcBef>
              <a:spcAft>
                <a:spcPts val="0"/>
              </a:spcAft>
              <a:buNone/>
            </a:pPr>
            <a:endParaRPr lang="en-US" sz="2400" dirty="0">
              <a:solidFill>
                <a:schemeClr val="dk1"/>
              </a:solidFill>
            </a:endParaRPr>
          </a:p>
          <a:p>
            <a:pPr marL="0" lvl="0" indent="0" algn="ctr" rtl="0">
              <a:lnSpc>
                <a:spcPct val="120000"/>
              </a:lnSpc>
              <a:spcBef>
                <a:spcPts val="0"/>
              </a:spcBef>
              <a:spcAft>
                <a:spcPts val="0"/>
              </a:spcAft>
              <a:buNone/>
            </a:pPr>
            <a:endParaRPr lang="en-US" sz="2400" dirty="0">
              <a:solidFill>
                <a:schemeClr val="dk1"/>
              </a:solidFill>
              <a:highlight>
                <a:srgbClr val="00FFFF"/>
              </a:highlight>
            </a:endParaRPr>
          </a:p>
          <a:p>
            <a:pPr marL="457200" lvl="0" indent="-342900" algn="l" rtl="0">
              <a:lnSpc>
                <a:spcPct val="115000"/>
              </a:lnSpc>
              <a:spcBef>
                <a:spcPts val="0"/>
              </a:spcBef>
              <a:spcAft>
                <a:spcPts val="0"/>
              </a:spcAft>
              <a:buClr>
                <a:schemeClr val="dk1"/>
              </a:buClr>
              <a:buSzPts val="1800"/>
              <a:buFont typeface="Wingdings" panose="05000000000000000000" pitchFamily="2" charset="2"/>
              <a:buChar char="v"/>
            </a:pPr>
            <a:r>
              <a:rPr lang="en-US" sz="1800" dirty="0"/>
              <a:t>2004 Exacta Land Surveyors started in Miami, FL </a:t>
            </a:r>
          </a:p>
          <a:p>
            <a:pPr marL="400050" lvl="0" indent="-285750" algn="l" rtl="0">
              <a:lnSpc>
                <a:spcPct val="115000"/>
              </a:lnSpc>
              <a:spcBef>
                <a:spcPts val="0"/>
              </a:spcBef>
              <a:spcAft>
                <a:spcPts val="0"/>
              </a:spcAft>
              <a:buClr>
                <a:schemeClr val="dk1"/>
              </a:buClr>
              <a:buSzPts val="1800"/>
              <a:buFont typeface="Wingdings" panose="05000000000000000000" pitchFamily="2" charset="2"/>
              <a:buChar char="v"/>
            </a:pPr>
            <a:r>
              <a:rPr lang="en-US" sz="1800" dirty="0"/>
              <a:t> 2006 Implemented Survey Stars which is survey tracking and retrieval system.   Customer database but also tracks jobs and accounting records</a:t>
            </a:r>
          </a:p>
          <a:p>
            <a:pPr marL="400050" lvl="0" indent="-285750" algn="l" rtl="0">
              <a:lnSpc>
                <a:spcPct val="115000"/>
              </a:lnSpc>
              <a:spcBef>
                <a:spcPts val="0"/>
              </a:spcBef>
              <a:spcAft>
                <a:spcPts val="0"/>
              </a:spcAft>
              <a:buClr>
                <a:schemeClr val="dk1"/>
              </a:buClr>
              <a:buSzPts val="1800"/>
              <a:buFont typeface="Wingdings" panose="05000000000000000000" pitchFamily="2" charset="2"/>
              <a:buChar char="v"/>
            </a:pPr>
            <a:r>
              <a:rPr lang="en-US" sz="1800" dirty="0"/>
              <a:t>2009 moved customer service support, drafting and accounting service center to Cleveland, OH</a:t>
            </a:r>
          </a:p>
          <a:p>
            <a:pPr marL="400050" lvl="0" indent="-285750" algn="l" rtl="0">
              <a:lnSpc>
                <a:spcPct val="115000"/>
              </a:lnSpc>
              <a:spcBef>
                <a:spcPts val="0"/>
              </a:spcBef>
              <a:spcAft>
                <a:spcPts val="0"/>
              </a:spcAft>
              <a:buClr>
                <a:schemeClr val="dk1"/>
              </a:buClr>
              <a:buSzPts val="1800"/>
              <a:buFont typeface="Wingdings" panose="05000000000000000000" pitchFamily="2" charset="2"/>
              <a:buChar char="v"/>
            </a:pPr>
            <a:r>
              <a:rPr lang="en-US" sz="1800" dirty="0"/>
              <a:t>2010 Exacta MD, VA, IL &amp; TX were created</a:t>
            </a:r>
          </a:p>
          <a:p>
            <a:pPr marL="114300" lvl="0" algn="l" rtl="0">
              <a:lnSpc>
                <a:spcPct val="115000"/>
              </a:lnSpc>
              <a:spcBef>
                <a:spcPts val="0"/>
              </a:spcBef>
              <a:spcAft>
                <a:spcPts val="0"/>
              </a:spcAft>
              <a:buClr>
                <a:schemeClr val="dk1"/>
              </a:buClr>
              <a:buSzPts val="1800"/>
            </a:pPr>
            <a:endParaRPr lang="en-US" sz="1800" dirty="0">
              <a:solidFill>
                <a:schemeClr val="dk1"/>
              </a:solidFill>
            </a:endParaRPr>
          </a:p>
          <a:p>
            <a:pPr lvl="0" rtl="0">
              <a:lnSpc>
                <a:spcPct val="115000"/>
              </a:lnSpc>
              <a:spcBef>
                <a:spcPts val="0"/>
              </a:spcBef>
              <a:spcAft>
                <a:spcPts val="0"/>
              </a:spcAft>
            </a:pPr>
            <a:r>
              <a:rPr lang="en-US" sz="1800" dirty="0">
                <a:solidFill>
                  <a:schemeClr val="dk1"/>
                </a:solidFill>
              </a:rPr>
              <a:t>                    </a:t>
            </a:r>
            <a:r>
              <a:rPr lang="en-US" sz="1800" dirty="0"/>
              <a:t>Bought out by investment company Summit Park in 2019</a:t>
            </a:r>
          </a:p>
        </p:txBody>
      </p:sp>
      <p:pic>
        <p:nvPicPr>
          <p:cNvPr id="60" name="Google Shape;60;p14"/>
          <p:cNvPicPr preferRelativeResize="0"/>
          <p:nvPr/>
        </p:nvPicPr>
        <p:blipFill>
          <a:blip r:embed="rId3">
            <a:alphaModFix/>
          </a:blip>
          <a:stretch>
            <a:fillRect/>
          </a:stretch>
        </p:blipFill>
        <p:spPr>
          <a:xfrm>
            <a:off x="1313161" y="1"/>
            <a:ext cx="6255102" cy="21083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dirty="0"/>
              <a:t>              </a:t>
            </a:r>
            <a:r>
              <a:rPr lang="en" sz="3000" b="1" dirty="0">
                <a:solidFill>
                  <a:schemeClr val="tx2">
                    <a:lumMod val="10000"/>
                  </a:schemeClr>
                </a:solidFill>
              </a:rPr>
              <a:t>Encroachments vs. Easements</a:t>
            </a:r>
            <a:endParaRPr sz="3000" b="1" dirty="0">
              <a:solidFill>
                <a:schemeClr val="tx2">
                  <a:lumMod val="10000"/>
                </a:schemeClr>
              </a:solidFill>
            </a:endParaRPr>
          </a:p>
        </p:txBody>
      </p:sp>
      <p:sp>
        <p:nvSpPr>
          <p:cNvPr id="162" name="Google Shape;162;p33"/>
          <p:cNvSpPr txBox="1">
            <a:spLocks noGrp="1"/>
          </p:cNvSpPr>
          <p:nvPr>
            <p:ph type="body" idx="1"/>
          </p:nvPr>
        </p:nvSpPr>
        <p:spPr>
          <a:xfrm>
            <a:off x="311700" y="1152475"/>
            <a:ext cx="3999900" cy="39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000000"/>
                </a:solidFill>
              </a:rPr>
              <a:t>Encroachments:</a:t>
            </a:r>
            <a:endParaRPr sz="1800" b="1" u="sng">
              <a:solidFill>
                <a:srgbClr val="000000"/>
              </a:solidFill>
            </a:endParaRPr>
          </a:p>
          <a:p>
            <a:pPr marL="0" lvl="0" indent="0" algn="l" rtl="0">
              <a:spcBef>
                <a:spcPts val="1600"/>
              </a:spcBef>
              <a:spcAft>
                <a:spcPts val="0"/>
              </a:spcAft>
              <a:buNone/>
            </a:pPr>
            <a:r>
              <a:rPr lang="en" b="1">
                <a:solidFill>
                  <a:srgbClr val="000000"/>
                </a:solidFill>
              </a:rPr>
              <a:t>In property law, an encroachment is an intrusion on the land or property owned by another. Real estate encroachments commonly occur when one property owner violates the property rights of an adjacent property owner by building on that neighbor's land.</a:t>
            </a:r>
            <a:endParaRPr b="1">
              <a:solidFill>
                <a:srgbClr val="000000"/>
              </a:solidFill>
            </a:endParaRPr>
          </a:p>
          <a:p>
            <a:pPr marL="0" lvl="0" indent="0" algn="l" rtl="0">
              <a:lnSpc>
                <a:spcPct val="130434"/>
              </a:lnSpc>
              <a:spcBef>
                <a:spcPts val="1600"/>
              </a:spcBef>
              <a:spcAft>
                <a:spcPts val="0"/>
              </a:spcAft>
              <a:buNone/>
            </a:pPr>
            <a:endParaRPr sz="1150" b="1">
              <a:solidFill>
                <a:srgbClr val="000000"/>
              </a:solidFill>
              <a:latin typeface="Verdana"/>
              <a:ea typeface="Verdana"/>
              <a:cs typeface="Verdana"/>
              <a:sym typeface="Verdana"/>
            </a:endParaRPr>
          </a:p>
          <a:p>
            <a:pPr marL="0" lvl="0" indent="0" algn="l" rtl="0">
              <a:lnSpc>
                <a:spcPct val="130434"/>
              </a:lnSpc>
              <a:spcBef>
                <a:spcPts val="0"/>
              </a:spcBef>
              <a:spcAft>
                <a:spcPts val="0"/>
              </a:spcAft>
              <a:buClr>
                <a:schemeClr val="dk1"/>
              </a:buClr>
              <a:buSzPts val="1100"/>
              <a:buFont typeface="Arial"/>
              <a:buNone/>
            </a:pPr>
            <a:r>
              <a:rPr lang="en" sz="1150" b="1">
                <a:solidFill>
                  <a:srgbClr val="000000"/>
                </a:solidFill>
                <a:latin typeface="Verdana"/>
                <a:ea typeface="Verdana"/>
                <a:cs typeface="Verdana"/>
                <a:sym typeface="Verdana"/>
              </a:rPr>
              <a:t>Tip</a:t>
            </a:r>
            <a:endParaRPr sz="1150" b="1">
              <a:solidFill>
                <a:srgbClr val="000000"/>
              </a:solidFill>
              <a:latin typeface="Verdana"/>
              <a:ea typeface="Verdana"/>
              <a:cs typeface="Verdana"/>
              <a:sym typeface="Verdana"/>
            </a:endParaRPr>
          </a:p>
          <a:p>
            <a:pPr marL="0" lvl="0" indent="0" algn="l" rtl="0">
              <a:lnSpc>
                <a:spcPct val="156521"/>
              </a:lnSpc>
              <a:spcBef>
                <a:spcPts val="0"/>
              </a:spcBef>
              <a:spcAft>
                <a:spcPts val="0"/>
              </a:spcAft>
              <a:buNone/>
            </a:pPr>
            <a:r>
              <a:rPr lang="en" sz="1150" b="1">
                <a:solidFill>
                  <a:srgbClr val="000000"/>
                </a:solidFill>
                <a:latin typeface="Verdana"/>
                <a:ea typeface="Verdana"/>
                <a:cs typeface="Verdana"/>
                <a:sym typeface="Verdana"/>
              </a:rPr>
              <a:t>Ordering a property survey when purchasing a property reveals any encroachments and they can be dealt with before closing escrow.</a:t>
            </a:r>
            <a:endParaRPr sz="1150" b="1">
              <a:solidFill>
                <a:srgbClr val="000000"/>
              </a:solidFill>
              <a:latin typeface="Verdana"/>
              <a:ea typeface="Verdana"/>
              <a:cs typeface="Verdana"/>
              <a:sym typeface="Verdana"/>
            </a:endParaRPr>
          </a:p>
          <a:p>
            <a:pPr marL="0" lvl="0" indent="0" algn="l" rtl="0">
              <a:lnSpc>
                <a:spcPct val="156521"/>
              </a:lnSpc>
              <a:spcBef>
                <a:spcPts val="0"/>
              </a:spcBef>
              <a:spcAft>
                <a:spcPts val="0"/>
              </a:spcAft>
              <a:buClr>
                <a:schemeClr val="dk1"/>
              </a:buClr>
              <a:buSzPts val="1100"/>
              <a:buFont typeface="Arial"/>
              <a:buNone/>
            </a:pPr>
            <a:r>
              <a:rPr lang="en" sz="1150" b="1">
                <a:solidFill>
                  <a:srgbClr val="000000"/>
                </a:solidFill>
                <a:latin typeface="Verdana"/>
                <a:ea typeface="Verdana"/>
                <a:cs typeface="Verdana"/>
                <a:sym typeface="Verdana"/>
              </a:rPr>
              <a:t>What a great idea!! :-)</a:t>
            </a:r>
            <a:endParaRPr sz="1150" b="1">
              <a:solidFill>
                <a:srgbClr val="000000"/>
              </a:solidFill>
              <a:latin typeface="Verdana"/>
              <a:ea typeface="Verdana"/>
              <a:cs typeface="Verdana"/>
              <a:sym typeface="Verdana"/>
            </a:endParaRPr>
          </a:p>
          <a:p>
            <a:pPr marL="0" lvl="0" indent="0" algn="l" rtl="0">
              <a:spcBef>
                <a:spcPts val="0"/>
              </a:spcBef>
              <a:spcAft>
                <a:spcPts val="1600"/>
              </a:spcAft>
              <a:buNone/>
            </a:pPr>
            <a:endParaRPr>
              <a:solidFill>
                <a:srgbClr val="444444"/>
              </a:solidFill>
            </a:endParaRPr>
          </a:p>
        </p:txBody>
      </p:sp>
      <p:sp>
        <p:nvSpPr>
          <p:cNvPr id="163" name="Google Shape;163;p33"/>
          <p:cNvSpPr txBox="1">
            <a:spLocks noGrp="1"/>
          </p:cNvSpPr>
          <p:nvPr>
            <p:ph type="body" idx="2"/>
          </p:nvPr>
        </p:nvSpPr>
        <p:spPr>
          <a:xfrm>
            <a:off x="4832400" y="1152475"/>
            <a:ext cx="3999900" cy="415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u="sng" dirty="0">
                <a:solidFill>
                  <a:srgbClr val="000000"/>
                </a:solidFill>
              </a:rPr>
              <a:t>Easements</a:t>
            </a:r>
            <a:r>
              <a:rPr lang="en" sz="1800" b="1" dirty="0">
                <a:solidFill>
                  <a:srgbClr val="000000"/>
                </a:solidFill>
              </a:rPr>
              <a:t>:</a:t>
            </a:r>
            <a:endParaRPr sz="1800" b="1" dirty="0">
              <a:solidFill>
                <a:srgbClr val="000000"/>
              </a:solidFill>
            </a:endParaRPr>
          </a:p>
          <a:p>
            <a:pPr marL="0" lvl="0" indent="0" algn="l" rtl="0">
              <a:spcBef>
                <a:spcPts val="1600"/>
              </a:spcBef>
              <a:spcAft>
                <a:spcPts val="0"/>
              </a:spcAft>
              <a:buNone/>
            </a:pPr>
            <a:r>
              <a:rPr lang="en" b="1" dirty="0">
                <a:solidFill>
                  <a:srgbClr val="000000"/>
                </a:solidFill>
              </a:rPr>
              <a:t>An easement is the right others have to use real property belonging to you. Common real property easements include rights to access your backyard or </a:t>
            </a:r>
            <a:r>
              <a:rPr lang="en" b="1" u="sng" dirty="0">
                <a:solidFill>
                  <a:srgbClr val="000000"/>
                </a:solidFill>
              </a:rPr>
              <a:t>others' rights to cross over your land to access their property.</a:t>
            </a:r>
            <a:endParaRPr b="1" u="sng" dirty="0">
              <a:solidFill>
                <a:srgbClr val="000000"/>
              </a:solidFill>
            </a:endParaRPr>
          </a:p>
          <a:p>
            <a:pPr marL="0" lvl="0" indent="0" algn="l" rtl="0">
              <a:spcBef>
                <a:spcPts val="1600"/>
              </a:spcBef>
              <a:spcAft>
                <a:spcPts val="0"/>
              </a:spcAft>
              <a:buNone/>
            </a:pPr>
            <a:r>
              <a:rPr lang="en" b="1" u="sng" dirty="0">
                <a:solidFill>
                  <a:srgbClr val="000000"/>
                </a:solidFill>
                <a:highlight>
                  <a:srgbClr val="FFFF00"/>
                </a:highlight>
              </a:rPr>
              <a:t>Right-of-ways </a:t>
            </a:r>
            <a:r>
              <a:rPr lang="en" b="1" dirty="0">
                <a:solidFill>
                  <a:srgbClr val="000000"/>
                </a:solidFill>
                <a:highlight>
                  <a:srgbClr val="FFFF00"/>
                </a:highlight>
              </a:rPr>
              <a:t>is another term for easements</a:t>
            </a:r>
            <a:endParaRPr b="1" dirty="0">
              <a:solidFill>
                <a:srgbClr val="000000"/>
              </a:solidFill>
              <a:highlight>
                <a:srgbClr val="FFFF00"/>
              </a:highlight>
            </a:endParaRPr>
          </a:p>
          <a:p>
            <a:pPr marL="0" lvl="0" indent="0" algn="l" rtl="0">
              <a:spcBef>
                <a:spcPts val="1600"/>
              </a:spcBef>
              <a:spcAft>
                <a:spcPts val="0"/>
              </a:spcAft>
              <a:buNone/>
            </a:pPr>
            <a:r>
              <a:rPr lang="en" b="1" dirty="0">
                <a:solidFill>
                  <a:srgbClr val="000000"/>
                </a:solidFill>
              </a:rPr>
              <a:t>Common Easements:</a:t>
            </a:r>
            <a:endParaRPr b="1" dirty="0">
              <a:solidFill>
                <a:srgbClr val="000000"/>
              </a:solidFill>
            </a:endParaRPr>
          </a:p>
          <a:p>
            <a:pPr marL="0" lvl="0" indent="0" algn="l" rtl="0">
              <a:spcBef>
                <a:spcPts val="1600"/>
              </a:spcBef>
              <a:spcAft>
                <a:spcPts val="0"/>
              </a:spcAft>
              <a:buNone/>
            </a:pPr>
            <a:r>
              <a:rPr lang="en" b="1" dirty="0">
                <a:solidFill>
                  <a:srgbClr val="000000"/>
                </a:solidFill>
              </a:rPr>
              <a:t>Utility   Drainage   Driveway   Sidewalk</a:t>
            </a:r>
            <a:endParaRPr b="1" dirty="0">
              <a:solidFill>
                <a:srgbClr val="000000"/>
              </a:solidFill>
            </a:endParaRPr>
          </a:p>
          <a:p>
            <a:pPr marL="0" lvl="0" indent="0" algn="l" rtl="0">
              <a:spcBef>
                <a:spcPts val="1600"/>
              </a:spcBef>
              <a:spcAft>
                <a:spcPts val="1600"/>
              </a:spcAft>
              <a:buNone/>
            </a:pPr>
            <a:endParaRPr sz="1150" dirty="0">
              <a:solidFill>
                <a:srgbClr val="333333"/>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r>
              <a:rPr lang="en" dirty="0">
                <a:highlight>
                  <a:srgbClr val="808080"/>
                </a:highlight>
              </a:rPr>
              <a:t>3 Most Common Encroachments</a:t>
            </a:r>
            <a:endParaRPr dirty="0">
              <a:highlight>
                <a:srgbClr val="808080"/>
              </a:highlight>
            </a:endParaRPr>
          </a:p>
        </p:txBody>
      </p:sp>
      <p:sp>
        <p:nvSpPr>
          <p:cNvPr id="188" name="Google Shape;188;p37"/>
          <p:cNvSpPr txBox="1">
            <a:spLocks noGrp="1"/>
          </p:cNvSpPr>
          <p:nvPr>
            <p:ph type="body" idx="1"/>
          </p:nvPr>
        </p:nvSpPr>
        <p:spPr>
          <a:xfrm>
            <a:off x="311700" y="1084900"/>
            <a:ext cx="6890400" cy="3483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Char char="●"/>
            </a:pPr>
            <a:r>
              <a:rPr lang="en" sz="2400" b="1" dirty="0">
                <a:solidFill>
                  <a:srgbClr val="000000"/>
                </a:solidFill>
              </a:rPr>
              <a:t>Driveways</a:t>
            </a:r>
            <a:endParaRPr sz="2400" b="1" dirty="0">
              <a:solidFill>
                <a:srgbClr val="000000"/>
              </a:solidFill>
            </a:endParaRPr>
          </a:p>
          <a:p>
            <a:pPr marL="457200" lvl="0" indent="-381000" algn="l" rtl="0">
              <a:spcBef>
                <a:spcPts val="0"/>
              </a:spcBef>
              <a:spcAft>
                <a:spcPts val="0"/>
              </a:spcAft>
              <a:buClr>
                <a:srgbClr val="000000"/>
              </a:buClr>
              <a:buSzPts val="2400"/>
              <a:buChar char="●"/>
            </a:pPr>
            <a:r>
              <a:rPr lang="en" sz="2400" b="1" dirty="0">
                <a:solidFill>
                  <a:srgbClr val="000000"/>
                </a:solidFill>
              </a:rPr>
              <a:t>Sheds</a:t>
            </a:r>
            <a:endParaRPr sz="2400" b="1" dirty="0">
              <a:solidFill>
                <a:srgbClr val="000000"/>
              </a:solidFill>
            </a:endParaRPr>
          </a:p>
          <a:p>
            <a:pPr marL="457200" lvl="0" indent="-381000" algn="l" rtl="0">
              <a:spcBef>
                <a:spcPts val="0"/>
              </a:spcBef>
              <a:spcAft>
                <a:spcPts val="0"/>
              </a:spcAft>
              <a:buClr>
                <a:srgbClr val="000000"/>
              </a:buClr>
              <a:buSzPts val="2400"/>
              <a:buChar char="●"/>
            </a:pPr>
            <a:r>
              <a:rPr lang="en" sz="2400" b="1" dirty="0">
                <a:solidFill>
                  <a:srgbClr val="000000"/>
                </a:solidFill>
              </a:rPr>
              <a:t>Fences</a:t>
            </a:r>
            <a:endParaRPr sz="2400" b="1" dirty="0">
              <a:solidFill>
                <a:srgbClr val="000000"/>
              </a:solidFill>
            </a:endParaRPr>
          </a:p>
          <a:p>
            <a:pPr marL="0" lvl="0" indent="0" algn="l" rtl="0">
              <a:spcBef>
                <a:spcPts val="1600"/>
              </a:spcBef>
              <a:spcAft>
                <a:spcPts val="0"/>
              </a:spcAft>
              <a:buNone/>
            </a:pPr>
            <a:r>
              <a:rPr lang="en" sz="2400" b="1" dirty="0">
                <a:solidFill>
                  <a:srgbClr val="000000"/>
                </a:solidFill>
              </a:rPr>
              <a:t>Other Encroachments:</a:t>
            </a:r>
            <a:endParaRPr sz="2400" b="1" dirty="0">
              <a:solidFill>
                <a:srgbClr val="000000"/>
              </a:solidFill>
            </a:endParaRPr>
          </a:p>
          <a:p>
            <a:pPr marL="0" lvl="0" indent="0" algn="l" rtl="0">
              <a:spcBef>
                <a:spcPts val="1600"/>
              </a:spcBef>
              <a:spcAft>
                <a:spcPts val="0"/>
              </a:spcAft>
              <a:buNone/>
            </a:pPr>
            <a:r>
              <a:rPr lang="en" sz="2400" b="1" dirty="0">
                <a:solidFill>
                  <a:srgbClr val="000000"/>
                </a:solidFill>
              </a:rPr>
              <a:t>Trees, pools, gardens</a:t>
            </a:r>
            <a:endParaRPr sz="2400" b="1" dirty="0">
              <a:solidFill>
                <a:srgbClr val="000000"/>
              </a:solidFill>
            </a:endParaRPr>
          </a:p>
          <a:p>
            <a:pPr marL="0" lvl="0" indent="0" algn="l" rtl="0">
              <a:spcBef>
                <a:spcPts val="1600"/>
              </a:spcBef>
              <a:spcAft>
                <a:spcPts val="1600"/>
              </a:spcAft>
              <a:buNone/>
            </a:pPr>
            <a:endParaRPr b="1" dirty="0">
              <a:solidFill>
                <a:srgbClr val="000000"/>
              </a:solidFill>
            </a:endParaRPr>
          </a:p>
        </p:txBody>
      </p:sp>
      <p:sp>
        <p:nvSpPr>
          <p:cNvPr id="189" name="Google Shape;189;p37"/>
          <p:cNvSpPr txBox="1">
            <a:spLocks noGrp="1"/>
          </p:cNvSpPr>
          <p:nvPr>
            <p:ph type="body" idx="2"/>
          </p:nvPr>
        </p:nvSpPr>
        <p:spPr>
          <a:xfrm rot="10670548" flipH="1">
            <a:off x="10067494" y="1882285"/>
            <a:ext cx="820782" cy="242510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4"/>
          <p:cNvSpPr txBox="1">
            <a:spLocks noGrp="1"/>
          </p:cNvSpPr>
          <p:nvPr>
            <p:ph type="title" idx="4294967295"/>
          </p:nvPr>
        </p:nvSpPr>
        <p:spPr>
          <a:xfrm>
            <a:off x="0" y="-34925"/>
            <a:ext cx="8832850" cy="49545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highlight>
                  <a:srgbClr val="808080"/>
                </a:highlight>
              </a:rPr>
              <a:t>Utility Easement:</a:t>
            </a:r>
            <a:endParaRPr dirty="0">
              <a:highlight>
                <a:srgbClr val="808080"/>
              </a:highlight>
            </a:endParaRPr>
          </a:p>
        </p:txBody>
      </p:sp>
      <p:sp>
        <p:nvSpPr>
          <p:cNvPr id="169" name="Google Shape;169;p34"/>
          <p:cNvSpPr txBox="1">
            <a:spLocks noGrp="1"/>
          </p:cNvSpPr>
          <p:nvPr>
            <p:ph type="body" idx="4294967295"/>
          </p:nvPr>
        </p:nvSpPr>
        <p:spPr>
          <a:xfrm>
            <a:off x="0" y="788988"/>
            <a:ext cx="8832850" cy="44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dirty="0">
                <a:highlight>
                  <a:srgbClr val="FFFFFF"/>
                </a:highlight>
              </a:rPr>
              <a:t>Having an easement gives the </a:t>
            </a:r>
            <a:r>
              <a:rPr lang="en" sz="1050" dirty="0"/>
              <a:t>utility</a:t>
            </a:r>
            <a:r>
              <a:rPr lang="en" sz="1050" dirty="0">
                <a:highlight>
                  <a:srgbClr val="FFFFFF"/>
                </a:highlight>
              </a:rPr>
              <a:t> the right to use the land, </a:t>
            </a:r>
            <a:r>
              <a:rPr lang="en" sz="1050" b="1" u="sng" dirty="0">
                <a:highlight>
                  <a:srgbClr val="FFFFFF"/>
                </a:highlight>
              </a:rPr>
              <a:t>but the </a:t>
            </a:r>
            <a:r>
              <a:rPr lang="en" sz="1050" b="1" u="sng" dirty="0"/>
              <a:t>utility</a:t>
            </a:r>
            <a:r>
              <a:rPr lang="en" sz="1050" b="1" u="sng" dirty="0">
                <a:highlight>
                  <a:srgbClr val="FFFFFF"/>
                </a:highlight>
              </a:rPr>
              <a:t> does not own it.</a:t>
            </a:r>
            <a:r>
              <a:rPr lang="en" sz="1050" dirty="0">
                <a:highlight>
                  <a:srgbClr val="FFFFFF"/>
                </a:highlight>
              </a:rPr>
              <a:t> </a:t>
            </a:r>
            <a:endParaRPr sz="1050" dirty="0">
              <a:highlight>
                <a:srgbClr val="FFFFFF"/>
              </a:highlight>
            </a:endParaRPr>
          </a:p>
          <a:p>
            <a:pPr marL="0" lvl="0" indent="0" algn="l" rtl="0">
              <a:spcBef>
                <a:spcPts val="1600"/>
              </a:spcBef>
              <a:spcAft>
                <a:spcPts val="0"/>
              </a:spcAft>
              <a:buNone/>
            </a:pPr>
            <a:r>
              <a:rPr lang="en" sz="1050" dirty="0">
                <a:highlight>
                  <a:srgbClr val="FFFFFF"/>
                </a:highlight>
              </a:rPr>
              <a:t>The property owner may encounter certain restrictions on land use: restricting planting trees or putting in a swimming pool</a:t>
            </a:r>
            <a:endParaRPr sz="1050" dirty="0">
              <a:highlight>
                <a:srgbClr val="FFFFFF"/>
              </a:highlight>
            </a:endParaRPr>
          </a:p>
          <a:p>
            <a:pPr marL="0" lvl="0" indent="0" algn="l" rtl="0">
              <a:spcBef>
                <a:spcPts val="1600"/>
              </a:spcBef>
              <a:spcAft>
                <a:spcPts val="0"/>
              </a:spcAft>
              <a:buNone/>
            </a:pPr>
            <a:endParaRPr sz="1050" dirty="0">
              <a:solidFill>
                <a:schemeClr val="dk1"/>
              </a:solidFill>
              <a:highlight>
                <a:srgbClr val="FFFFFF"/>
              </a:highlight>
            </a:endParaRPr>
          </a:p>
          <a:p>
            <a:pPr marL="0" lvl="0" indent="0" algn="l" rtl="0">
              <a:spcBef>
                <a:spcPts val="1600"/>
              </a:spcBef>
              <a:spcAft>
                <a:spcPts val="1600"/>
              </a:spcAft>
              <a:buNone/>
            </a:pPr>
            <a:endParaRPr sz="1050" dirty="0">
              <a:solidFill>
                <a:schemeClr val="dk1"/>
              </a:solidFill>
              <a:highlight>
                <a:srgbClr val="FFFFFF"/>
              </a:highlight>
            </a:endParaRPr>
          </a:p>
        </p:txBody>
      </p:sp>
      <p:pic>
        <p:nvPicPr>
          <p:cNvPr id="170" name="Google Shape;170;p34"/>
          <p:cNvPicPr preferRelativeResize="0"/>
          <p:nvPr/>
        </p:nvPicPr>
        <p:blipFill>
          <a:blip r:embed="rId3">
            <a:alphaModFix/>
          </a:blip>
          <a:stretch>
            <a:fillRect/>
          </a:stretch>
        </p:blipFill>
        <p:spPr>
          <a:xfrm>
            <a:off x="97300" y="1424900"/>
            <a:ext cx="7199724" cy="3718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ED0F-6E4E-4929-A141-7EC1D96422E9}"/>
              </a:ext>
            </a:extLst>
          </p:cNvPr>
          <p:cNvSpPr>
            <a:spLocks noGrp="1"/>
          </p:cNvSpPr>
          <p:nvPr>
            <p:ph type="title"/>
          </p:nvPr>
        </p:nvSpPr>
        <p:spPr/>
        <p:txBody>
          <a:bodyPr/>
          <a:lstStyle/>
          <a:p>
            <a:r>
              <a:rPr lang="en-US" dirty="0">
                <a:highlight>
                  <a:srgbClr val="808080"/>
                </a:highlight>
              </a:rPr>
              <a:t>Case Study: Baltimore County</a:t>
            </a:r>
          </a:p>
        </p:txBody>
      </p:sp>
      <p:sp>
        <p:nvSpPr>
          <p:cNvPr id="3" name="Text Placeholder 2">
            <a:extLst>
              <a:ext uri="{FF2B5EF4-FFF2-40B4-BE49-F238E27FC236}">
                <a16:creationId xmlns:a16="http://schemas.microsoft.com/office/drawing/2014/main" id="{C74EE0B6-3A5A-4674-9BEA-192223DBD29C}"/>
              </a:ext>
            </a:extLst>
          </p:cNvPr>
          <p:cNvSpPr>
            <a:spLocks noGrp="1"/>
          </p:cNvSpPr>
          <p:nvPr>
            <p:ph type="body" idx="1"/>
          </p:nvPr>
        </p:nvSpPr>
        <p:spPr>
          <a:xfrm>
            <a:off x="311700" y="1152475"/>
            <a:ext cx="7261766" cy="3416400"/>
          </a:xfrm>
        </p:spPr>
        <p:txBody>
          <a:bodyPr/>
          <a:lstStyle/>
          <a:p>
            <a:pPr marL="139700" indent="0">
              <a:buNone/>
            </a:pPr>
            <a:r>
              <a:rPr lang="en-US" b="1" dirty="0">
                <a:solidFill>
                  <a:schemeClr val="tx1"/>
                </a:solidFill>
              </a:rPr>
              <a:t>Utility Easement</a:t>
            </a:r>
          </a:p>
        </p:txBody>
      </p:sp>
      <p:sp>
        <p:nvSpPr>
          <p:cNvPr id="4" name="Text Placeholder 3">
            <a:extLst>
              <a:ext uri="{FF2B5EF4-FFF2-40B4-BE49-F238E27FC236}">
                <a16:creationId xmlns:a16="http://schemas.microsoft.com/office/drawing/2014/main" id="{548F53C0-E040-437B-8D84-E15E74D1D091}"/>
              </a:ext>
            </a:extLst>
          </p:cNvPr>
          <p:cNvSpPr>
            <a:spLocks noGrp="1"/>
          </p:cNvSpPr>
          <p:nvPr>
            <p:ph type="body" idx="2"/>
          </p:nvPr>
        </p:nvSpPr>
        <p:spPr>
          <a:xfrm>
            <a:off x="509552" y="1689197"/>
            <a:ext cx="8322748" cy="2879678"/>
          </a:xfrm>
        </p:spPr>
        <p:txBody>
          <a:bodyPr/>
          <a:lstStyle/>
          <a:p>
            <a:endParaRPr lang="en-US" dirty="0"/>
          </a:p>
        </p:txBody>
      </p:sp>
      <p:pic>
        <p:nvPicPr>
          <p:cNvPr id="6" name="Picture 5" descr="A small house in a pool of water&#10;&#10;Description automatically generated">
            <a:extLst>
              <a:ext uri="{FF2B5EF4-FFF2-40B4-BE49-F238E27FC236}">
                <a16:creationId xmlns:a16="http://schemas.microsoft.com/office/drawing/2014/main" id="{B11F6DE6-60D1-463F-B5D7-184455DFC812}"/>
              </a:ext>
            </a:extLst>
          </p:cNvPr>
          <p:cNvPicPr>
            <a:picLocks noChangeAspect="1"/>
          </p:cNvPicPr>
          <p:nvPr/>
        </p:nvPicPr>
        <p:blipFill>
          <a:blip r:embed="rId2"/>
          <a:stretch>
            <a:fillRect/>
          </a:stretch>
        </p:blipFill>
        <p:spPr>
          <a:xfrm>
            <a:off x="453710" y="1535633"/>
            <a:ext cx="8236579" cy="5143500"/>
          </a:xfrm>
          <a:prstGeom prst="rect">
            <a:avLst/>
          </a:prstGeom>
        </p:spPr>
      </p:pic>
    </p:spTree>
    <p:extLst>
      <p:ext uri="{BB962C8B-B14F-4D97-AF65-F5344CB8AC3E}">
        <p14:creationId xmlns:p14="http://schemas.microsoft.com/office/powerpoint/2010/main" val="2176933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DC70A0-C44F-441B-94AC-950D6F2CA9BC}"/>
              </a:ext>
            </a:extLst>
          </p:cNvPr>
          <p:cNvSpPr>
            <a:spLocks noGrp="1"/>
          </p:cNvSpPr>
          <p:nvPr>
            <p:ph type="title"/>
          </p:nvPr>
        </p:nvSpPr>
        <p:spPr/>
        <p:txBody>
          <a:bodyPr/>
          <a:lstStyle/>
          <a:p>
            <a:r>
              <a:rPr lang="en-US" dirty="0">
                <a:highlight>
                  <a:srgbClr val="808080"/>
                </a:highlight>
              </a:rPr>
              <a:t>Case Study: Potomac</a:t>
            </a:r>
          </a:p>
        </p:txBody>
      </p:sp>
      <p:sp>
        <p:nvSpPr>
          <p:cNvPr id="6" name="Text Placeholder 5">
            <a:extLst>
              <a:ext uri="{FF2B5EF4-FFF2-40B4-BE49-F238E27FC236}">
                <a16:creationId xmlns:a16="http://schemas.microsoft.com/office/drawing/2014/main" id="{D19E8B76-1840-4990-9C34-59506B04B0F5}"/>
              </a:ext>
            </a:extLst>
          </p:cNvPr>
          <p:cNvSpPr>
            <a:spLocks noGrp="1"/>
          </p:cNvSpPr>
          <p:nvPr>
            <p:ph type="body" idx="1"/>
          </p:nvPr>
        </p:nvSpPr>
        <p:spPr/>
        <p:txBody>
          <a:bodyPr/>
          <a:lstStyle/>
          <a:p>
            <a:endParaRPr lang="en-US" dirty="0"/>
          </a:p>
        </p:txBody>
      </p:sp>
      <p:pic>
        <p:nvPicPr>
          <p:cNvPr id="8" name="Picture 7" descr="A small house in a green yard&#10;&#10;Description automatically generated">
            <a:extLst>
              <a:ext uri="{FF2B5EF4-FFF2-40B4-BE49-F238E27FC236}">
                <a16:creationId xmlns:a16="http://schemas.microsoft.com/office/drawing/2014/main" id="{3FF98D0D-9D2E-4F21-8CDD-4248FC411586}"/>
              </a:ext>
            </a:extLst>
          </p:cNvPr>
          <p:cNvPicPr>
            <a:picLocks noChangeAspect="1"/>
          </p:cNvPicPr>
          <p:nvPr/>
        </p:nvPicPr>
        <p:blipFill rotWithShape="1">
          <a:blip r:embed="rId2"/>
          <a:srcRect l="-830" r="-4130" b="-1740"/>
          <a:stretch/>
        </p:blipFill>
        <p:spPr>
          <a:xfrm>
            <a:off x="244304" y="1077997"/>
            <a:ext cx="8520599" cy="3683474"/>
          </a:xfrm>
          <a:prstGeom prst="rect">
            <a:avLst/>
          </a:prstGeom>
        </p:spPr>
      </p:pic>
    </p:spTree>
    <p:extLst>
      <p:ext uri="{BB962C8B-B14F-4D97-AF65-F5344CB8AC3E}">
        <p14:creationId xmlns:p14="http://schemas.microsoft.com/office/powerpoint/2010/main" val="76774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ctrTitle" idx="4294967295"/>
          </p:nvPr>
        </p:nvSpPr>
        <p:spPr>
          <a:xfrm>
            <a:off x="47625" y="-114300"/>
            <a:ext cx="9096375" cy="59293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History of Surveying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 sz="1300" dirty="0">
                <a:solidFill>
                  <a:srgbClr val="414042"/>
                </a:solidFill>
                <a:highlight>
                  <a:srgbClr val="FFFF00"/>
                </a:highlight>
              </a:rPr>
            </a:br>
            <a:br>
              <a:rPr lang="en" sz="1300" dirty="0">
                <a:solidFill>
                  <a:srgbClr val="414042"/>
                </a:solidFill>
                <a:highlight>
                  <a:srgbClr val="FFFF00"/>
                </a:highlight>
              </a:rPr>
            </a:br>
            <a:r>
              <a:rPr lang="en" sz="1400" b="1" dirty="0">
                <a:solidFill>
                  <a:srgbClr val="414042"/>
                </a:solidFill>
                <a:highlight>
                  <a:srgbClr val="FFFF00"/>
                </a:highlight>
              </a:rPr>
              <a:t>Egypt</a:t>
            </a:r>
            <a:endParaRPr sz="1400" b="1" dirty="0">
              <a:solidFill>
                <a:srgbClr val="414042"/>
              </a:solidFill>
              <a:highlight>
                <a:srgbClr val="FFFF00"/>
              </a:highlight>
            </a:endParaRPr>
          </a:p>
          <a:p>
            <a:pPr marL="0" lvl="0" indent="0" algn="l" rtl="0">
              <a:spcBef>
                <a:spcPts val="0"/>
              </a:spcBef>
              <a:spcAft>
                <a:spcPts val="0"/>
              </a:spcAft>
              <a:buNone/>
            </a:pPr>
            <a:r>
              <a:rPr lang="en" sz="1300" dirty="0"/>
              <a:t>3000 BC: First documented land ownership records are that of the Egyptian Land Register. They show records and declarations of land ownership with boundary details.</a:t>
            </a:r>
            <a:r>
              <a:rPr lang="en" sz="1200" dirty="0"/>
              <a:t> Surveyors were known as rope stretchers because the measuring device they used was a knotted rope.</a:t>
            </a:r>
            <a:endParaRPr sz="1200" dirty="0"/>
          </a:p>
          <a:p>
            <a:pPr marL="0" lvl="0" indent="0" algn="l" rtl="0">
              <a:spcBef>
                <a:spcPts val="0"/>
              </a:spcBef>
              <a:spcAft>
                <a:spcPts val="0"/>
              </a:spcAft>
              <a:buNone/>
            </a:pPr>
            <a:r>
              <a:rPr lang="en" sz="1200" dirty="0">
                <a:solidFill>
                  <a:srgbClr val="4A4A4A"/>
                </a:solidFill>
                <a:highlight>
                  <a:srgbClr val="00FFFF"/>
                </a:highlight>
              </a:rPr>
              <a:t>Great Pyramid of Giza. Built around 2700 BC, the pyramid exhibits nearly perfect squareness and a north-south orientation</a:t>
            </a:r>
            <a:endParaRPr sz="1300" dirty="0">
              <a:solidFill>
                <a:srgbClr val="414042"/>
              </a:solidFill>
              <a:highlight>
                <a:srgbClr val="00FFFF"/>
              </a:highlight>
            </a:endParaRPr>
          </a:p>
          <a:p>
            <a:pPr marL="0" lvl="0" indent="0" algn="l" rtl="0">
              <a:spcBef>
                <a:spcPts val="0"/>
              </a:spcBef>
              <a:spcAft>
                <a:spcPts val="0"/>
              </a:spcAft>
              <a:buNone/>
            </a:pPr>
            <a:r>
              <a:rPr lang="en" sz="1400" b="1" dirty="0">
                <a:solidFill>
                  <a:srgbClr val="414042"/>
                </a:solidFill>
                <a:highlight>
                  <a:srgbClr val="FFFF00"/>
                </a:highlight>
              </a:rPr>
              <a:t>Babylon (Early Iraq)</a:t>
            </a:r>
            <a:endParaRPr sz="1400" b="1" dirty="0">
              <a:solidFill>
                <a:srgbClr val="414042"/>
              </a:solidFill>
              <a:highlight>
                <a:srgbClr val="FFFF00"/>
              </a:highlight>
            </a:endParaRPr>
          </a:p>
          <a:p>
            <a:pPr marL="0" lvl="0" indent="0" algn="l" rtl="0">
              <a:spcBef>
                <a:spcPts val="0"/>
              </a:spcBef>
              <a:spcAft>
                <a:spcPts val="0"/>
              </a:spcAft>
              <a:buNone/>
            </a:pPr>
            <a:r>
              <a:rPr lang="en" sz="1300" dirty="0"/>
              <a:t>1600 to 1200 BC in ancient Babylon, Kudurrus were stone tablets that served as boundary stones upon which details of the property, the surveyor, the owner and property history were all inscribed</a:t>
            </a:r>
            <a:r>
              <a:rPr lang="en" sz="1300" dirty="0">
                <a:solidFill>
                  <a:srgbClr val="414042"/>
                </a:solidFill>
              </a:rPr>
              <a:t>.</a:t>
            </a:r>
            <a:endParaRPr sz="1300" dirty="0">
              <a:solidFill>
                <a:srgbClr val="414042"/>
              </a:solidFill>
            </a:endParaRPr>
          </a:p>
          <a:p>
            <a:pPr marL="0" lvl="0" indent="0" algn="l" rtl="0">
              <a:spcBef>
                <a:spcPts val="0"/>
              </a:spcBef>
              <a:spcAft>
                <a:spcPts val="0"/>
              </a:spcAft>
              <a:buNone/>
            </a:pPr>
            <a:endParaRPr sz="1300" dirty="0">
              <a:solidFill>
                <a:srgbClr val="000000"/>
              </a:solidFill>
            </a:endParaRPr>
          </a:p>
          <a:p>
            <a:pPr marL="0" lvl="0" indent="0" algn="l" rtl="0">
              <a:spcBef>
                <a:spcPts val="0"/>
              </a:spcBef>
              <a:spcAft>
                <a:spcPts val="0"/>
              </a:spcAft>
              <a:buNone/>
            </a:pPr>
            <a:r>
              <a:rPr lang="en" sz="1400" dirty="0">
                <a:solidFill>
                  <a:srgbClr val="000000"/>
                </a:solidFill>
                <a:highlight>
                  <a:srgbClr val="FFFF00"/>
                </a:highlight>
              </a:rPr>
              <a:t>Greece &amp; </a:t>
            </a:r>
            <a:r>
              <a:rPr lang="en" sz="1400" dirty="0">
                <a:solidFill>
                  <a:schemeClr val="bg1"/>
                </a:solidFill>
                <a:highlight>
                  <a:srgbClr val="FFFF00"/>
                </a:highlight>
              </a:rPr>
              <a:t>Rome</a:t>
            </a:r>
            <a:endParaRPr sz="1400" dirty="0">
              <a:solidFill>
                <a:schemeClr val="bg1"/>
              </a:solidFill>
              <a:highlight>
                <a:srgbClr val="FFFF00"/>
              </a:highlight>
            </a:endParaRPr>
          </a:p>
          <a:p>
            <a:pPr marL="0" lvl="0" indent="0" algn="l" rtl="0">
              <a:lnSpc>
                <a:spcPct val="115000"/>
              </a:lnSpc>
              <a:spcBef>
                <a:spcPts val="0"/>
              </a:spcBef>
              <a:spcAft>
                <a:spcPts val="0"/>
              </a:spcAft>
              <a:buNone/>
            </a:pPr>
            <a:r>
              <a:rPr lang="en" sz="1400" dirty="0">
                <a:uFill>
                  <a:noFill/>
                </a:uFill>
                <a:hlinkClick r:id="rId3">
                  <a:extLst>
                    <a:ext uri="{A12FA001-AC4F-418D-AE19-62706E023703}">
                      <ahyp:hlinkClr xmlns:ahyp="http://schemas.microsoft.com/office/drawing/2018/hyperlinkcolor" val="tx"/>
                    </a:ext>
                  </a:extLst>
                </a:hlinkClick>
              </a:rPr>
              <a:t>Land surveyors</a:t>
            </a:r>
            <a:r>
              <a:rPr lang="en" sz="1400" dirty="0"/>
              <a:t> were held in high esteem in both Greece and Rome. They were crucial in the creation of the straight angles and perfect lines that shaped those amazing buildings and coliseums that still stand today.</a:t>
            </a:r>
            <a:endParaRPr sz="1400" dirty="0"/>
          </a:p>
          <a:p>
            <a:pPr marL="0" lvl="0" indent="0" algn="l" rtl="0">
              <a:lnSpc>
                <a:spcPct val="160000"/>
              </a:lnSpc>
              <a:spcBef>
                <a:spcPts val="1200"/>
              </a:spcBef>
              <a:spcAft>
                <a:spcPts val="0"/>
              </a:spcAft>
              <a:buClr>
                <a:schemeClr val="dk1"/>
              </a:buClr>
              <a:buSzPts val="1100"/>
              <a:buFont typeface="Arial"/>
              <a:buNone/>
            </a:pPr>
            <a:endParaRPr sz="1400" dirty="0"/>
          </a:p>
          <a:p>
            <a:pPr marL="0" lvl="0" indent="0" algn="l" rtl="0">
              <a:spcBef>
                <a:spcPts val="1200"/>
              </a:spcBef>
              <a:spcAft>
                <a:spcPts val="0"/>
              </a:spcAft>
              <a:buNone/>
            </a:pPr>
            <a:endParaRPr sz="1300" dirty="0">
              <a:solidFill>
                <a:srgbClr val="414042"/>
              </a:solidFill>
              <a:highlight>
                <a:srgbClr val="FFFFFF"/>
              </a:highlight>
            </a:endParaRPr>
          </a:p>
        </p:txBody>
      </p:sp>
      <p:pic>
        <p:nvPicPr>
          <p:cNvPr id="66" name="Google Shape;66;p15"/>
          <p:cNvPicPr preferRelativeResize="0"/>
          <p:nvPr/>
        </p:nvPicPr>
        <p:blipFill>
          <a:blip r:embed="rId4">
            <a:alphaModFix/>
          </a:blip>
          <a:stretch>
            <a:fillRect/>
          </a:stretch>
        </p:blipFill>
        <p:spPr>
          <a:xfrm>
            <a:off x="4644112" y="437315"/>
            <a:ext cx="4294275" cy="2023674"/>
          </a:xfrm>
          <a:prstGeom prst="rect">
            <a:avLst/>
          </a:prstGeom>
          <a:noFill/>
          <a:ln>
            <a:noFill/>
          </a:ln>
        </p:spPr>
      </p:pic>
      <p:pic>
        <p:nvPicPr>
          <p:cNvPr id="67" name="Google Shape;67;p15"/>
          <p:cNvPicPr preferRelativeResize="0"/>
          <p:nvPr/>
        </p:nvPicPr>
        <p:blipFill>
          <a:blip r:embed="rId5">
            <a:alphaModFix/>
          </a:blip>
          <a:stretch>
            <a:fillRect/>
          </a:stretch>
        </p:blipFill>
        <p:spPr>
          <a:xfrm>
            <a:off x="181125" y="375798"/>
            <a:ext cx="4257375" cy="20236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481975" y="114300"/>
            <a:ext cx="8501400" cy="31226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               </a:t>
            </a:r>
            <a:r>
              <a:rPr lang="en" sz="2800" b="1" dirty="0">
                <a:solidFill>
                  <a:schemeClr val="tx2">
                    <a:lumMod val="10000"/>
                  </a:schemeClr>
                </a:solidFill>
                <a:highlight>
                  <a:srgbClr val="808080"/>
                </a:highlight>
              </a:rPr>
              <a:t>Conservation Buffers/Easement</a:t>
            </a:r>
            <a:r>
              <a:rPr lang="en" sz="2800" b="1" u="sng" dirty="0">
                <a:solidFill>
                  <a:schemeClr val="tx2">
                    <a:lumMod val="10000"/>
                  </a:schemeClr>
                </a:solidFill>
                <a:highlight>
                  <a:srgbClr val="808080"/>
                </a:highlight>
              </a:rPr>
              <a:t>s</a:t>
            </a:r>
            <a:endParaRPr sz="2800" b="1" u="sng" dirty="0">
              <a:solidFill>
                <a:schemeClr val="tx2">
                  <a:lumMod val="10000"/>
                </a:schemeClr>
              </a:solidFill>
              <a:highlight>
                <a:srgbClr val="808080"/>
              </a:highlight>
            </a:endParaRPr>
          </a:p>
          <a:p>
            <a:pPr marL="0" lvl="0" indent="0" algn="l" rtl="0">
              <a:lnSpc>
                <a:spcPct val="110000"/>
              </a:lnSpc>
              <a:spcBef>
                <a:spcPts val="1500"/>
              </a:spcBef>
              <a:spcAft>
                <a:spcPts val="0"/>
              </a:spcAft>
              <a:buNone/>
            </a:pPr>
            <a:r>
              <a:rPr lang="en" sz="1800" b="1" dirty="0">
                <a:solidFill>
                  <a:srgbClr val="006699"/>
                </a:solidFill>
                <a:highlight>
                  <a:srgbClr val="FAFAFA"/>
                </a:highlight>
              </a:rPr>
              <a:t>A conservation easement is a voluntary, legal agreement that permanently limits uses of the land in order to protect its conservation values. Also known as a conservation restriction or conservation agreement, a conservation easement is one option to protect a property for future generations.</a:t>
            </a:r>
            <a:endParaRPr sz="1800" b="1" dirty="0">
              <a:solidFill>
                <a:srgbClr val="006699"/>
              </a:solidFill>
              <a:highlight>
                <a:srgbClr val="FAFAFA"/>
              </a:highlight>
            </a:endParaRPr>
          </a:p>
          <a:p>
            <a:pPr marL="0" lvl="0" indent="0" algn="l" rtl="0">
              <a:lnSpc>
                <a:spcPct val="110000"/>
              </a:lnSpc>
              <a:spcBef>
                <a:spcPts val="1500"/>
              </a:spcBef>
              <a:spcAft>
                <a:spcPts val="0"/>
              </a:spcAft>
              <a:buNone/>
            </a:pPr>
            <a:r>
              <a:rPr lang="en" sz="1200" b="1" dirty="0">
                <a:solidFill>
                  <a:srgbClr val="222222"/>
                </a:solidFill>
                <a:highlight>
                  <a:srgbClr val="FFFFFF"/>
                </a:highlight>
              </a:rPr>
              <a:t>The conservation easement must remain in a natural state and not be used or altered in any way. This includes the building of structures, placing of fences, and mowing of grass. The easement area is intended to remain undisturbed and forever wild.</a:t>
            </a:r>
            <a:endParaRPr sz="1200" b="1" dirty="0">
              <a:solidFill>
                <a:srgbClr val="222222"/>
              </a:solidFill>
              <a:highlight>
                <a:srgbClr val="FFFFFF"/>
              </a:highlight>
            </a:endParaRPr>
          </a:p>
          <a:p>
            <a:pPr marL="457200" lvl="0" indent="-304800" algn="l" rtl="0">
              <a:lnSpc>
                <a:spcPct val="160000"/>
              </a:lnSpc>
              <a:spcBef>
                <a:spcPts val="800"/>
              </a:spcBef>
              <a:spcAft>
                <a:spcPts val="0"/>
              </a:spcAft>
              <a:buClr>
                <a:srgbClr val="666666"/>
              </a:buClr>
              <a:buSzPts val="1200"/>
              <a:buFont typeface="Roboto"/>
              <a:buChar char="●"/>
            </a:pPr>
            <a:endParaRPr sz="1200" b="1" dirty="0">
              <a:solidFill>
                <a:srgbClr val="666666"/>
              </a:solidFill>
              <a:highlight>
                <a:srgbClr val="FFFFFF"/>
              </a:highlight>
              <a:latin typeface="Roboto"/>
              <a:ea typeface="Roboto"/>
              <a:cs typeface="Roboto"/>
              <a:sym typeface="Roboto"/>
            </a:endParaRPr>
          </a:p>
          <a:p>
            <a:pPr marL="457200" lvl="0" indent="-304800" algn="l" rtl="0">
              <a:lnSpc>
                <a:spcPct val="160000"/>
              </a:lnSpc>
              <a:spcBef>
                <a:spcPts val="0"/>
              </a:spcBef>
              <a:spcAft>
                <a:spcPts val="0"/>
              </a:spcAft>
              <a:buClr>
                <a:srgbClr val="666666"/>
              </a:buClr>
              <a:buSzPts val="1200"/>
              <a:buFont typeface="Roboto"/>
              <a:buChar char="●"/>
            </a:pPr>
            <a:r>
              <a:rPr lang="en" sz="1200" b="1" dirty="0">
                <a:solidFill>
                  <a:srgbClr val="666666"/>
                </a:solidFill>
                <a:highlight>
                  <a:srgbClr val="FFFFFF"/>
                </a:highlight>
                <a:latin typeface="Roboto"/>
                <a:ea typeface="Roboto"/>
                <a:cs typeface="Roboto"/>
                <a:sym typeface="Roboto"/>
              </a:rPr>
              <a:t>The easement must be held by a qualified easement holder, i.e., a government entity or a land trust. </a:t>
            </a:r>
            <a:endParaRPr sz="1200" b="1" dirty="0">
              <a:solidFill>
                <a:srgbClr val="666666"/>
              </a:solidFill>
              <a:highlight>
                <a:srgbClr val="FFFFFF"/>
              </a:highlight>
              <a:latin typeface="Roboto"/>
              <a:ea typeface="Roboto"/>
              <a:cs typeface="Roboto"/>
              <a:sym typeface="Roboto"/>
            </a:endParaRPr>
          </a:p>
          <a:p>
            <a:pPr marL="457200" lvl="0" indent="0" algn="l" rtl="0">
              <a:lnSpc>
                <a:spcPct val="160000"/>
              </a:lnSpc>
              <a:spcBef>
                <a:spcPts val="1200"/>
              </a:spcBef>
              <a:spcAft>
                <a:spcPts val="0"/>
              </a:spcAft>
              <a:buNone/>
            </a:pPr>
            <a:r>
              <a:rPr lang="en" sz="1200" b="1" dirty="0">
                <a:solidFill>
                  <a:srgbClr val="525252"/>
                </a:solidFill>
                <a:highlight>
                  <a:srgbClr val="FFFF00"/>
                </a:highlight>
              </a:rPr>
              <a:t>The goal of devising a conservation easement is the landowner's voluntary agreement to give up one or more of these rights in order to protect certain natural resources. Prohibitions could include such matters as limitations on roads, structures, drilling, or excavating. The landowner could retain certain rights as long as those rights did not interfere with the conservation goals of the easement.</a:t>
            </a:r>
            <a:endParaRPr sz="1200" b="1" dirty="0">
              <a:solidFill>
                <a:srgbClr val="666666"/>
              </a:solidFill>
              <a:highlight>
                <a:srgbClr val="FFFF00"/>
              </a:highlight>
              <a:latin typeface="Roboto"/>
              <a:ea typeface="Roboto"/>
              <a:cs typeface="Roboto"/>
              <a:sym typeface="Roboto"/>
            </a:endParaRPr>
          </a:p>
          <a:p>
            <a:pPr marL="0" lvl="0" indent="0" algn="l" rtl="0">
              <a:lnSpc>
                <a:spcPct val="160000"/>
              </a:lnSpc>
              <a:spcBef>
                <a:spcPts val="1200"/>
              </a:spcBef>
              <a:spcAft>
                <a:spcPts val="0"/>
              </a:spcAft>
              <a:buNone/>
            </a:pPr>
            <a:endParaRPr sz="1200" b="1" dirty="0">
              <a:solidFill>
                <a:srgbClr val="666666"/>
              </a:solidFill>
              <a:highlight>
                <a:srgbClr val="FFFFFF"/>
              </a:highlight>
              <a:latin typeface="Roboto"/>
              <a:ea typeface="Roboto"/>
              <a:cs typeface="Roboto"/>
              <a:sym typeface="Roboto"/>
            </a:endParaRPr>
          </a:p>
          <a:p>
            <a:pPr marL="0" lvl="0" indent="0" algn="l" rtl="0">
              <a:lnSpc>
                <a:spcPct val="110000"/>
              </a:lnSpc>
              <a:spcBef>
                <a:spcPts val="1500"/>
              </a:spcBef>
              <a:spcAft>
                <a:spcPts val="0"/>
              </a:spcAft>
              <a:buNone/>
            </a:pPr>
            <a:endParaRPr sz="1200" dirty="0">
              <a:solidFill>
                <a:srgbClr val="222222"/>
              </a:solidFill>
              <a:highlight>
                <a:srgbClr val="FFFFFF"/>
              </a:highlight>
            </a:endParaRPr>
          </a:p>
          <a:p>
            <a:pPr marL="0" lvl="0" indent="0" algn="l" rtl="0">
              <a:lnSpc>
                <a:spcPct val="110000"/>
              </a:lnSpc>
              <a:spcBef>
                <a:spcPts val="1500"/>
              </a:spcBef>
              <a:spcAft>
                <a:spcPts val="0"/>
              </a:spcAft>
              <a:buClr>
                <a:schemeClr val="dk1"/>
              </a:buClr>
              <a:buSzPts val="1100"/>
              <a:buFont typeface="Arial"/>
              <a:buNone/>
            </a:pPr>
            <a:endParaRPr sz="1200" dirty="0">
              <a:solidFill>
                <a:srgbClr val="222222"/>
              </a:solidFill>
              <a:highlight>
                <a:srgbClr val="FFFFFF"/>
              </a:highlight>
            </a:endParaRPr>
          </a:p>
          <a:p>
            <a:pPr marL="0" lvl="0" indent="0" algn="l" rtl="0">
              <a:spcBef>
                <a:spcPts val="800"/>
              </a:spcBef>
              <a:spcAft>
                <a:spcPts val="0"/>
              </a:spcAft>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348600" y="161786"/>
            <a:ext cx="8446800" cy="65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dirty="0"/>
              <a:t>       </a:t>
            </a:r>
            <a:r>
              <a:rPr lang="en" sz="2400" b="1" dirty="0">
                <a:solidFill>
                  <a:schemeClr val="bg1">
                    <a:lumMod val="75000"/>
                  </a:schemeClr>
                </a:solidFill>
                <a:highlight>
                  <a:srgbClr val="CFE2F3"/>
                </a:highlight>
              </a:rPr>
              <a:t>Harford County Department of Planning &amp; Zoning</a:t>
            </a:r>
            <a:r>
              <a:rPr lang="en" sz="2400" dirty="0">
                <a:highlight>
                  <a:srgbClr val="CFE2F3"/>
                </a:highlight>
              </a:rPr>
              <a:t> </a:t>
            </a:r>
            <a:r>
              <a:rPr lang="en" sz="2400" dirty="0"/>
              <a:t>        </a:t>
            </a:r>
            <a:endParaRPr sz="2400" dirty="0"/>
          </a:p>
          <a:p>
            <a:pPr marL="0" lvl="0" indent="0" algn="l" rtl="0">
              <a:spcBef>
                <a:spcPts val="0"/>
              </a:spcBef>
              <a:spcAft>
                <a:spcPts val="0"/>
              </a:spcAft>
              <a:buClr>
                <a:schemeClr val="dk1"/>
              </a:buClr>
              <a:buSzPts val="1100"/>
              <a:buFont typeface="Arial"/>
              <a:buNone/>
            </a:pPr>
            <a:r>
              <a:rPr lang="en" sz="2400" dirty="0"/>
              <a:t> </a:t>
            </a:r>
            <a:endParaRPr sz="2400" dirty="0"/>
          </a:p>
          <a:p>
            <a:pPr marL="0" lvl="0" indent="0" rtl="0">
              <a:spcBef>
                <a:spcPts val="0"/>
              </a:spcBef>
              <a:spcAft>
                <a:spcPts val="0"/>
              </a:spcAft>
              <a:buClr>
                <a:schemeClr val="dk1"/>
              </a:buClr>
              <a:buSzPts val="1100"/>
              <a:buFont typeface="Arial"/>
              <a:buNone/>
            </a:pPr>
            <a:r>
              <a:rPr lang="en" dirty="0"/>
              <a:t>                       FENCES IN EASEMENTS</a:t>
            </a:r>
            <a:br>
              <a:rPr lang="en" dirty="0"/>
            </a:br>
            <a:r>
              <a:rPr lang="en" sz="1800" dirty="0"/>
              <a:t>While the Harford County Zoning Code allows property owners to erect fences, at their own risk, in recorded easements, there are caveats attached to permitting this use.</a:t>
            </a:r>
            <a:endParaRPr sz="1800" dirty="0"/>
          </a:p>
          <a:p>
            <a:pPr marL="0" lvl="0" indent="0" rtl="0">
              <a:spcBef>
                <a:spcPts val="0"/>
              </a:spcBef>
              <a:spcAft>
                <a:spcPts val="0"/>
              </a:spcAft>
              <a:buClr>
                <a:schemeClr val="dk1"/>
              </a:buClr>
              <a:buSzPts val="1100"/>
              <a:buFont typeface="Arial"/>
              <a:buNone/>
            </a:pPr>
            <a:r>
              <a:rPr lang="en" sz="1400" dirty="0"/>
              <a:t>1. Excavation may not cause damage to existing pipes located in the easement.</a:t>
            </a:r>
            <a:endParaRPr sz="1400" dirty="0"/>
          </a:p>
          <a:p>
            <a:pPr marL="0" lvl="0" indent="0" rtl="0">
              <a:spcBef>
                <a:spcPts val="0"/>
              </a:spcBef>
              <a:spcAft>
                <a:spcPts val="0"/>
              </a:spcAft>
              <a:buClr>
                <a:schemeClr val="dk1"/>
              </a:buClr>
              <a:buSzPts val="1100"/>
              <a:buFont typeface="Arial"/>
              <a:buNone/>
            </a:pPr>
            <a:r>
              <a:rPr lang="en" sz="1400" dirty="0"/>
              <a:t> </a:t>
            </a:r>
            <a:endParaRPr sz="1400" dirty="0"/>
          </a:p>
          <a:p>
            <a:pPr marL="0" lvl="0" indent="0" rtl="0">
              <a:spcBef>
                <a:spcPts val="0"/>
              </a:spcBef>
              <a:spcAft>
                <a:spcPts val="0"/>
              </a:spcAft>
              <a:buClr>
                <a:schemeClr val="dk1"/>
              </a:buClr>
              <a:buSzPts val="1100"/>
              <a:buFont typeface="Arial"/>
              <a:buNone/>
            </a:pPr>
            <a:r>
              <a:rPr lang="en" sz="1400" dirty="0"/>
              <a:t>2. The fence must not cause a drainage or sediment control problem.</a:t>
            </a:r>
            <a:endParaRPr sz="1400" dirty="0"/>
          </a:p>
          <a:p>
            <a:pPr marL="0" lvl="0" indent="0" rtl="0">
              <a:spcBef>
                <a:spcPts val="0"/>
              </a:spcBef>
              <a:spcAft>
                <a:spcPts val="0"/>
              </a:spcAft>
              <a:buClr>
                <a:schemeClr val="dk1"/>
              </a:buClr>
              <a:buSzPts val="1100"/>
              <a:buFont typeface="Arial"/>
              <a:buNone/>
            </a:pPr>
            <a:r>
              <a:rPr lang="en" sz="1400" dirty="0"/>
              <a:t> </a:t>
            </a:r>
            <a:endParaRPr sz="1400" dirty="0"/>
          </a:p>
          <a:p>
            <a:pPr marL="0" lvl="0" indent="0" rtl="0">
              <a:spcBef>
                <a:spcPts val="0"/>
              </a:spcBef>
              <a:spcAft>
                <a:spcPts val="0"/>
              </a:spcAft>
              <a:buClr>
                <a:schemeClr val="dk1"/>
              </a:buClr>
              <a:buSzPts val="1100"/>
              <a:buFont typeface="Arial"/>
              <a:buNone/>
            </a:pPr>
            <a:r>
              <a:rPr lang="en" sz="1400" dirty="0"/>
              <a:t>3. Harford County may enter the property and make use of the easement area for grading and/or the installation or repair of utilities.</a:t>
            </a:r>
            <a:endParaRPr sz="1400" dirty="0"/>
          </a:p>
          <a:p>
            <a:pPr marL="0" lvl="0" indent="0" rtl="0">
              <a:spcBef>
                <a:spcPts val="0"/>
              </a:spcBef>
              <a:spcAft>
                <a:spcPts val="0"/>
              </a:spcAft>
              <a:buClr>
                <a:schemeClr val="dk1"/>
              </a:buClr>
              <a:buSzPts val="1100"/>
              <a:buFont typeface="Arial"/>
              <a:buNone/>
            </a:pPr>
            <a:r>
              <a:rPr lang="en" sz="1400" dirty="0"/>
              <a:t> </a:t>
            </a:r>
            <a:endParaRPr sz="1400" dirty="0"/>
          </a:p>
          <a:p>
            <a:pPr marL="0" lvl="0" indent="0" rtl="0">
              <a:spcBef>
                <a:spcPts val="0"/>
              </a:spcBef>
              <a:spcAft>
                <a:spcPts val="0"/>
              </a:spcAft>
              <a:buClr>
                <a:schemeClr val="dk1"/>
              </a:buClr>
              <a:buSzPts val="1100"/>
              <a:buFont typeface="Arial"/>
              <a:buNone/>
            </a:pPr>
            <a:r>
              <a:rPr lang="en" sz="1400" dirty="0"/>
              <a:t>4. Harford County may either remove the fence as part of the work being done or require that you remove the fence prior to the work.</a:t>
            </a:r>
            <a:endParaRPr sz="1400" dirty="0"/>
          </a:p>
          <a:p>
            <a:pPr marL="0" lvl="0" indent="0" rtl="0">
              <a:spcBef>
                <a:spcPts val="0"/>
              </a:spcBef>
              <a:spcAft>
                <a:spcPts val="0"/>
              </a:spcAft>
              <a:buClr>
                <a:schemeClr val="dk1"/>
              </a:buClr>
              <a:buSzPts val="1100"/>
              <a:buFont typeface="Arial"/>
              <a:buNone/>
            </a:pPr>
            <a:r>
              <a:rPr lang="en" sz="1400" dirty="0"/>
              <a:t> </a:t>
            </a:r>
            <a:endParaRPr sz="1400" dirty="0"/>
          </a:p>
          <a:p>
            <a:pPr marL="0" lvl="0" indent="0" rtl="0">
              <a:spcBef>
                <a:spcPts val="0"/>
              </a:spcBef>
              <a:spcAft>
                <a:spcPts val="0"/>
              </a:spcAft>
              <a:buClr>
                <a:schemeClr val="dk1"/>
              </a:buClr>
              <a:buSzPts val="1100"/>
              <a:buFont typeface="Arial"/>
              <a:buNone/>
            </a:pPr>
            <a:r>
              <a:rPr lang="en" sz="1400" dirty="0"/>
              <a:t>5. Harford County may enter the property and remove the fence if the fence violates one of the above provisions.</a:t>
            </a:r>
            <a:endParaRPr sz="1400" dirty="0"/>
          </a:p>
          <a:p>
            <a:pPr marL="0" lvl="0" indent="0" rtl="0">
              <a:spcBef>
                <a:spcPts val="0"/>
              </a:spcBef>
              <a:spcAft>
                <a:spcPts val="0"/>
              </a:spcAft>
              <a:buClr>
                <a:schemeClr val="dk1"/>
              </a:buClr>
              <a:buSzPts val="1100"/>
              <a:buFont typeface="Arial"/>
              <a:buNone/>
            </a:pPr>
            <a:r>
              <a:rPr lang="en" sz="1400" dirty="0"/>
              <a:t> </a:t>
            </a:r>
            <a:endParaRPr sz="1400" dirty="0"/>
          </a:p>
          <a:p>
            <a:pPr marL="0" lvl="0" indent="0" rtl="0">
              <a:spcBef>
                <a:spcPts val="0"/>
              </a:spcBef>
              <a:spcAft>
                <a:spcPts val="0"/>
              </a:spcAft>
              <a:buClr>
                <a:schemeClr val="dk1"/>
              </a:buClr>
              <a:buSzPts val="1100"/>
              <a:buFont typeface="Arial"/>
              <a:buNone/>
            </a:pPr>
            <a:r>
              <a:rPr lang="en" sz="1400" dirty="0"/>
              <a:t>THE COST OF REPAIR RESULTING FROM ANY DAMAGE TO PIPES LOCATED IN THE EASEMENT OR THE COST FOR REMOVAL OF THE  FENCE BY HARFORD COUNTY WILL BE  THE RESPONSIBILITY OF THE PROPERTY OWNER.</a:t>
            </a:r>
            <a:endParaRPr sz="1400" dirty="0"/>
          </a:p>
          <a:p>
            <a:pPr marL="0" lvl="0" indent="0" algn="l" rtl="0">
              <a:spcBef>
                <a:spcPts val="0"/>
              </a:spcBef>
              <a:spcAft>
                <a:spcPts val="0"/>
              </a:spcAft>
              <a:buClr>
                <a:schemeClr val="dk1"/>
              </a:buClr>
              <a:buSzPts val="1100"/>
              <a:buFont typeface="Arial"/>
              <a:buNone/>
            </a:pPr>
            <a:r>
              <a:rPr lang="en" sz="1400" dirty="0"/>
              <a:t> </a:t>
            </a:r>
            <a:endParaRPr sz="1400" dirty="0"/>
          </a:p>
          <a:p>
            <a:pPr marL="0" lvl="0" indent="0" algn="l" rtl="0">
              <a:spcBef>
                <a:spcPts val="0"/>
              </a:spcBef>
              <a:spcAft>
                <a:spcPts val="0"/>
              </a:spcAft>
              <a:buClr>
                <a:schemeClr val="dk1"/>
              </a:buClr>
              <a:buSzPts val="1100"/>
              <a:buFont typeface="Arial"/>
              <a:buNone/>
            </a:pPr>
            <a:r>
              <a:rPr lang="en" sz="2400" dirty="0"/>
              <a:t> </a:t>
            </a:r>
            <a:endParaRPr sz="2400" dirty="0"/>
          </a:p>
          <a:p>
            <a:pPr marL="0" lvl="0" indent="0" algn="l" rtl="0">
              <a:spcBef>
                <a:spcPts val="0"/>
              </a:spcBef>
              <a:spcAft>
                <a:spcPts val="0"/>
              </a:spcAft>
              <a:buClr>
                <a:schemeClr val="dk1"/>
              </a:buClr>
              <a:buSzPts val="1100"/>
              <a:buFont typeface="Arial"/>
              <a:buNone/>
            </a:pPr>
            <a:r>
              <a:rPr lang="en" sz="2400" dirty="0"/>
              <a:t> </a:t>
            </a:r>
            <a:endParaRPr sz="2400" dirty="0"/>
          </a:p>
          <a:p>
            <a:pPr marL="0" lvl="0" indent="0" algn="l" rtl="0">
              <a:spcBef>
                <a:spcPts val="0"/>
              </a:spcBef>
              <a:spcAft>
                <a:spcPts val="0"/>
              </a:spcAft>
              <a:buClr>
                <a:schemeClr val="dk1"/>
              </a:buClr>
              <a:buSzPts val="1100"/>
              <a:buFont typeface="Arial"/>
              <a:buNone/>
            </a:pPr>
            <a:r>
              <a:rPr lang="en" sz="2400" dirty="0"/>
              <a:t> </a:t>
            </a:r>
            <a:endParaRPr sz="2400" dirty="0"/>
          </a:p>
          <a:p>
            <a:pPr marL="0" lvl="0" indent="0" algn="l" rtl="0">
              <a:spcBef>
                <a:spcPts val="0"/>
              </a:spcBef>
              <a:spcAft>
                <a:spcPts val="0"/>
              </a:spcAft>
              <a:buClr>
                <a:schemeClr val="dk1"/>
              </a:buClr>
              <a:buSzPts val="1100"/>
              <a:buFont typeface="Arial"/>
              <a:buNone/>
            </a:pPr>
            <a:r>
              <a:rPr lang="en" dirty="0"/>
              <a:t> </a:t>
            </a:r>
            <a:endParaRPr dirty="0"/>
          </a:p>
          <a:p>
            <a:pPr marL="0" lvl="0" indent="0" algn="l" rtl="0">
              <a:spcBef>
                <a:spcPts val="0"/>
              </a:spcBef>
              <a:spcAft>
                <a:spcPts val="0"/>
              </a:spcAft>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5"/>
          <p:cNvSpPr txBox="1">
            <a:spLocks noGrp="1"/>
          </p:cNvSpPr>
          <p:nvPr>
            <p:ph type="title"/>
          </p:nvPr>
        </p:nvSpPr>
        <p:spPr>
          <a:xfrm>
            <a:off x="546975" y="373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Tax Benefits</a:t>
            </a:r>
            <a:endParaRPr/>
          </a:p>
        </p:txBody>
      </p:sp>
      <p:sp>
        <p:nvSpPr>
          <p:cNvPr id="176" name="Google Shape;176;p35"/>
          <p:cNvSpPr txBox="1">
            <a:spLocks noGrp="1"/>
          </p:cNvSpPr>
          <p:nvPr>
            <p:ph type="body" idx="1"/>
          </p:nvPr>
        </p:nvSpPr>
        <p:spPr>
          <a:xfrm>
            <a:off x="786875" y="1106725"/>
            <a:ext cx="7369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7" name="Google Shape;177;p35"/>
          <p:cNvPicPr preferRelativeResize="0"/>
          <p:nvPr/>
        </p:nvPicPr>
        <p:blipFill>
          <a:blip r:embed="rId3">
            <a:alphaModFix/>
          </a:blip>
          <a:stretch>
            <a:fillRect/>
          </a:stretch>
        </p:blipFill>
        <p:spPr>
          <a:xfrm>
            <a:off x="0" y="0"/>
            <a:ext cx="9097526"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9"/>
          <p:cNvSpPr txBox="1">
            <a:spLocks noGrp="1"/>
          </p:cNvSpPr>
          <p:nvPr>
            <p:ph type="title"/>
          </p:nvPr>
        </p:nvSpPr>
        <p:spPr>
          <a:xfrm>
            <a:off x="311700" y="445025"/>
            <a:ext cx="8520600" cy="45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r>
              <a:rPr lang="en" b="1" dirty="0">
                <a:ln w="9525">
                  <a:solidFill>
                    <a:schemeClr val="tx2">
                      <a:lumMod val="10000"/>
                    </a:schemeClr>
                  </a:solidFill>
                  <a:prstDash val="solid"/>
                </a:ln>
                <a:effectLst>
                  <a:outerShdw blurRad="12700" dist="38100" dir="2700000" algn="tl" rotWithShape="0">
                    <a:schemeClr val="bg1">
                      <a:lumMod val="50000"/>
                    </a:schemeClr>
                  </a:outerShdw>
                </a:effectLst>
                <a:highlight>
                  <a:srgbClr val="808080"/>
                </a:highlight>
              </a:rPr>
              <a:t>Case Study: White Hall, MD</a:t>
            </a:r>
            <a:endParaRPr dirty="0">
              <a:ln w="9525">
                <a:solidFill>
                  <a:schemeClr val="tx2">
                    <a:lumMod val="10000"/>
                  </a:schemeClr>
                </a:solidFill>
                <a:prstDash val="solid"/>
              </a:ln>
              <a:highlight>
                <a:srgbClr val="808080"/>
              </a:highlight>
            </a:endParaRPr>
          </a:p>
          <a:p>
            <a:pPr marL="0" lvl="0" indent="0" algn="l" rtl="0">
              <a:spcBef>
                <a:spcPts val="0"/>
              </a:spcBef>
              <a:spcAft>
                <a:spcPts val="0"/>
              </a:spcAft>
              <a:buNone/>
            </a:pPr>
            <a:endParaRPr dirty="0"/>
          </a:p>
        </p:txBody>
      </p:sp>
      <p:sp>
        <p:nvSpPr>
          <p:cNvPr id="200" name="Google Shape;200;p39"/>
          <p:cNvSpPr txBox="1">
            <a:spLocks noGrp="1"/>
          </p:cNvSpPr>
          <p:nvPr>
            <p:ph type="body" idx="1"/>
          </p:nvPr>
        </p:nvSpPr>
        <p:spPr>
          <a:xfrm>
            <a:off x="1305075" y="1033775"/>
            <a:ext cx="5975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1" name="Google Shape;201;p39"/>
          <p:cNvSpPr txBox="1">
            <a:spLocks noGrp="1"/>
          </p:cNvSpPr>
          <p:nvPr>
            <p:ph type="body" idx="2"/>
          </p:nvPr>
        </p:nvSpPr>
        <p:spPr>
          <a:xfrm>
            <a:off x="1714925" y="1060975"/>
            <a:ext cx="5696400" cy="384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2" name="Google Shape;202;p39"/>
          <p:cNvPicPr preferRelativeResize="0"/>
          <p:nvPr/>
        </p:nvPicPr>
        <p:blipFill>
          <a:blip r:embed="rId3">
            <a:alphaModFix/>
          </a:blip>
          <a:stretch>
            <a:fillRect/>
          </a:stretch>
        </p:blipFill>
        <p:spPr>
          <a:xfrm>
            <a:off x="4333875" y="2333625"/>
            <a:ext cx="476250" cy="476250"/>
          </a:xfrm>
          <a:prstGeom prst="rect">
            <a:avLst/>
          </a:prstGeom>
          <a:noFill/>
          <a:ln>
            <a:noFill/>
          </a:ln>
        </p:spPr>
      </p:pic>
      <p:pic>
        <p:nvPicPr>
          <p:cNvPr id="203" name="Google Shape;203;p39"/>
          <p:cNvPicPr preferRelativeResize="0"/>
          <p:nvPr/>
        </p:nvPicPr>
        <p:blipFill>
          <a:blip r:embed="rId4">
            <a:alphaModFix/>
          </a:blip>
          <a:stretch>
            <a:fillRect/>
          </a:stretch>
        </p:blipFill>
        <p:spPr>
          <a:xfrm>
            <a:off x="499756" y="1060975"/>
            <a:ext cx="8181535" cy="5143500"/>
          </a:xfrm>
          <a:prstGeom prst="rect">
            <a:avLst/>
          </a:prstGeom>
          <a:noFill/>
          <a:ln>
            <a:noFill/>
          </a:ln>
        </p:spPr>
      </p:pic>
      <p:cxnSp>
        <p:nvCxnSpPr>
          <p:cNvPr id="3" name="Straight Connector 2">
            <a:extLst>
              <a:ext uri="{FF2B5EF4-FFF2-40B4-BE49-F238E27FC236}">
                <a16:creationId xmlns:a16="http://schemas.microsoft.com/office/drawing/2014/main" id="{A456C63C-D01C-43FA-A80A-7911A0C58057}"/>
              </a:ext>
            </a:extLst>
          </p:cNvPr>
          <p:cNvCxnSpPr/>
          <p:nvPr/>
        </p:nvCxnSpPr>
        <p:spPr>
          <a:xfrm flipV="1">
            <a:off x="2428875" y="2228850"/>
            <a:ext cx="0" cy="10477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0"/>
          <p:cNvSpPr txBox="1">
            <a:spLocks noGrp="1"/>
          </p:cNvSpPr>
          <p:nvPr>
            <p:ph type="title" idx="4294967295"/>
          </p:nvPr>
        </p:nvSpPr>
        <p:spPr>
          <a:xfrm>
            <a:off x="0" y="444500"/>
            <a:ext cx="8521700" cy="33607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highlight>
                  <a:srgbClr val="808080"/>
                </a:highlight>
              </a:rPr>
              <a:t>****Items not always on location drawings****</a:t>
            </a:r>
            <a:endParaRPr dirty="0">
              <a:highlight>
                <a:srgbClr val="808080"/>
              </a:highlight>
            </a:endParaRPr>
          </a:p>
        </p:txBody>
      </p:sp>
      <p:sp>
        <p:nvSpPr>
          <p:cNvPr id="209" name="Google Shape;209;p40"/>
          <p:cNvSpPr txBox="1">
            <a:spLocks noGrp="1"/>
          </p:cNvSpPr>
          <p:nvPr>
            <p:ph type="body" idx="4294967295"/>
          </p:nvPr>
        </p:nvSpPr>
        <p:spPr>
          <a:xfrm>
            <a:off x="0" y="1152525"/>
            <a:ext cx="8062913" cy="34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t>Easements </a:t>
            </a:r>
            <a:r>
              <a:rPr lang="en" dirty="0"/>
              <a:t>of any kind. If not stated on the deed or plat, we will not place on drawings</a:t>
            </a:r>
            <a:endParaRPr dirty="0"/>
          </a:p>
          <a:p>
            <a:pPr marL="0" lvl="0" indent="0" algn="l" rtl="0">
              <a:spcBef>
                <a:spcPts val="1600"/>
              </a:spcBef>
              <a:spcAft>
                <a:spcPts val="0"/>
              </a:spcAft>
              <a:buNone/>
            </a:pPr>
            <a:r>
              <a:rPr lang="en" u="sng" dirty="0"/>
              <a:t>Plastic sheds</a:t>
            </a:r>
            <a:r>
              <a:rPr lang="en" dirty="0"/>
              <a:t>  Not considered real property and can be easily removed, will not be drawn.</a:t>
            </a:r>
            <a:endParaRPr dirty="0"/>
          </a:p>
          <a:p>
            <a:pPr marL="0" lvl="0" indent="0" algn="l" rtl="0">
              <a:spcBef>
                <a:spcPts val="1600"/>
              </a:spcBef>
              <a:spcAft>
                <a:spcPts val="0"/>
              </a:spcAft>
              <a:buNone/>
            </a:pPr>
            <a:r>
              <a:rPr lang="en" u="sng" dirty="0"/>
              <a:t>Septic &amp; Well</a:t>
            </a:r>
            <a:r>
              <a:rPr lang="en" dirty="0"/>
              <a:t>: If the well or septic company flags the placement, we can put on the house location drawing. We need to know ahead of time or an extra cost to go back to the property.  </a:t>
            </a:r>
            <a:endParaRPr dirty="0"/>
          </a:p>
          <a:p>
            <a:pPr marL="0" lvl="0" indent="0" algn="l" rtl="0">
              <a:spcBef>
                <a:spcPts val="1600"/>
              </a:spcBef>
              <a:spcAft>
                <a:spcPts val="1600"/>
              </a:spcAft>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pic>
        <p:nvPicPr>
          <p:cNvPr id="214" name="Google Shape;214;p41"/>
          <p:cNvPicPr preferRelativeResize="0"/>
          <p:nvPr/>
        </p:nvPicPr>
        <p:blipFill>
          <a:blip r:embed="rId4">
            <a:alphaModFix/>
          </a:blip>
          <a:stretch>
            <a:fillRect/>
          </a:stretch>
        </p:blipFill>
        <p:spPr>
          <a:xfrm>
            <a:off x="-1763" y="0"/>
            <a:ext cx="9147538"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690C-E69A-4E12-B21E-15B838615E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138502D-2CA2-4776-9672-690DBFD0A42A}"/>
              </a:ext>
            </a:extLst>
          </p:cNvPr>
          <p:cNvSpPr>
            <a:spLocks noGrp="1"/>
          </p:cNvSpPr>
          <p:nvPr>
            <p:ph type="body" idx="1"/>
          </p:nvPr>
        </p:nvSpPr>
        <p:spPr/>
        <p:txBody>
          <a:bodyPr/>
          <a:lstStyle/>
          <a:p>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BAF2E073-D0AD-40BD-AFFD-41476F47C71D}"/>
              </a:ext>
            </a:extLst>
          </p:cNvPr>
          <p:cNvPicPr>
            <a:picLocks noChangeAspect="1"/>
          </p:cNvPicPr>
          <p:nvPr/>
        </p:nvPicPr>
        <p:blipFill>
          <a:blip r:embed="rId2"/>
          <a:stretch>
            <a:fillRect/>
          </a:stretch>
        </p:blipFill>
        <p:spPr>
          <a:xfrm>
            <a:off x="311700" y="100013"/>
            <a:ext cx="8332238" cy="4857750"/>
          </a:xfrm>
          <a:prstGeom prst="rect">
            <a:avLst/>
          </a:prstGeom>
        </p:spPr>
      </p:pic>
    </p:spTree>
    <p:extLst>
      <p:ext uri="{BB962C8B-B14F-4D97-AF65-F5344CB8AC3E}">
        <p14:creationId xmlns:p14="http://schemas.microsoft.com/office/powerpoint/2010/main" val="2636845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446925" y="453625"/>
            <a:ext cx="8697075" cy="2993775"/>
          </a:xfrm>
          <a:prstGeom prst="rect">
            <a:avLst/>
          </a:prstGeom>
          <a:noFill/>
          <a:ln>
            <a:noFill/>
          </a:ln>
        </p:spPr>
      </p:pic>
      <p:sp>
        <p:nvSpPr>
          <p:cNvPr id="73" name="Google Shape;73;p16"/>
          <p:cNvSpPr txBox="1"/>
          <p:nvPr/>
        </p:nvSpPr>
        <p:spPr>
          <a:xfrm>
            <a:off x="400350" y="3447399"/>
            <a:ext cx="8697000" cy="18207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Most famous surveyors: </a:t>
            </a:r>
            <a:endParaRPr dirty="0"/>
          </a:p>
          <a:p>
            <a:pPr marL="0" lvl="0" indent="0" algn="l" rtl="0">
              <a:spcBef>
                <a:spcPts val="0"/>
              </a:spcBef>
              <a:spcAft>
                <a:spcPts val="0"/>
              </a:spcAft>
              <a:buNone/>
            </a:pPr>
            <a:r>
              <a:rPr lang="en" dirty="0"/>
              <a:t>George Washington-started at age 17 and later appointed Surveyor General of VA. Essential role with expansion to the West</a:t>
            </a:r>
            <a:endParaRPr dirty="0"/>
          </a:p>
          <a:p>
            <a:pPr marL="0" lvl="0" indent="0" algn="l" rtl="0">
              <a:spcBef>
                <a:spcPts val="0"/>
              </a:spcBef>
              <a:spcAft>
                <a:spcPts val="0"/>
              </a:spcAft>
              <a:buNone/>
            </a:pPr>
            <a:r>
              <a:rPr lang="en" dirty="0"/>
              <a:t>Thomas Jefferson</a:t>
            </a:r>
            <a:endParaRPr dirty="0"/>
          </a:p>
          <a:p>
            <a:pPr marL="0" lvl="0" indent="0" algn="l" rtl="0">
              <a:spcBef>
                <a:spcPts val="0"/>
              </a:spcBef>
              <a:spcAft>
                <a:spcPts val="0"/>
              </a:spcAft>
              <a:buNone/>
            </a:pPr>
            <a:r>
              <a:rPr lang="en" dirty="0"/>
              <a:t>Abraham Lincoln</a:t>
            </a:r>
            <a:endParaRPr dirty="0"/>
          </a:p>
          <a:p>
            <a:pPr marL="0" lvl="0" indent="0" algn="l" rtl="0">
              <a:spcBef>
                <a:spcPts val="0"/>
              </a:spcBef>
              <a:spcAft>
                <a:spcPts val="0"/>
              </a:spcAft>
              <a:buNone/>
            </a:pPr>
            <a:r>
              <a:rPr lang="en" dirty="0"/>
              <a:t>Lewis &amp; Clark</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5"/>
          <p:cNvSpPr txBox="1">
            <a:spLocks noGrp="1"/>
          </p:cNvSpPr>
          <p:nvPr>
            <p:ph type="title"/>
          </p:nvPr>
        </p:nvSpPr>
        <p:spPr>
          <a:xfrm>
            <a:off x="311700" y="445025"/>
            <a:ext cx="8520600" cy="10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 Exceptions to the Title Policy Without a Survey</a:t>
            </a:r>
            <a:br>
              <a:rPr lang="en"/>
            </a:br>
            <a:endParaRPr/>
          </a:p>
        </p:txBody>
      </p:sp>
      <p:sp>
        <p:nvSpPr>
          <p:cNvPr id="234" name="Google Shape;234;p45"/>
          <p:cNvSpPr txBox="1">
            <a:spLocks noGrp="1"/>
          </p:cNvSpPr>
          <p:nvPr>
            <p:ph type="body" idx="1"/>
          </p:nvPr>
        </p:nvSpPr>
        <p:spPr>
          <a:xfrm>
            <a:off x="171175" y="1094675"/>
            <a:ext cx="8487600" cy="451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highlight>
                  <a:schemeClr val="lt1"/>
                </a:highlight>
              </a:rPr>
              <a:t>Without a current survey done, there will be an exclusion in the policy such that the policy will not cover situations that would have been revealed by a current survey.</a:t>
            </a:r>
            <a:endParaRPr b="1">
              <a:solidFill>
                <a:srgbClr val="000000"/>
              </a:solidFill>
              <a:highlight>
                <a:schemeClr val="lt1"/>
              </a:highlight>
            </a:endParaRPr>
          </a:p>
          <a:p>
            <a:pPr marL="457200" lvl="0" indent="-342900" algn="l" rtl="0">
              <a:spcBef>
                <a:spcPts val="1600"/>
              </a:spcBef>
              <a:spcAft>
                <a:spcPts val="0"/>
              </a:spcAft>
              <a:buClr>
                <a:srgbClr val="000000"/>
              </a:buClr>
              <a:buSzPts val="1800"/>
              <a:buChar char="●"/>
            </a:pPr>
            <a:r>
              <a:rPr lang="en" b="1">
                <a:solidFill>
                  <a:srgbClr val="000000"/>
                </a:solidFill>
                <a:highlight>
                  <a:srgbClr val="FFFF00"/>
                </a:highlight>
              </a:rPr>
              <a:t>Encroachments over the property line,</a:t>
            </a:r>
            <a:endParaRPr b="1">
              <a:solidFill>
                <a:srgbClr val="000000"/>
              </a:solidFill>
              <a:highlight>
                <a:srgbClr val="FFFF00"/>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FF00"/>
                </a:highlight>
              </a:rPr>
              <a:t>Adverse possession by adjacent owners</a:t>
            </a:r>
            <a:endParaRPr b="1">
              <a:solidFill>
                <a:srgbClr val="000000"/>
              </a:solidFill>
              <a:highlight>
                <a:srgbClr val="FFFF00"/>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FF00"/>
                </a:highlight>
              </a:rPr>
              <a:t>Errors in acreage calculations in older surveys,</a:t>
            </a:r>
            <a:endParaRPr b="1">
              <a:solidFill>
                <a:srgbClr val="000000"/>
              </a:solidFill>
              <a:highlight>
                <a:srgbClr val="D9EAD3"/>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FF00"/>
                </a:highlight>
              </a:rPr>
              <a:t>Undocumented driveways over the property</a:t>
            </a:r>
            <a:endParaRPr b="1">
              <a:solidFill>
                <a:srgbClr val="000000"/>
              </a:solidFill>
              <a:highlight>
                <a:srgbClr val="FFFF00"/>
              </a:highlight>
            </a:endParaRPr>
          </a:p>
          <a:p>
            <a:pPr marL="0" lvl="0" indent="0" algn="l" rtl="0">
              <a:spcBef>
                <a:spcPts val="1600"/>
              </a:spcBef>
              <a:spcAft>
                <a:spcPts val="1600"/>
              </a:spcAft>
              <a:buNone/>
            </a:pPr>
            <a:r>
              <a:rPr lang="en" b="1">
                <a:solidFill>
                  <a:srgbClr val="000000"/>
                </a:solidFill>
                <a:highlight>
                  <a:srgbClr val="9FC5E8"/>
                </a:highlight>
              </a:rPr>
              <a:t>If the buyer purchases an enhanced owner’s policy, the blanket survey exception is removed from the owner’s policy even if the buyer only gets a house location survey. </a:t>
            </a:r>
            <a:endParaRPr b="1" u="sng">
              <a:solidFill>
                <a:srgbClr val="000000"/>
              </a:solidFill>
              <a:highlight>
                <a:srgbClr val="9FC5E8"/>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highlight>
                  <a:srgbClr val="808080"/>
                </a:highlight>
              </a:rPr>
              <a:t>Case Study: Pasadena Maryland</a:t>
            </a:r>
            <a:endParaRPr dirty="0">
              <a:highlight>
                <a:srgbClr val="808080"/>
              </a:highlight>
            </a:endParaRPr>
          </a:p>
        </p:txBody>
      </p:sp>
      <p:sp>
        <p:nvSpPr>
          <p:cNvPr id="240" name="Google Shape;240;p46"/>
          <p:cNvSpPr txBox="1">
            <a:spLocks noGrp="1"/>
          </p:cNvSpPr>
          <p:nvPr>
            <p:ph type="body" idx="1"/>
          </p:nvPr>
        </p:nvSpPr>
        <p:spPr>
          <a:xfrm>
            <a:off x="249063" y="1017725"/>
            <a:ext cx="8520600" cy="4073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First time home buyer</a:t>
            </a:r>
            <a:endParaRPr/>
          </a:p>
          <a:p>
            <a:pPr marL="457200" lvl="0" indent="-342900" algn="l" rtl="0">
              <a:spcBef>
                <a:spcPts val="0"/>
              </a:spcBef>
              <a:spcAft>
                <a:spcPts val="0"/>
              </a:spcAft>
              <a:buSzPts val="1800"/>
              <a:buChar char="●"/>
            </a:pPr>
            <a:r>
              <a:rPr lang="en"/>
              <a:t>Water property with small backyard</a:t>
            </a:r>
            <a:endParaRPr/>
          </a:p>
          <a:p>
            <a:pPr marL="457200" lvl="0" indent="-342900" algn="l" rtl="0">
              <a:spcBef>
                <a:spcPts val="0"/>
              </a:spcBef>
              <a:spcAft>
                <a:spcPts val="0"/>
              </a:spcAft>
              <a:buSzPts val="1800"/>
              <a:buChar char="●"/>
            </a:pPr>
            <a:r>
              <a:rPr lang="en"/>
              <a:t>Family of 5		</a:t>
            </a:r>
            <a:endParaRPr/>
          </a:p>
          <a:p>
            <a:pPr marL="457200" lvl="0" indent="-342900" algn="l" rtl="0">
              <a:spcBef>
                <a:spcPts val="0"/>
              </a:spcBef>
              <a:spcAft>
                <a:spcPts val="0"/>
              </a:spcAft>
              <a:buSzPts val="1800"/>
              <a:buChar char="●"/>
            </a:pPr>
            <a:r>
              <a:rPr lang="en"/>
              <a:t>House location drawing “optional”/ Lender deemed unnecessary</a:t>
            </a:r>
            <a:endParaRPr/>
          </a:p>
          <a:p>
            <a:pPr marL="0" lvl="0" indent="0" algn="l" rtl="0">
              <a:spcBef>
                <a:spcPts val="1600"/>
              </a:spcBef>
              <a:spcAft>
                <a:spcPts val="1600"/>
              </a:spcAft>
              <a:buNone/>
            </a:pPr>
            <a:r>
              <a:rPr lang="en"/>
              <a:t>  </a:t>
            </a:r>
            <a:endParaRPr/>
          </a:p>
        </p:txBody>
      </p:sp>
      <p:pic>
        <p:nvPicPr>
          <p:cNvPr id="241" name="Google Shape;241;p46"/>
          <p:cNvPicPr preferRelativeResize="0"/>
          <p:nvPr/>
        </p:nvPicPr>
        <p:blipFill>
          <a:blip r:embed="rId3">
            <a:alphaModFix/>
          </a:blip>
          <a:stretch>
            <a:fillRect/>
          </a:stretch>
        </p:blipFill>
        <p:spPr>
          <a:xfrm>
            <a:off x="577575" y="2394625"/>
            <a:ext cx="7735674" cy="28991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Elevation Certificates</a:t>
            </a:r>
            <a:endParaRPr/>
          </a:p>
        </p:txBody>
      </p:sp>
      <p:sp>
        <p:nvSpPr>
          <p:cNvPr id="254" name="Google Shape;254;p4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solidFill>
                  <a:srgbClr val="000000"/>
                </a:solidFill>
                <a:highlight>
                  <a:srgbClr val="FFD966"/>
                </a:highlight>
              </a:rPr>
              <a:t>For Flood Zone clients who need certificates to determine insurance rates.</a:t>
            </a:r>
            <a:endParaRPr b="1">
              <a:solidFill>
                <a:srgbClr val="000000"/>
              </a:solidFill>
              <a:highlight>
                <a:srgbClr val="FFD966"/>
              </a:highlight>
            </a:endParaRPr>
          </a:p>
        </p:txBody>
      </p:sp>
      <p:pic>
        <p:nvPicPr>
          <p:cNvPr id="255" name="Google Shape;255;p48"/>
          <p:cNvPicPr preferRelativeResize="0"/>
          <p:nvPr/>
        </p:nvPicPr>
        <p:blipFill>
          <a:blip r:embed="rId3">
            <a:alphaModFix/>
          </a:blip>
          <a:stretch>
            <a:fillRect/>
          </a:stretch>
        </p:blipFill>
        <p:spPr>
          <a:xfrm>
            <a:off x="1171925" y="1553275"/>
            <a:ext cx="6771200" cy="3590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
        <p:cNvGrpSpPr/>
        <p:nvPr/>
      </p:nvGrpSpPr>
      <p:grpSpPr>
        <a:xfrm>
          <a:off x="0" y="0"/>
          <a:ext cx="0" cy="0"/>
          <a:chOff x="0" y="0"/>
          <a:chExt cx="0" cy="0"/>
        </a:xfrm>
      </p:grpSpPr>
      <p:pic>
        <p:nvPicPr>
          <p:cNvPr id="264" name="Google Shape;264;p50"/>
          <p:cNvPicPr preferRelativeResize="0"/>
          <p:nvPr/>
        </p:nvPicPr>
        <p:blipFill>
          <a:blip r:embed="rId4">
            <a:alphaModFix/>
          </a:blip>
          <a:stretch>
            <a:fillRect/>
          </a:stretch>
        </p:blipFill>
        <p:spPr>
          <a:xfrm>
            <a:off x="231175" y="-144500"/>
            <a:ext cx="9144000" cy="5143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1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2"/>
          <p:cNvSpPr txBox="1">
            <a:spLocks noGrp="1"/>
          </p:cNvSpPr>
          <p:nvPr>
            <p:ph type="title"/>
          </p:nvPr>
        </p:nvSpPr>
        <p:spPr>
          <a:xfrm>
            <a:off x="332700" y="472225"/>
            <a:ext cx="8478600" cy="129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rgbClr val="000000"/>
                </a:solidFill>
                <a:highlight>
                  <a:srgbClr val="C0C0C0"/>
                </a:highlight>
              </a:rPr>
              <a:t>      Home Inspection + Land survey = </a:t>
            </a:r>
            <a:endParaRPr sz="3600" dirty="0">
              <a:solidFill>
                <a:srgbClr val="000000"/>
              </a:solidFill>
              <a:highlight>
                <a:srgbClr val="C0C0C0"/>
              </a:highlight>
            </a:endParaRPr>
          </a:p>
          <a:p>
            <a:pPr marL="0" lvl="0" indent="0" algn="l" rtl="0">
              <a:spcBef>
                <a:spcPts val="0"/>
              </a:spcBef>
              <a:spcAft>
                <a:spcPts val="0"/>
              </a:spcAft>
              <a:buNone/>
            </a:pPr>
            <a:r>
              <a:rPr lang="en" sz="3600" dirty="0">
                <a:solidFill>
                  <a:srgbClr val="000000"/>
                </a:solidFill>
                <a:highlight>
                  <a:srgbClr val="C0C0C0"/>
                </a:highlight>
              </a:rPr>
              <a:t>   Happy Homeowners Inside and out!</a:t>
            </a:r>
            <a:endParaRPr sz="3600" dirty="0">
              <a:solidFill>
                <a:srgbClr val="000000"/>
              </a:solidFill>
              <a:highlight>
                <a:srgbClr val="C0C0C0"/>
              </a:highlight>
            </a:endParaRPr>
          </a:p>
        </p:txBody>
      </p:sp>
      <p:sp>
        <p:nvSpPr>
          <p:cNvPr id="275" name="Google Shape;275;p52"/>
          <p:cNvSpPr txBox="1">
            <a:spLocks noGrp="1"/>
          </p:cNvSpPr>
          <p:nvPr>
            <p:ph type="body" idx="1"/>
          </p:nvPr>
        </p:nvSpPr>
        <p:spPr>
          <a:xfrm>
            <a:off x="311700" y="1708350"/>
            <a:ext cx="8520600" cy="343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600" b="1">
                <a:solidFill>
                  <a:srgbClr val="000000"/>
                </a:solidFill>
                <a:highlight>
                  <a:srgbClr val="00FF00"/>
                </a:highlight>
              </a:rPr>
              <a:t> </a:t>
            </a:r>
            <a:endParaRPr sz="3600" b="1">
              <a:solidFill>
                <a:srgbClr val="000000"/>
              </a:solidFill>
              <a:highlight>
                <a:srgbClr val="00FF00"/>
              </a:highlight>
            </a:endParaRPr>
          </a:p>
        </p:txBody>
      </p:sp>
      <p:pic>
        <p:nvPicPr>
          <p:cNvPr id="276" name="Google Shape;276;p52"/>
          <p:cNvPicPr preferRelativeResize="0"/>
          <p:nvPr/>
        </p:nvPicPr>
        <p:blipFill>
          <a:blip r:embed="rId3">
            <a:alphaModFix/>
          </a:blip>
          <a:stretch>
            <a:fillRect/>
          </a:stretch>
        </p:blipFill>
        <p:spPr>
          <a:xfrm>
            <a:off x="1619250" y="1846926"/>
            <a:ext cx="5905500" cy="31464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FA35-5761-4ABE-B983-197D86B577AB}"/>
              </a:ext>
            </a:extLst>
          </p:cNvPr>
          <p:cNvSpPr>
            <a:spLocks noGrp="1"/>
          </p:cNvSpPr>
          <p:nvPr>
            <p:ph type="title"/>
          </p:nvPr>
        </p:nvSpPr>
        <p:spPr/>
        <p:txBody>
          <a:bodyPr/>
          <a:lstStyle/>
          <a:p>
            <a:r>
              <a:rPr lang="en-US" dirty="0"/>
              <a:t>  INTEGRATIONS:</a:t>
            </a:r>
          </a:p>
        </p:txBody>
      </p:sp>
      <p:sp>
        <p:nvSpPr>
          <p:cNvPr id="3" name="Text Placeholder 2">
            <a:extLst>
              <a:ext uri="{FF2B5EF4-FFF2-40B4-BE49-F238E27FC236}">
                <a16:creationId xmlns:a16="http://schemas.microsoft.com/office/drawing/2014/main" id="{EA76BD29-11B4-4E4E-B782-CCAAA8848516}"/>
              </a:ext>
            </a:extLst>
          </p:cNvPr>
          <p:cNvSpPr>
            <a:spLocks noGrp="1"/>
          </p:cNvSpPr>
          <p:nvPr>
            <p:ph type="body" idx="1"/>
          </p:nvPr>
        </p:nvSpPr>
        <p:spPr/>
        <p:txBody>
          <a:bodyPr/>
          <a:lstStyle/>
          <a:p>
            <a:r>
              <a:rPr lang="en-US" dirty="0"/>
              <a:t>We are integrated with RamQuest and </a:t>
            </a:r>
            <a:r>
              <a:rPr lang="en-US" dirty="0" err="1"/>
              <a:t>Resware</a:t>
            </a:r>
            <a:endParaRPr lang="en-US" dirty="0"/>
          </a:p>
          <a:p>
            <a:endParaRPr lang="en-US" dirty="0"/>
          </a:p>
          <a:p>
            <a:r>
              <a:rPr lang="en-US" dirty="0"/>
              <a:t>Coming soon are Soft Pro and Qualia (currently can order through Qualia email)</a:t>
            </a:r>
          </a:p>
          <a:p>
            <a:endParaRPr lang="en-US" dirty="0"/>
          </a:p>
          <a:p>
            <a:r>
              <a:rPr lang="en-US" dirty="0" err="1"/>
              <a:t>SurveyStars</a:t>
            </a:r>
            <a:r>
              <a:rPr lang="en-US" dirty="0"/>
              <a:t> another way to order through Exacta or </a:t>
            </a:r>
            <a:r>
              <a:rPr lang="en-US" dirty="0">
                <a:hlinkClick r:id="rId2"/>
              </a:rPr>
              <a:t>orders@exactaland.com</a:t>
            </a:r>
            <a:endParaRPr lang="en-US" dirty="0"/>
          </a:p>
          <a:p>
            <a:endParaRPr lang="en-US" dirty="0"/>
          </a:p>
          <a:p>
            <a:r>
              <a:rPr lang="en-US" dirty="0"/>
              <a:t>Questions or need any additional information:</a:t>
            </a:r>
          </a:p>
          <a:p>
            <a:endParaRPr lang="en-US" dirty="0"/>
          </a:p>
          <a:p>
            <a:pPr marL="114300" indent="0">
              <a:buNone/>
            </a:pPr>
            <a:r>
              <a:rPr lang="en-US" dirty="0"/>
              <a:t>      Patty Aiken : </a:t>
            </a:r>
            <a:r>
              <a:rPr lang="en-US" b="1" dirty="0">
                <a:solidFill>
                  <a:schemeClr val="tx2">
                    <a:lumMod val="10000"/>
                  </a:schemeClr>
                </a:solidFill>
                <a:hlinkClick r:id="rId3">
                  <a:extLst>
                    <a:ext uri="{A12FA001-AC4F-418D-AE19-62706E023703}">
                      <ahyp:hlinkClr xmlns:ahyp="http://schemas.microsoft.com/office/drawing/2018/hyperlinkcolor" val="tx"/>
                    </a:ext>
                  </a:extLst>
                </a:hlinkClick>
              </a:rPr>
              <a:t>pattyaiken@exactaland.com</a:t>
            </a:r>
            <a:endParaRPr lang="en-US" b="1" dirty="0">
              <a:solidFill>
                <a:schemeClr val="tx2">
                  <a:lumMod val="10000"/>
                </a:schemeClr>
              </a:solidFill>
            </a:endParaRPr>
          </a:p>
          <a:p>
            <a:pPr marL="114300" indent="0">
              <a:buNone/>
            </a:pPr>
            <a:r>
              <a:rPr lang="en-US" dirty="0"/>
              <a:t>      Direct:          </a:t>
            </a:r>
            <a:r>
              <a:rPr lang="en-US" b="1" dirty="0">
                <a:solidFill>
                  <a:schemeClr val="tx2">
                    <a:lumMod val="10000"/>
                  </a:schemeClr>
                </a:solidFill>
              </a:rPr>
              <a:t>301-904-0153</a:t>
            </a:r>
          </a:p>
          <a:p>
            <a:pPr marL="114300" indent="0">
              <a:buNone/>
            </a:pPr>
            <a:r>
              <a:rPr lang="en-US" dirty="0"/>
              <a:t> </a:t>
            </a:r>
          </a:p>
        </p:txBody>
      </p:sp>
    </p:spTree>
    <p:extLst>
      <p:ext uri="{BB962C8B-B14F-4D97-AF65-F5344CB8AC3E}">
        <p14:creationId xmlns:p14="http://schemas.microsoft.com/office/powerpoint/2010/main" val="410115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7"/>
          <p:cNvSpPr txBox="1">
            <a:spLocks noGrp="1"/>
          </p:cNvSpPr>
          <p:nvPr>
            <p:ph type="title"/>
          </p:nvPr>
        </p:nvSpPr>
        <p:spPr/>
        <p:txBody>
          <a:bodyPr/>
          <a:lstStyle/>
          <a:p>
            <a:r>
              <a:rPr lang="en-US" sz="1800" b="1" dirty="0"/>
              <a:t>                           MASON DIXON A SURVEY LINE FROM 1767</a:t>
            </a:r>
          </a:p>
        </p:txBody>
      </p:sp>
      <p:sp>
        <p:nvSpPr>
          <p:cNvPr id="247" name="Google Shape;247;p47"/>
          <p:cNvSpPr txBox="1">
            <a:spLocks noGrp="1"/>
          </p:cNvSpPr>
          <p:nvPr>
            <p:ph type="body" idx="1"/>
          </p:nvPr>
        </p:nvSpPr>
        <p:spPr>
          <a:xfrm>
            <a:off x="311700" y="921380"/>
            <a:ext cx="8520600" cy="3727402"/>
          </a:xfrm>
        </p:spPr>
        <p:txBody>
          <a:bodyPr/>
          <a:lstStyle/>
          <a:p>
            <a:pPr marL="114300" lvl="0" indent="0">
              <a:buNone/>
            </a:pPr>
            <a:r>
              <a:rPr lang="en-US" sz="1200" b="1" dirty="0"/>
              <a:t>Charles Mason, assistant astronomer and Jeremiah Dixon, astronomer, mathematician and surveyor were hired to survey the agreed-upon line, 233 miles, marked by stones every mile and every 5 miles.  Cost $75,000  </a:t>
            </a:r>
            <a:br>
              <a:rPr lang="en-US" sz="1200" b="1" dirty="0"/>
            </a:br>
            <a:endParaRPr lang="en-US" sz="1200" dirty="0"/>
          </a:p>
        </p:txBody>
      </p:sp>
      <p:pic>
        <p:nvPicPr>
          <p:cNvPr id="3" name="Picture 2" descr="A close up of a map&#10;&#10;Description automatically generated">
            <a:extLst>
              <a:ext uri="{FF2B5EF4-FFF2-40B4-BE49-F238E27FC236}">
                <a16:creationId xmlns:a16="http://schemas.microsoft.com/office/drawing/2014/main" id="{A89A70B5-5935-4A79-9E54-B1A051C93745}"/>
              </a:ext>
            </a:extLst>
          </p:cNvPr>
          <p:cNvPicPr>
            <a:picLocks noChangeAspect="1"/>
          </p:cNvPicPr>
          <p:nvPr/>
        </p:nvPicPr>
        <p:blipFill>
          <a:blip r:embed="rId3"/>
          <a:stretch>
            <a:fillRect/>
          </a:stretch>
        </p:blipFill>
        <p:spPr>
          <a:xfrm>
            <a:off x="551432" y="1530306"/>
            <a:ext cx="8280868" cy="32999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3"/>
          <p:cNvSpPr txBox="1">
            <a:spLocks noGrp="1"/>
          </p:cNvSpPr>
          <p:nvPr>
            <p:ph type="title"/>
          </p:nvPr>
        </p:nvSpPr>
        <p:spPr>
          <a:xfrm>
            <a:off x="311700" y="445025"/>
            <a:ext cx="8520600" cy="4174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LICENSED SURVEYOR</a:t>
            </a:r>
            <a:endParaRPr dirty="0"/>
          </a:p>
        </p:txBody>
      </p:sp>
      <p:sp>
        <p:nvSpPr>
          <p:cNvPr id="224" name="Google Shape;224;p43"/>
          <p:cNvSpPr txBox="1">
            <a:spLocks noGrp="1"/>
          </p:cNvSpPr>
          <p:nvPr>
            <p:ph type="body" idx="1"/>
          </p:nvPr>
        </p:nvSpPr>
        <p:spPr>
          <a:xfrm>
            <a:off x="377050" y="1017725"/>
            <a:ext cx="8520600" cy="4520630"/>
          </a:xfrm>
          <a:prstGeom prst="rect">
            <a:avLst/>
          </a:prstGeom>
        </p:spPr>
        <p:txBody>
          <a:bodyPr spcFirstLastPara="1" wrap="square" lIns="91425" tIns="91425" rIns="91425" bIns="91425" anchor="t" anchorCtr="0">
            <a:noAutofit/>
          </a:bodyPr>
          <a:lstStyle/>
          <a:p>
            <a:pPr marL="0" marR="101600" lvl="0" indent="0" algn="l" rtl="0">
              <a:lnSpc>
                <a:spcPct val="150000"/>
              </a:lnSpc>
              <a:spcBef>
                <a:spcPts val="0"/>
              </a:spcBef>
              <a:spcAft>
                <a:spcPts val="0"/>
              </a:spcAft>
              <a:buClr>
                <a:schemeClr val="dk1"/>
              </a:buClr>
              <a:buSzPts val="1100"/>
              <a:buFont typeface="Arial"/>
              <a:buNone/>
            </a:pPr>
            <a:r>
              <a:rPr lang="en" sz="1200" b="1" dirty="0">
                <a:solidFill>
                  <a:schemeClr val="tx2">
                    <a:lumMod val="10000"/>
                  </a:schemeClr>
                </a:solidFill>
                <a:highlight>
                  <a:srgbClr val="FFFF00"/>
                </a:highlight>
                <a:latin typeface="Verdana"/>
                <a:ea typeface="Verdana"/>
                <a:cs typeface="Verdana"/>
                <a:sym typeface="Verdana"/>
              </a:rPr>
              <a:t>The process of becoming a land surveyor can be broken down into four steps:</a:t>
            </a:r>
            <a:endParaRPr sz="1200" b="1" dirty="0">
              <a:solidFill>
                <a:schemeClr val="tx2">
                  <a:lumMod val="10000"/>
                </a:schemeClr>
              </a:solidFill>
              <a:highlight>
                <a:srgbClr val="FFFF00"/>
              </a:highlight>
              <a:latin typeface="Verdana"/>
              <a:ea typeface="Verdana"/>
              <a:cs typeface="Verdana"/>
              <a:sym typeface="Verdana"/>
            </a:endParaRPr>
          </a:p>
          <a:p>
            <a:pPr marL="647700" lvl="0" indent="-285750" algn="l" rtl="0">
              <a:lnSpc>
                <a:spcPct val="150000"/>
              </a:lnSpc>
              <a:spcBef>
                <a:spcPts val="800"/>
              </a:spcBef>
              <a:spcAft>
                <a:spcPts val="0"/>
              </a:spcAft>
              <a:buClr>
                <a:schemeClr val="dk1"/>
              </a:buClr>
              <a:buSzPts val="900"/>
              <a:buFont typeface="Verdana"/>
              <a:buChar char="●"/>
            </a:pPr>
            <a:r>
              <a:rPr lang="en" sz="1200" b="1" dirty="0">
                <a:solidFill>
                  <a:schemeClr val="tx2">
                    <a:lumMod val="10000"/>
                  </a:schemeClr>
                </a:solidFill>
                <a:highlight>
                  <a:srgbClr val="EFEAE4"/>
                </a:highlight>
                <a:latin typeface="Verdana"/>
                <a:ea typeface="Verdana"/>
                <a:cs typeface="Verdana"/>
                <a:sym typeface="Verdana"/>
              </a:rPr>
              <a:t>Earn a </a:t>
            </a:r>
            <a:r>
              <a:rPr lang="en" sz="1200" b="1" dirty="0">
                <a:solidFill>
                  <a:schemeClr val="tx2">
                    <a:lumMod val="10000"/>
                  </a:schemeClr>
                </a:solidFill>
                <a:highlight>
                  <a:srgbClr val="EFEAE4"/>
                </a:highlight>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bachelor's degree in land surveying</a:t>
            </a:r>
            <a:r>
              <a:rPr lang="en" sz="1200" b="1" dirty="0">
                <a:solidFill>
                  <a:schemeClr val="tx2">
                    <a:lumMod val="10000"/>
                  </a:schemeClr>
                </a:solidFill>
                <a:highlight>
                  <a:srgbClr val="EFEAE4"/>
                </a:highlight>
                <a:latin typeface="Verdana"/>
                <a:ea typeface="Verdana"/>
                <a:cs typeface="Verdana"/>
                <a:sym typeface="Verdana"/>
              </a:rPr>
              <a:t> or a closely related field (or whatever education your state requires)</a:t>
            </a:r>
            <a:endParaRPr sz="1200" b="1" dirty="0">
              <a:solidFill>
                <a:schemeClr val="tx2">
                  <a:lumMod val="10000"/>
                </a:schemeClr>
              </a:solidFill>
              <a:highlight>
                <a:srgbClr val="EFEAE4"/>
              </a:highlight>
              <a:latin typeface="Verdana"/>
              <a:ea typeface="Verdana"/>
              <a:cs typeface="Verdana"/>
              <a:sym typeface="Verdana"/>
            </a:endParaRPr>
          </a:p>
          <a:p>
            <a:pPr marL="647700" lvl="0" indent="-285750" algn="l" rtl="0">
              <a:lnSpc>
                <a:spcPct val="150000"/>
              </a:lnSpc>
              <a:spcBef>
                <a:spcPts val="0"/>
              </a:spcBef>
              <a:spcAft>
                <a:spcPts val="0"/>
              </a:spcAft>
              <a:buClr>
                <a:schemeClr val="dk1"/>
              </a:buClr>
              <a:buSzPts val="900"/>
              <a:buFont typeface="Verdana"/>
              <a:buChar char="●"/>
            </a:pPr>
            <a:r>
              <a:rPr lang="en" sz="1200" b="1" dirty="0">
                <a:solidFill>
                  <a:schemeClr val="tx2">
                    <a:lumMod val="10000"/>
                  </a:schemeClr>
                </a:solidFill>
                <a:highlight>
                  <a:srgbClr val="EFEAE4"/>
                </a:highlight>
                <a:latin typeface="Verdana"/>
                <a:ea typeface="Verdana"/>
                <a:cs typeface="Verdana"/>
                <a:sym typeface="Verdana"/>
              </a:rPr>
              <a:t>Take and pass the Fundamentals of Surveying exam</a:t>
            </a:r>
            <a:endParaRPr sz="1200" b="1" dirty="0">
              <a:solidFill>
                <a:schemeClr val="tx2">
                  <a:lumMod val="10000"/>
                </a:schemeClr>
              </a:solidFill>
              <a:highlight>
                <a:srgbClr val="EFEAE4"/>
              </a:highlight>
              <a:latin typeface="Verdana"/>
              <a:ea typeface="Verdana"/>
              <a:cs typeface="Verdana"/>
              <a:sym typeface="Verdana"/>
            </a:endParaRPr>
          </a:p>
          <a:p>
            <a:pPr marL="647700" lvl="0" indent="-285750" algn="l" rtl="0">
              <a:lnSpc>
                <a:spcPct val="150000"/>
              </a:lnSpc>
              <a:spcBef>
                <a:spcPts val="0"/>
              </a:spcBef>
              <a:spcAft>
                <a:spcPts val="0"/>
              </a:spcAft>
              <a:buClr>
                <a:schemeClr val="dk1"/>
              </a:buClr>
              <a:buSzPts val="900"/>
              <a:buFont typeface="Verdana"/>
              <a:buChar char="●"/>
            </a:pPr>
            <a:r>
              <a:rPr lang="en" sz="1200" b="1" dirty="0">
                <a:solidFill>
                  <a:schemeClr val="tx2">
                    <a:lumMod val="10000"/>
                  </a:schemeClr>
                </a:solidFill>
                <a:highlight>
                  <a:srgbClr val="EFEAE4"/>
                </a:highlight>
                <a:latin typeface="Verdana"/>
                <a:ea typeface="Verdana"/>
                <a:cs typeface="Verdana"/>
                <a:sym typeface="Verdana"/>
              </a:rPr>
              <a:t>Obtain hands-on experience working for a licensed surveyor (usually 4 years)</a:t>
            </a:r>
            <a:endParaRPr sz="1200" b="1" dirty="0">
              <a:solidFill>
                <a:schemeClr val="tx2">
                  <a:lumMod val="10000"/>
                </a:schemeClr>
              </a:solidFill>
              <a:highlight>
                <a:srgbClr val="EFEAE4"/>
              </a:highlight>
              <a:latin typeface="Verdana"/>
              <a:ea typeface="Verdana"/>
              <a:cs typeface="Verdana"/>
              <a:sym typeface="Verdana"/>
            </a:endParaRPr>
          </a:p>
          <a:p>
            <a:pPr marL="647700" lvl="0" indent="-285750" algn="l" rtl="0">
              <a:lnSpc>
                <a:spcPct val="150000"/>
              </a:lnSpc>
              <a:spcBef>
                <a:spcPts val="0"/>
              </a:spcBef>
              <a:spcAft>
                <a:spcPts val="0"/>
              </a:spcAft>
              <a:buClr>
                <a:schemeClr val="dk1"/>
              </a:buClr>
              <a:buSzPts val="900"/>
              <a:buFont typeface="Verdana"/>
              <a:buChar char="●"/>
            </a:pPr>
            <a:r>
              <a:rPr lang="en" sz="1200" b="1" dirty="0">
                <a:solidFill>
                  <a:schemeClr val="tx2">
                    <a:lumMod val="10000"/>
                  </a:schemeClr>
                </a:solidFill>
                <a:highlight>
                  <a:srgbClr val="EFEAE4"/>
                </a:highlight>
                <a:latin typeface="Verdana"/>
                <a:ea typeface="Verdana"/>
                <a:cs typeface="Verdana"/>
                <a:sym typeface="Verdana"/>
              </a:rPr>
              <a:t>Take and pass the Principles and Practice of Surveying exams</a:t>
            </a:r>
            <a:endParaRPr sz="1200" b="1" dirty="0">
              <a:solidFill>
                <a:schemeClr val="tx2">
                  <a:lumMod val="10000"/>
                </a:schemeClr>
              </a:solidFill>
              <a:highlight>
                <a:srgbClr val="FFFF00"/>
              </a:highlight>
              <a:latin typeface="Verdana"/>
              <a:ea typeface="Verdana"/>
              <a:cs typeface="Verdana"/>
              <a:sym typeface="Verdana"/>
            </a:endParaRPr>
          </a:p>
          <a:p>
            <a:pPr marL="0" lvl="0" indent="0" algn="l" rtl="0">
              <a:lnSpc>
                <a:spcPct val="165000"/>
              </a:lnSpc>
              <a:spcBef>
                <a:spcPts val="3600"/>
              </a:spcBef>
              <a:spcAft>
                <a:spcPts val="0"/>
              </a:spcAft>
              <a:buNone/>
            </a:pPr>
            <a:r>
              <a:rPr lang="en" sz="1200" b="1" dirty="0">
                <a:solidFill>
                  <a:schemeClr val="tx2">
                    <a:lumMod val="10000"/>
                  </a:schemeClr>
                </a:solidFill>
                <a:highlight>
                  <a:srgbClr val="FFFF00"/>
                </a:highlight>
                <a:latin typeface="Verdana"/>
                <a:ea typeface="Verdana"/>
                <a:cs typeface="Verdana"/>
                <a:sym typeface="Verdana"/>
              </a:rPr>
              <a:t>Key Skills</a:t>
            </a:r>
            <a:endParaRPr sz="1200" b="1" dirty="0">
              <a:solidFill>
                <a:schemeClr val="tx2">
                  <a:lumMod val="10000"/>
                </a:schemeClr>
              </a:solidFill>
              <a:highlight>
                <a:srgbClr val="FFFF00"/>
              </a:highlight>
              <a:latin typeface="Verdana"/>
              <a:ea typeface="Verdana"/>
              <a:cs typeface="Verdana"/>
              <a:sym typeface="Verdana"/>
            </a:endParaRPr>
          </a:p>
          <a:p>
            <a:pPr marL="0" lvl="0" indent="0" algn="l" rtl="0">
              <a:lnSpc>
                <a:spcPct val="165000"/>
              </a:lnSpc>
              <a:spcBef>
                <a:spcPts val="0"/>
              </a:spcBef>
              <a:spcAft>
                <a:spcPts val="0"/>
              </a:spcAft>
              <a:buNone/>
            </a:pPr>
            <a:r>
              <a:rPr lang="en" sz="1200" b="1" dirty="0">
                <a:solidFill>
                  <a:schemeClr val="tx2">
                    <a:lumMod val="10000"/>
                  </a:schemeClr>
                </a:solidFill>
                <a:highlight>
                  <a:srgbClr val="EFEAE4"/>
                </a:highlight>
                <a:latin typeface="Verdana"/>
                <a:ea typeface="Verdana"/>
                <a:cs typeface="Verdana"/>
                <a:sym typeface="Verdana"/>
              </a:rPr>
              <a:t>Excellent oral and written communication, attention to detail, physical endurance, problem-solving, technological competence, time management, visual creativity</a:t>
            </a:r>
            <a:endParaRPr sz="1200" b="1" dirty="0">
              <a:solidFill>
                <a:schemeClr val="tx2">
                  <a:lumMod val="10000"/>
                </a:schemeClr>
              </a:solidFill>
              <a:highlight>
                <a:srgbClr val="EFEAE4"/>
              </a:highlight>
              <a:latin typeface="Verdana"/>
              <a:ea typeface="Verdana"/>
              <a:cs typeface="Verdana"/>
              <a:sym typeface="Verdana"/>
            </a:endParaRPr>
          </a:p>
          <a:p>
            <a:pPr marL="0" lvl="0" indent="0" algn="l" rtl="0">
              <a:lnSpc>
                <a:spcPct val="165000"/>
              </a:lnSpc>
              <a:spcBef>
                <a:spcPts val="0"/>
              </a:spcBef>
              <a:spcAft>
                <a:spcPts val="0"/>
              </a:spcAft>
              <a:buNone/>
            </a:pPr>
            <a:endParaRPr sz="1200" b="1" dirty="0">
              <a:solidFill>
                <a:schemeClr val="tx2">
                  <a:lumMod val="10000"/>
                </a:schemeClr>
              </a:solidFill>
              <a:highlight>
                <a:srgbClr val="FFFF00"/>
              </a:highlight>
              <a:latin typeface="Verdana"/>
              <a:ea typeface="Verdana"/>
              <a:cs typeface="Verdana"/>
              <a:sym typeface="Verdana"/>
            </a:endParaRPr>
          </a:p>
          <a:p>
            <a:pPr marL="0" lvl="0" indent="0" algn="l" rtl="0">
              <a:spcBef>
                <a:spcPts val="0"/>
              </a:spcBef>
              <a:spcAft>
                <a:spcPts val="160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77"/>
        <p:cNvGrpSpPr/>
        <p:nvPr/>
      </p:nvGrpSpPr>
      <p:grpSpPr>
        <a:xfrm>
          <a:off x="0" y="0"/>
          <a:ext cx="0" cy="0"/>
          <a:chOff x="0" y="0"/>
          <a:chExt cx="0" cy="0"/>
        </a:xfrm>
      </p:grpSpPr>
      <p:pic>
        <p:nvPicPr>
          <p:cNvPr id="84" name="Picture 83">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6" name="Picture 85">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1477680"/>
            <a:ext cx="7828359" cy="240873"/>
          </a:xfrm>
          <a:prstGeom prst="rect">
            <a:avLst/>
          </a:prstGeom>
        </p:spPr>
      </p:pic>
      <p:pic>
        <p:nvPicPr>
          <p:cNvPr id="88" name="Picture 87">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7939369" y="1478425"/>
            <a:ext cx="1202248" cy="108203"/>
          </a:xfrm>
          <a:prstGeom prst="rect">
            <a:avLst/>
          </a:prstGeom>
        </p:spPr>
      </p:pic>
      <p:sp>
        <p:nvSpPr>
          <p:cNvPr id="90" name="Rectangle 89">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
            <a:ext cx="7828359" cy="102614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9370" y="457200"/>
            <a:ext cx="1202248" cy="1026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94" name="Rectangle 93">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8" name="Rectangle 97">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3395" y="0"/>
            <a:ext cx="566470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0" y="3754533"/>
            <a:ext cx="3723894" cy="108501"/>
          </a:xfrm>
          <a:prstGeom prst="rect">
            <a:avLst/>
          </a:prstGeom>
        </p:spPr>
      </p:pic>
      <p:sp>
        <p:nvSpPr>
          <p:cNvPr id="102" name="Rectangle 101">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9073"/>
            <a:ext cx="3723424" cy="238535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0" name="Google Shape;78;p17">
            <a:extLst>
              <a:ext uri="{FF2B5EF4-FFF2-40B4-BE49-F238E27FC236}">
                <a16:creationId xmlns:a16="http://schemas.microsoft.com/office/drawing/2014/main" id="{12B5AD57-40B2-4421-8D20-0994BE9C9C96}"/>
              </a:ext>
            </a:extLst>
          </p:cNvPr>
          <p:cNvGraphicFramePr/>
          <p:nvPr>
            <p:extLst>
              <p:ext uri="{D42A27DB-BD31-4B8C-83A1-F6EECF244321}">
                <p14:modId xmlns:p14="http://schemas.microsoft.com/office/powerpoint/2010/main" val="3809394309"/>
              </p:ext>
            </p:extLst>
          </p:nvPr>
        </p:nvGraphicFramePr>
        <p:xfrm>
          <a:off x="3963591" y="479822"/>
          <a:ext cx="4695825" cy="41838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A2ECBCC-5B3C-407A-8C2E-D36A7F2AF7BA}"/>
              </a:ext>
            </a:extLst>
          </p:cNvPr>
          <p:cNvPicPr>
            <a:picLocks noChangeAspect="1"/>
          </p:cNvPicPr>
          <p:nvPr/>
        </p:nvPicPr>
        <p:blipFill>
          <a:blip r:embed="rId2"/>
          <a:stretch>
            <a:fillRect/>
          </a:stretch>
        </p:blipFill>
        <p:spPr>
          <a:xfrm>
            <a:off x="2584738" y="0"/>
            <a:ext cx="3974523" cy="5143500"/>
          </a:xfrm>
          <a:prstGeom prst="rect">
            <a:avLst/>
          </a:prstGeom>
        </p:spPr>
      </p:pic>
    </p:spTree>
    <p:extLst>
      <p:ext uri="{BB962C8B-B14F-4D97-AF65-F5344CB8AC3E}">
        <p14:creationId xmlns:p14="http://schemas.microsoft.com/office/powerpoint/2010/main" val="3787510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6" name="Google Shape;86;p18"/>
          <p:cNvSpPr/>
          <p:nvPr/>
        </p:nvSpPr>
        <p:spPr>
          <a:xfrm>
            <a:off x="6473100" y="3626725"/>
            <a:ext cx="576000" cy="3948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highlight>
                <a:srgbClr val="FFFF00"/>
              </a:highlight>
            </a:endParaRPr>
          </a:p>
        </p:txBody>
      </p:sp>
      <p:sp>
        <p:nvSpPr>
          <p:cNvPr id="87" name="Google Shape;87;p18"/>
          <p:cNvSpPr/>
          <p:nvPr/>
        </p:nvSpPr>
        <p:spPr>
          <a:xfrm>
            <a:off x="5622950" y="4112175"/>
            <a:ext cx="549000" cy="3948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3" name="Picture 2">
            <a:extLst>
              <a:ext uri="{FF2B5EF4-FFF2-40B4-BE49-F238E27FC236}">
                <a16:creationId xmlns:a16="http://schemas.microsoft.com/office/drawing/2014/main" id="{76C9866A-6839-4EBF-9577-DB90CAAF486D}"/>
              </a:ext>
            </a:extLst>
          </p:cNvPr>
          <p:cNvPicPr>
            <a:picLocks noChangeAspect="1"/>
          </p:cNvPicPr>
          <p:nvPr/>
        </p:nvPicPr>
        <p:blipFill>
          <a:blip r:embed="rId3"/>
          <a:stretch>
            <a:fillRect/>
          </a:stretch>
        </p:blipFill>
        <p:spPr>
          <a:xfrm>
            <a:off x="810491" y="1243446"/>
            <a:ext cx="6972300" cy="9525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38B7AB20-16B3-4023-95F3-5C5132DB8AB1}"/>
              </a:ext>
            </a:extLst>
          </p:cNvPr>
          <p:cNvPicPr>
            <a:picLocks noChangeAspect="1"/>
          </p:cNvPicPr>
          <p:nvPr/>
        </p:nvPicPr>
        <p:blipFill>
          <a:blip r:embed="rId4"/>
          <a:stretch>
            <a:fillRect/>
          </a:stretch>
        </p:blipFill>
        <p:spPr>
          <a:xfrm>
            <a:off x="701162" y="0"/>
            <a:ext cx="7398327" cy="5143500"/>
          </a:xfrm>
          <a:prstGeom prst="rect">
            <a:avLst/>
          </a:prstGeom>
        </p:spPr>
      </p:pic>
      <p:sp>
        <p:nvSpPr>
          <p:cNvPr id="6" name="Arrow: Right 5">
            <a:extLst>
              <a:ext uri="{FF2B5EF4-FFF2-40B4-BE49-F238E27FC236}">
                <a16:creationId xmlns:a16="http://schemas.microsoft.com/office/drawing/2014/main" id="{7B4CBE22-FBA6-4D30-A3FF-698EAC1E7BA2}"/>
              </a:ext>
            </a:extLst>
          </p:cNvPr>
          <p:cNvSpPr/>
          <p:nvPr/>
        </p:nvSpPr>
        <p:spPr>
          <a:xfrm flipH="1">
            <a:off x="7564579" y="976503"/>
            <a:ext cx="534910" cy="266943"/>
          </a:xfrm>
          <a:prstGeom prst="rightArrow">
            <a:avLst>
              <a:gd name="adj1" fmla="val 5778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215E8D4-2E6D-4872-9827-AE9968B4D707}"/>
              </a:ext>
            </a:extLst>
          </p:cNvPr>
          <p:cNvSpPr/>
          <p:nvPr/>
        </p:nvSpPr>
        <p:spPr>
          <a:xfrm flipH="1">
            <a:off x="7564580" y="1350818"/>
            <a:ext cx="534911" cy="266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9E25AA3-F42C-4CCB-882D-8F66027788EB}"/>
              </a:ext>
            </a:extLst>
          </p:cNvPr>
          <p:cNvSpPr/>
          <p:nvPr/>
        </p:nvSpPr>
        <p:spPr>
          <a:xfrm rot="822703">
            <a:off x="5299363" y="1780775"/>
            <a:ext cx="426027" cy="224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0FBE1BA-E3B3-40CA-B38B-1A8D9E6A9133}"/>
              </a:ext>
            </a:extLst>
          </p:cNvPr>
          <p:cNvSpPr/>
          <p:nvPr/>
        </p:nvSpPr>
        <p:spPr>
          <a:xfrm flipH="1" flipV="1">
            <a:off x="6296890" y="1537854"/>
            <a:ext cx="176209" cy="1956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Berlin">
  <a:themeElements>
    <a:clrScheme name="Custom 3">
      <a:dk1>
        <a:srgbClr val="595959"/>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DFC33AB87E724C8DF5E75FC495B293" ma:contentTypeVersion="5" ma:contentTypeDescription="Create a new document." ma:contentTypeScope="" ma:versionID="f5e1d6142e5ed0b0c1b22c53243c1e27">
  <xsd:schema xmlns:xsd="http://www.w3.org/2001/XMLSchema" xmlns:xs="http://www.w3.org/2001/XMLSchema" xmlns:p="http://schemas.microsoft.com/office/2006/metadata/properties" xmlns:ns3="5ff444a0-4687-426a-aa0e-d33e30de1195" xmlns:ns4="9f1fb960-f4ef-4b73-9e7c-c8ff2bdb6a18" targetNamespace="http://schemas.microsoft.com/office/2006/metadata/properties" ma:root="true" ma:fieldsID="2134657e0a1ba8a91c11bde815feac2f" ns3:_="" ns4:_="">
    <xsd:import namespace="5ff444a0-4687-426a-aa0e-d33e30de1195"/>
    <xsd:import namespace="9f1fb960-f4ef-4b73-9e7c-c8ff2bdb6a1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f444a0-4687-426a-aa0e-d33e30de1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1fb960-f4ef-4b73-9e7c-c8ff2bdb6a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59361B-318A-4C28-8962-46E8F7AB9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f444a0-4687-426a-aa0e-d33e30de1195"/>
    <ds:schemaRef ds:uri="9f1fb960-f4ef-4b73-9e7c-c8ff2bdb6a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C298A8-7F6A-4104-9F01-9CDECA1E3C49}">
  <ds:schemaRefs>
    <ds:schemaRef ds:uri="http://purl.org/dc/terms/"/>
    <ds:schemaRef ds:uri="http://schemas.microsoft.com/office/infopath/2007/PartnerControls"/>
    <ds:schemaRef ds:uri="http://schemas.microsoft.com/office/2006/documentManagement/types"/>
    <ds:schemaRef ds:uri="http://purl.org/dc/dcmitype/"/>
    <ds:schemaRef ds:uri="http://purl.org/dc/elements/1.1/"/>
    <ds:schemaRef ds:uri="http://schemas.microsoft.com/office/2006/metadata/properties"/>
    <ds:schemaRef ds:uri="5ff444a0-4687-426a-aa0e-d33e30de1195"/>
    <ds:schemaRef ds:uri="http://schemas.openxmlformats.org/package/2006/metadata/core-properties"/>
    <ds:schemaRef ds:uri="9f1fb960-f4ef-4b73-9e7c-c8ff2bdb6a18"/>
    <ds:schemaRef ds:uri="http://www.w3.org/XML/1998/namespace"/>
  </ds:schemaRefs>
</ds:datastoreItem>
</file>

<file path=customXml/itemProps3.xml><?xml version="1.0" encoding="utf-8"?>
<ds:datastoreItem xmlns:ds="http://schemas.openxmlformats.org/officeDocument/2006/customXml" ds:itemID="{F262AF27-CBA0-45A0-BC4D-6BAE06EAC6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1409</TotalTime>
  <Words>1657</Words>
  <Application>Microsoft Office PowerPoint</Application>
  <PresentationFormat>On-screen Show (16:9)</PresentationFormat>
  <Paragraphs>152</Paragraphs>
  <Slides>45</Slides>
  <Notes>38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Berlin</vt:lpstr>
      <vt:lpstr>PowerPoint Presentation</vt:lpstr>
      <vt:lpstr>                           </vt:lpstr>
      <vt:lpstr>                         History of Surveying        Egypt 3000 BC: First documented land ownership records are that of the Egyptian Land Register. They show records and declarations of land ownership with boundary details. Surveyors were known as rope stretchers because the measuring device they used was a knotted rope. Great Pyramid of Giza. Built around 2700 BC, the pyramid exhibits nearly perfect squareness and a north-south orientation Babylon (Early Iraq) 1600 to 1200 BC in ancient Babylon, Kudurrus were stone tablets that served as boundary stones upon which details of the property, the surveyor, the owner and property history were all inscribed.  Greece &amp; Rome Land surveyors were held in high esteem in both Greece and Rome. They were crucial in the creation of the straight angles and perfect lines that shaped those amazing buildings and coliseums that still stand today.  </vt:lpstr>
      <vt:lpstr>PowerPoint Presentation</vt:lpstr>
      <vt:lpstr>                           MASON DIXON A SURVEY LINE FROM 1767</vt:lpstr>
      <vt:lpstr>LICENSED SURVEYOR</vt:lpstr>
      <vt:lpstr>PowerPoint Presentation</vt:lpstr>
      <vt:lpstr>PowerPoint Presentation</vt:lpstr>
      <vt:lpstr>PowerPoint Presentation</vt:lpstr>
      <vt:lpstr>PowerPoint Presentation</vt:lpstr>
      <vt:lpstr>PowerPoint Presentation</vt:lpstr>
      <vt:lpstr>Legal description from Deed</vt:lpstr>
      <vt:lpstr>Metes and Bounds Legal Description</vt:lpstr>
      <vt:lpstr>PowerPoint Presentation</vt:lpstr>
      <vt:lpstr>Tech crew will text before arrival</vt:lpstr>
      <vt:lpstr>PowerPoint Presentation</vt:lpstr>
      <vt:lpstr>                            Monuments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Encroachments vs. Easements</vt:lpstr>
      <vt:lpstr>           3 Most Common Encroachments</vt:lpstr>
      <vt:lpstr>Utility Easement:</vt:lpstr>
      <vt:lpstr>Case Study: Baltimore County</vt:lpstr>
      <vt:lpstr>Case Study: Potomac</vt:lpstr>
      <vt:lpstr>               Conservation Buffers/Easements A conservation easement is a voluntary, legal agreement that permanently limits uses of the land in order to protect its conservation values. Also known as a conservation restriction or conservation agreement, a conservation easement is one option to protect a property for future generations. The conservation easement must remain in a natural state and not be used or altered in any way. This includes the building of structures, placing of fences, and mowing of grass. The easement area is intended to remain undisturbed and forever wild.  The easement must be held by a qualified easement holder, i.e., a government entity or a land trust.  The goal of devising a conservation easement is the landowner's voluntary agreement to give up one or more of these rights in order to protect certain natural resources. Prohibitions could include such matters as limitations on roads, structures, drilling, or excavating. The landowner could retain certain rights as long as those rights did not interfere with the conservation goals of the easement.    </vt:lpstr>
      <vt:lpstr>       Harford County Department of Planning &amp; Zoning                                   FENCES IN EASEMENTS While the Harford County Zoning Code allows property owners to erect fences, at their own risk, in recorded easements, there are caveats attached to permitting this use. 1. Excavation may not cause damage to existing pipes located in the easement.   2. The fence must not cause a drainage or sediment control problem.   3. Harford County may enter the property and make use of the easement area for grading and/or the installation or repair of utilities.   4. Harford County may either remove the fence as part of the work being done or require that you remove the fence prior to the work.   5. Harford County may enter the property and remove the fence if the fence violates one of the above provisions.   THE COST OF REPAIR RESULTING FROM ANY DAMAGE TO PIPES LOCATED IN THE EASEMENT OR THE COST FOR REMOVAL OF THE  FENCE BY HARFORD COUNTY WILL BE  THE RESPONSIBILITY OF THE PROPERTY OWNER.           </vt:lpstr>
      <vt:lpstr>Tax Benefits</vt:lpstr>
      <vt:lpstr>                    Case Study: White Hall, MD </vt:lpstr>
      <vt:lpstr>****Items not always on location drawings****</vt:lpstr>
      <vt:lpstr>PowerPoint Presentation</vt:lpstr>
      <vt:lpstr>PowerPoint Presentation</vt:lpstr>
      <vt:lpstr>PowerPoint Presentation</vt:lpstr>
      <vt:lpstr>PowerPoint Presentation</vt:lpstr>
      <vt:lpstr>PowerPoint Presentation</vt:lpstr>
      <vt:lpstr> Exceptions to the Title Policy Without a Survey </vt:lpstr>
      <vt:lpstr>Case Study: Pasadena Maryland</vt:lpstr>
      <vt:lpstr>                         Elevation Certificates</vt:lpstr>
      <vt:lpstr>PowerPoint Presentation</vt:lpstr>
      <vt:lpstr>      Home Inspection + Land survey =     Happy Homeowners Inside and out!</vt:lpstr>
      <vt:lpstr>  INTEGRATIONS: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Marketers</dc:creator>
  <cp:lastModifiedBy>Marketers</cp:lastModifiedBy>
  <cp:revision>2</cp:revision>
  <dcterms:created xsi:type="dcterms:W3CDTF">2020-09-03T19:37:12Z</dcterms:created>
  <dcterms:modified xsi:type="dcterms:W3CDTF">2020-09-04T20:34:15Z</dcterms:modified>
</cp:coreProperties>
</file>