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52"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6858000" cx="12192000"/>
  <p:notesSz cx="6858000" cy="9144000"/>
  <p:embeddedFontLst>
    <p:embeddedFont>
      <p:font typeface="Poppins"/>
      <p:regular r:id="rId50"/>
      <p:bold r:id="rId51"/>
      <p:italic r:id="rId52"/>
      <p:boldItalic r:id="rId53"/>
    </p:embeddedFont>
    <p:embeddedFont>
      <p:font typeface="Poppins Medium"/>
      <p:regular r:id="rId54"/>
      <p:bold r:id="rId55"/>
      <p:italic r:id="rId56"/>
      <p:boldItalic r:id="rId57"/>
    </p:embeddedFont>
    <p:embeddedFont>
      <p:font typeface="Quattrocento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2" roundtripDataSignature="AMtx7mjIfE+hsBYmKyARTFdFLDoZGA9N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customschemas.google.com/relationships/presentationmetadata" Target="metadata"/><Relationship Id="rId61" Type="http://schemas.openxmlformats.org/officeDocument/2006/relationships/font" Target="fonts/QuattrocentoSans-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QuattrocentoSans-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oppins-bold.fntdata"/><Relationship Id="rId50" Type="http://schemas.openxmlformats.org/officeDocument/2006/relationships/font" Target="fonts/Poppins-regular.fntdata"/><Relationship Id="rId53" Type="http://schemas.openxmlformats.org/officeDocument/2006/relationships/font" Target="fonts/Poppins-boldItalic.fntdata"/><Relationship Id="rId52" Type="http://schemas.openxmlformats.org/officeDocument/2006/relationships/font" Target="fonts/Poppins-italic.fntdata"/><Relationship Id="rId11" Type="http://schemas.openxmlformats.org/officeDocument/2006/relationships/slide" Target="slides/slide4.xml"/><Relationship Id="rId55" Type="http://schemas.openxmlformats.org/officeDocument/2006/relationships/font" Target="fonts/PoppinsMedium-bold.fntdata"/><Relationship Id="rId10" Type="http://schemas.openxmlformats.org/officeDocument/2006/relationships/slide" Target="slides/slide3.xml"/><Relationship Id="rId54" Type="http://schemas.openxmlformats.org/officeDocument/2006/relationships/font" Target="fonts/PoppinsMedium-regular.fntdata"/><Relationship Id="rId13" Type="http://schemas.openxmlformats.org/officeDocument/2006/relationships/slide" Target="slides/slide6.xml"/><Relationship Id="rId57" Type="http://schemas.openxmlformats.org/officeDocument/2006/relationships/font" Target="fonts/PoppinsMedium-boldItalic.fntdata"/><Relationship Id="rId12" Type="http://schemas.openxmlformats.org/officeDocument/2006/relationships/slide" Target="slides/slide5.xml"/><Relationship Id="rId56" Type="http://schemas.openxmlformats.org/officeDocument/2006/relationships/font" Target="fonts/PoppinsMedium-italic.fntdata"/><Relationship Id="rId15" Type="http://schemas.openxmlformats.org/officeDocument/2006/relationships/slide" Target="slides/slide8.xml"/><Relationship Id="rId59" Type="http://schemas.openxmlformats.org/officeDocument/2006/relationships/font" Target="fonts/QuattrocentoSans-bold.fntdata"/><Relationship Id="rId14" Type="http://schemas.openxmlformats.org/officeDocument/2006/relationships/slide" Target="slides/slide7.xml"/><Relationship Id="rId58" Type="http://schemas.openxmlformats.org/officeDocument/2006/relationships/font" Target="fonts/QuattrocentoSans-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Organizations that Experienced Attempted and/or Actual Payments Fraud</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0%</c:formatCode>
                <c:ptCount val="12"/>
                <c:pt idx="0">
                  <c:v>0.71</c:v>
                </c:pt>
                <c:pt idx="1">
                  <c:v>0.68</c:v>
                </c:pt>
                <c:pt idx="2">
                  <c:v>0.61</c:v>
                </c:pt>
                <c:pt idx="3">
                  <c:v>0.6</c:v>
                </c:pt>
                <c:pt idx="4">
                  <c:v>0.62</c:v>
                </c:pt>
                <c:pt idx="5">
                  <c:v>0.73</c:v>
                </c:pt>
                <c:pt idx="6">
                  <c:v>0.74</c:v>
                </c:pt>
                <c:pt idx="7">
                  <c:v>0.78</c:v>
                </c:pt>
                <c:pt idx="8">
                  <c:v>0.82</c:v>
                </c:pt>
                <c:pt idx="9">
                  <c:v>0.81</c:v>
                </c:pt>
                <c:pt idx="10">
                  <c:v>0.74</c:v>
                </c:pt>
                <c:pt idx="11">
                  <c:v>0.71</c:v>
                </c:pt>
              </c:numCache>
            </c:numRef>
          </c:val>
          <c:smooth val="0"/>
          <c:extLst>
            <c:ext xmlns:c16="http://schemas.microsoft.com/office/drawing/2014/chart" uri="{C3380CC4-5D6E-409C-BE32-E72D297353CC}">
              <c16:uniqueId val="{00000000-427F-4D49-A6F7-A8F01CFE906B}"/>
            </c:ext>
          </c:extLst>
        </c:ser>
        <c:dLbls>
          <c:dLblPos val="ctr"/>
          <c:showLegendKey val="0"/>
          <c:showVal val="1"/>
          <c:showCatName val="0"/>
          <c:showSerName val="0"/>
          <c:showPercent val="0"/>
          <c:showBubbleSize val="0"/>
        </c:dLbls>
        <c:marker val="1"/>
        <c:smooth val="0"/>
        <c:axId val="84419152"/>
        <c:axId val="84419568"/>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Series 2</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Sheet1!$A$2:$A$13</c15:sqref>
                        </c15:formulaRef>
                      </c:ext>
                    </c:extLst>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extLst>
                      <c:ext uri="{02D57815-91ED-43cb-92C2-25804820EDAC}">
                        <c15:formulaRef>
                          <c15:sqref>Sheet1!$C$2:$C$13</c15:sqref>
                        </c15:formulaRef>
                      </c:ext>
                    </c:extLst>
                    <c:numCache>
                      <c:formatCode>General</c:formatCode>
                      <c:ptCount val="12"/>
                    </c:numCache>
                  </c:numRef>
                </c:val>
                <c:smooth val="0"/>
                <c:extLst>
                  <c:ext xmlns:c16="http://schemas.microsoft.com/office/drawing/2014/chart" uri="{C3380CC4-5D6E-409C-BE32-E72D297353CC}">
                    <c16:uniqueId val="{00000001-427F-4D49-A6F7-A8F01CFE906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extLst xmlns:c15="http://schemas.microsoft.com/office/drawing/2012/chart">
                      <c:ext xmlns:c15="http://schemas.microsoft.com/office/drawing/2012/chart" uri="{02D57815-91ED-43cb-92C2-25804820EDAC}">
                        <c15:formulaRef>
                          <c15:sqref>Sheet1!$D$2:$D$13</c15:sqref>
                        </c15:formulaRef>
                      </c:ext>
                    </c:extLst>
                    <c:numCache>
                      <c:formatCode>General</c:formatCode>
                      <c:ptCount val="12"/>
                    </c:numCache>
                  </c:numRef>
                </c:val>
                <c:smooth val="0"/>
                <c:extLst xmlns:c15="http://schemas.microsoft.com/office/drawing/2012/chart">
                  <c:ext xmlns:c16="http://schemas.microsoft.com/office/drawing/2014/chart" uri="{C3380CC4-5D6E-409C-BE32-E72D297353CC}">
                    <c16:uniqueId val="{00000002-427F-4D49-A6F7-A8F01CFE906B}"/>
                  </c:ext>
                </c:extLst>
              </c15:ser>
            </c15:filteredLineSeries>
          </c:ext>
        </c:extLst>
      </c:lineChart>
      <c:catAx>
        <c:axId val="844191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4419568"/>
        <c:crosses val="autoZero"/>
        <c:auto val="1"/>
        <c:lblAlgn val="ctr"/>
        <c:lblOffset val="100"/>
        <c:noMultiLvlLbl val="0"/>
      </c:catAx>
      <c:valAx>
        <c:axId val="844195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44191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Complaints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#,##0</c:formatCode>
                <c:ptCount val="6"/>
                <c:pt idx="0">
                  <c:v>298728</c:v>
                </c:pt>
                <c:pt idx="1">
                  <c:v>301580</c:v>
                </c:pt>
                <c:pt idx="2">
                  <c:v>351937</c:v>
                </c:pt>
                <c:pt idx="3">
                  <c:v>467361</c:v>
                </c:pt>
                <c:pt idx="4">
                  <c:v>791790</c:v>
                </c:pt>
                <c:pt idx="5">
                  <c:v>847376</c:v>
                </c:pt>
              </c:numCache>
            </c:numRef>
          </c:val>
          <c:smooth val="0"/>
          <c:extLst>
            <c:ext xmlns:c16="http://schemas.microsoft.com/office/drawing/2014/chart" uri="{C3380CC4-5D6E-409C-BE32-E72D297353CC}">
              <c16:uniqueId val="{00000000-A2D4-4639-A5EF-2A2796E038C0}"/>
            </c:ext>
          </c:extLst>
        </c:ser>
        <c:dLbls>
          <c:dLblPos val="ctr"/>
          <c:showLegendKey val="0"/>
          <c:showVal val="1"/>
          <c:showCatName val="0"/>
          <c:showSerName val="0"/>
          <c:showPercent val="0"/>
          <c:showBubbleSize val="0"/>
        </c:dLbls>
        <c:marker val="1"/>
        <c:smooth val="0"/>
        <c:axId val="153734592"/>
        <c:axId val="153735008"/>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Series 2</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Sheet1!$A$2:$A$7</c15:sqref>
                        </c15:formulaRef>
                      </c:ext>
                    </c:extLst>
                    <c:numCache>
                      <c:formatCode>General</c:formatCode>
                      <c:ptCount val="6"/>
                      <c:pt idx="0">
                        <c:v>2016</c:v>
                      </c:pt>
                      <c:pt idx="1">
                        <c:v>2017</c:v>
                      </c:pt>
                      <c:pt idx="2">
                        <c:v>2018</c:v>
                      </c:pt>
                      <c:pt idx="3">
                        <c:v>2019</c:v>
                      </c:pt>
                      <c:pt idx="4">
                        <c:v>2020</c:v>
                      </c:pt>
                      <c:pt idx="5">
                        <c:v>2021</c:v>
                      </c:pt>
                    </c:numCache>
                  </c:numRef>
                </c:cat>
                <c:val>
                  <c:numRef>
                    <c:extLst>
                      <c:ext uri="{02D57815-91ED-43cb-92C2-25804820EDAC}">
                        <c15:formulaRef>
                          <c15:sqref>Sheet1!$C$2:$C$7</c15:sqref>
                        </c15:formulaRef>
                      </c:ext>
                    </c:extLst>
                    <c:numCache>
                      <c:formatCode>General</c:formatCode>
                      <c:ptCount val="6"/>
                    </c:numCache>
                  </c:numRef>
                </c:val>
                <c:smooth val="0"/>
                <c:extLst>
                  <c:ext xmlns:c16="http://schemas.microsoft.com/office/drawing/2014/chart" uri="{C3380CC4-5D6E-409C-BE32-E72D297353CC}">
                    <c16:uniqueId val="{00000001-A2D4-4639-A5EF-2A2796E038C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extLst xmlns:c15="http://schemas.microsoft.com/office/drawing/2012/chart">
                      <c:ext xmlns:c15="http://schemas.microsoft.com/office/drawing/2012/chart" uri="{02D57815-91ED-43cb-92C2-25804820EDAC}">
                        <c15:formulaRef>
                          <c15:sqref>Sheet1!$A$2:$A$7</c15:sqref>
                        </c15:formulaRef>
                      </c:ext>
                    </c:extLst>
                    <c:numCache>
                      <c:formatCode>General</c:formatCode>
                      <c:ptCount val="6"/>
                      <c:pt idx="0">
                        <c:v>2016</c:v>
                      </c:pt>
                      <c:pt idx="1">
                        <c:v>2017</c:v>
                      </c:pt>
                      <c:pt idx="2">
                        <c:v>2018</c:v>
                      </c:pt>
                      <c:pt idx="3">
                        <c:v>2019</c:v>
                      </c:pt>
                      <c:pt idx="4">
                        <c:v>2020</c:v>
                      </c:pt>
                      <c:pt idx="5">
                        <c:v>2021</c:v>
                      </c:pt>
                    </c:numCache>
                  </c:numRef>
                </c:cat>
                <c:val>
                  <c:numRef>
                    <c:extLst xmlns:c15="http://schemas.microsoft.com/office/drawing/2012/chart">
                      <c:ext xmlns:c15="http://schemas.microsoft.com/office/drawing/2012/chart" uri="{02D57815-91ED-43cb-92C2-25804820EDAC}">
                        <c15:formulaRef>
                          <c15:sqref>Sheet1!$D$2:$D$7</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02-A2D4-4639-A5EF-2A2796E038C0}"/>
                  </c:ext>
                </c:extLst>
              </c15:ser>
            </c15:filteredLineSeries>
          </c:ext>
        </c:extLst>
      </c:lineChart>
      <c:catAx>
        <c:axId val="153734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53735008"/>
        <c:crosses val="autoZero"/>
        <c:auto val="1"/>
        <c:lblAlgn val="ctr"/>
        <c:lblOffset val="100"/>
        <c:noMultiLvlLbl val="0"/>
      </c:catAx>
      <c:valAx>
        <c:axId val="1537350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537345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Complaint Statistics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Phishing</c:v>
                </c:pt>
                <c:pt idx="1">
                  <c:v>Non-Payment</c:v>
                </c:pt>
                <c:pt idx="2">
                  <c:v>Extortion</c:v>
                </c:pt>
                <c:pt idx="3">
                  <c:v>Data Breach</c:v>
                </c:pt>
                <c:pt idx="4">
                  <c:v>Identity Theft</c:v>
                </c:pt>
              </c:strCache>
            </c:strRef>
          </c:cat>
          <c:val>
            <c:numRef>
              <c:f>Sheet1!$B$2:$B$6</c:f>
              <c:numCache>
                <c:formatCode>#,##0</c:formatCode>
                <c:ptCount val="5"/>
                <c:pt idx="0">
                  <c:v>323972</c:v>
                </c:pt>
                <c:pt idx="1">
                  <c:v>82478</c:v>
                </c:pt>
                <c:pt idx="2">
                  <c:v>39360</c:v>
                </c:pt>
                <c:pt idx="3">
                  <c:v>51829</c:v>
                </c:pt>
                <c:pt idx="4">
                  <c:v>51629</c:v>
                </c:pt>
              </c:numCache>
            </c:numRef>
          </c:val>
          <c:extLst>
            <c:ext xmlns:c16="http://schemas.microsoft.com/office/drawing/2014/chart" uri="{C3380CC4-5D6E-409C-BE32-E72D297353CC}">
              <c16:uniqueId val="{00000000-AE90-4C66-BF03-91AB449ABE79}"/>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Phishing</c:v>
                </c:pt>
                <c:pt idx="1">
                  <c:v>Non-Payment</c:v>
                </c:pt>
                <c:pt idx="2">
                  <c:v>Extortion</c:v>
                </c:pt>
                <c:pt idx="3">
                  <c:v>Data Breach</c:v>
                </c:pt>
                <c:pt idx="4">
                  <c:v>Identity Theft</c:v>
                </c:pt>
              </c:strCache>
            </c:strRef>
          </c:cat>
          <c:val>
            <c:numRef>
              <c:f>Sheet1!$C$2:$C$6</c:f>
              <c:numCache>
                <c:formatCode>#,##0</c:formatCode>
                <c:ptCount val="5"/>
                <c:pt idx="0">
                  <c:v>241342</c:v>
                </c:pt>
                <c:pt idx="1">
                  <c:v>108869</c:v>
                </c:pt>
                <c:pt idx="2">
                  <c:v>76741</c:v>
                </c:pt>
                <c:pt idx="3">
                  <c:v>45330</c:v>
                </c:pt>
                <c:pt idx="4">
                  <c:v>43330</c:v>
                </c:pt>
              </c:numCache>
            </c:numRef>
          </c:val>
          <c:extLst>
            <c:ext xmlns:c16="http://schemas.microsoft.com/office/drawing/2014/chart" uri="{C3380CC4-5D6E-409C-BE32-E72D297353CC}">
              <c16:uniqueId val="{00000001-AE90-4C66-BF03-91AB449ABE79}"/>
            </c:ext>
          </c:extLst>
        </c:ser>
        <c:ser>
          <c:idx val="2"/>
          <c:order val="2"/>
          <c:tx>
            <c:strRef>
              <c:f>Sheet1!$D$1</c:f>
              <c:strCache>
                <c:ptCount val="1"/>
                <c:pt idx="0">
                  <c:v>2019</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Phishing</c:v>
                </c:pt>
                <c:pt idx="1">
                  <c:v>Non-Payment</c:v>
                </c:pt>
                <c:pt idx="2">
                  <c:v>Extortion</c:v>
                </c:pt>
                <c:pt idx="3">
                  <c:v>Data Breach</c:v>
                </c:pt>
                <c:pt idx="4">
                  <c:v>Identity Theft</c:v>
                </c:pt>
              </c:strCache>
            </c:strRef>
          </c:cat>
          <c:val>
            <c:numRef>
              <c:f>Sheet1!$D$2:$D$6</c:f>
              <c:numCache>
                <c:formatCode>#,##0</c:formatCode>
                <c:ptCount val="5"/>
                <c:pt idx="0">
                  <c:v>114702</c:v>
                </c:pt>
                <c:pt idx="1">
                  <c:v>61832</c:v>
                </c:pt>
                <c:pt idx="2">
                  <c:v>43101</c:v>
                </c:pt>
                <c:pt idx="3">
                  <c:v>38218</c:v>
                </c:pt>
                <c:pt idx="4">
                  <c:v>16053</c:v>
                </c:pt>
              </c:numCache>
            </c:numRef>
          </c:val>
          <c:extLst>
            <c:ext xmlns:c16="http://schemas.microsoft.com/office/drawing/2014/chart" uri="{C3380CC4-5D6E-409C-BE32-E72D297353CC}">
              <c16:uniqueId val="{00000002-AE90-4C66-BF03-91AB449ABE79}"/>
            </c:ext>
          </c:extLst>
        </c:ser>
        <c:ser>
          <c:idx val="3"/>
          <c:order val="3"/>
          <c:tx>
            <c:strRef>
              <c:f>Sheet1!$E$1</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Phishing</c:v>
                </c:pt>
                <c:pt idx="1">
                  <c:v>Non-Payment</c:v>
                </c:pt>
                <c:pt idx="2">
                  <c:v>Extortion</c:v>
                </c:pt>
                <c:pt idx="3">
                  <c:v>Data Breach</c:v>
                </c:pt>
                <c:pt idx="4">
                  <c:v>Identity Theft</c:v>
                </c:pt>
              </c:strCache>
            </c:strRef>
          </c:cat>
          <c:val>
            <c:numRef>
              <c:f>Sheet1!$E$2:$E$6</c:f>
              <c:numCache>
                <c:formatCode>#,##0</c:formatCode>
                <c:ptCount val="5"/>
                <c:pt idx="0">
                  <c:v>26379</c:v>
                </c:pt>
                <c:pt idx="1">
                  <c:v>65116</c:v>
                </c:pt>
                <c:pt idx="2">
                  <c:v>51146</c:v>
                </c:pt>
                <c:pt idx="3">
                  <c:v>50642</c:v>
                </c:pt>
                <c:pt idx="4">
                  <c:v>16128</c:v>
                </c:pt>
              </c:numCache>
            </c:numRef>
          </c:val>
          <c:extLst>
            <c:ext xmlns:c16="http://schemas.microsoft.com/office/drawing/2014/chart" uri="{C3380CC4-5D6E-409C-BE32-E72D297353CC}">
              <c16:uniqueId val="{00000004-AE90-4C66-BF03-91AB449ABE79}"/>
            </c:ext>
          </c:extLst>
        </c:ser>
        <c:ser>
          <c:idx val="4"/>
          <c:order val="4"/>
          <c:tx>
            <c:strRef>
              <c:f>Sheet1!$F$1</c:f>
              <c:strCache>
                <c:ptCount val="1"/>
                <c:pt idx="0">
                  <c:v>2017</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Phishing</c:v>
                </c:pt>
                <c:pt idx="1">
                  <c:v>Non-Payment</c:v>
                </c:pt>
                <c:pt idx="2">
                  <c:v>Extortion</c:v>
                </c:pt>
                <c:pt idx="3">
                  <c:v>Data Breach</c:v>
                </c:pt>
                <c:pt idx="4">
                  <c:v>Identity Theft</c:v>
                </c:pt>
              </c:strCache>
            </c:strRef>
          </c:cat>
          <c:val>
            <c:numRef>
              <c:f>Sheet1!$F$2:$F$6</c:f>
              <c:numCache>
                <c:formatCode>#,##0</c:formatCode>
                <c:ptCount val="5"/>
                <c:pt idx="0">
                  <c:v>25344</c:v>
                </c:pt>
                <c:pt idx="1">
                  <c:v>84079</c:v>
                </c:pt>
                <c:pt idx="2">
                  <c:v>14938</c:v>
                </c:pt>
                <c:pt idx="3">
                  <c:v>30904</c:v>
                </c:pt>
                <c:pt idx="4">
                  <c:v>17636</c:v>
                </c:pt>
              </c:numCache>
            </c:numRef>
          </c:val>
          <c:extLst>
            <c:ext xmlns:c16="http://schemas.microsoft.com/office/drawing/2014/chart" uri="{C3380CC4-5D6E-409C-BE32-E72D297353CC}">
              <c16:uniqueId val="{00000005-AE90-4C66-BF03-91AB449ABE79}"/>
            </c:ext>
          </c:extLst>
        </c:ser>
        <c:ser>
          <c:idx val="5"/>
          <c:order val="5"/>
          <c:tx>
            <c:strRef>
              <c:f>Sheet1!$G$1</c:f>
              <c:strCache>
                <c:ptCount val="1"/>
                <c:pt idx="0">
                  <c:v>2016</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Phishing</c:v>
                </c:pt>
                <c:pt idx="1">
                  <c:v>Non-Payment</c:v>
                </c:pt>
                <c:pt idx="2">
                  <c:v>Extortion</c:v>
                </c:pt>
                <c:pt idx="3">
                  <c:v>Data Breach</c:v>
                </c:pt>
                <c:pt idx="4">
                  <c:v>Identity Theft</c:v>
                </c:pt>
              </c:strCache>
            </c:strRef>
          </c:cat>
          <c:val>
            <c:numRef>
              <c:f>Sheet1!$G$2:$G$6</c:f>
              <c:numCache>
                <c:formatCode>#,##0</c:formatCode>
                <c:ptCount val="5"/>
                <c:pt idx="0">
                  <c:v>19465</c:v>
                </c:pt>
                <c:pt idx="1">
                  <c:v>81029</c:v>
                </c:pt>
                <c:pt idx="2">
                  <c:v>17146</c:v>
                </c:pt>
                <c:pt idx="3">
                  <c:v>27573</c:v>
                </c:pt>
                <c:pt idx="4">
                  <c:v>16878</c:v>
                </c:pt>
              </c:numCache>
            </c:numRef>
          </c:val>
          <c:extLst>
            <c:ext xmlns:c16="http://schemas.microsoft.com/office/drawing/2014/chart" uri="{C3380CC4-5D6E-409C-BE32-E72D297353CC}">
              <c16:uniqueId val="{00000000-01F1-42D5-8ED3-128D1485E49B}"/>
            </c:ext>
          </c:extLst>
        </c:ser>
        <c:dLbls>
          <c:dLblPos val="outEnd"/>
          <c:showLegendKey val="0"/>
          <c:showVal val="1"/>
          <c:showCatName val="0"/>
          <c:showSerName val="0"/>
          <c:showPercent val="0"/>
          <c:showBubbleSize val="0"/>
        </c:dLbls>
        <c:gapWidth val="444"/>
        <c:overlap val="-90"/>
        <c:axId val="147081808"/>
        <c:axId val="147090544"/>
      </c:barChart>
      <c:catAx>
        <c:axId val="14708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47090544"/>
        <c:crosses val="autoZero"/>
        <c:auto val="1"/>
        <c:lblAlgn val="ctr"/>
        <c:lblOffset val="100"/>
        <c:noMultiLvlLbl val="0"/>
      </c:catAx>
      <c:valAx>
        <c:axId val="147090544"/>
        <c:scaling>
          <c:orientation val="minMax"/>
        </c:scaling>
        <c:delete val="1"/>
        <c:axPos val="l"/>
        <c:numFmt formatCode="#,##0" sourceLinked="1"/>
        <c:majorTickMark val="none"/>
        <c:minorTickMark val="none"/>
        <c:tickLblPos val="nextTo"/>
        <c:crossAx val="1470818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Losses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#,##0.0</c:formatCode>
                <c:ptCount val="6"/>
                <c:pt idx="0">
                  <c:v>1.5</c:v>
                </c:pt>
                <c:pt idx="1">
                  <c:v>1.4</c:v>
                </c:pt>
                <c:pt idx="2">
                  <c:v>2.7</c:v>
                </c:pt>
                <c:pt idx="3">
                  <c:v>3.5</c:v>
                </c:pt>
                <c:pt idx="4">
                  <c:v>4.2</c:v>
                </c:pt>
                <c:pt idx="5">
                  <c:v>6.9</c:v>
                </c:pt>
              </c:numCache>
            </c:numRef>
          </c:val>
          <c:smooth val="0"/>
          <c:extLst>
            <c:ext xmlns:c16="http://schemas.microsoft.com/office/drawing/2014/chart" uri="{C3380CC4-5D6E-409C-BE32-E72D297353CC}">
              <c16:uniqueId val="{00000000-A2D4-4639-A5EF-2A2796E038C0}"/>
            </c:ext>
          </c:extLst>
        </c:ser>
        <c:dLbls>
          <c:dLblPos val="ctr"/>
          <c:showLegendKey val="0"/>
          <c:showVal val="1"/>
          <c:showCatName val="0"/>
          <c:showSerName val="0"/>
          <c:showPercent val="0"/>
          <c:showBubbleSize val="0"/>
        </c:dLbls>
        <c:marker val="1"/>
        <c:smooth val="0"/>
        <c:axId val="153734592"/>
        <c:axId val="153735008"/>
      </c:lineChart>
      <c:catAx>
        <c:axId val="153734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53735008"/>
        <c:crosses val="autoZero"/>
        <c:auto val="1"/>
        <c:lblAlgn val="ctr"/>
        <c:lblOffset val="100"/>
        <c:noMultiLvlLbl val="0"/>
      </c:catAx>
      <c:valAx>
        <c:axId val="1537350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537345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Victim losses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BEC</c:v>
                </c:pt>
                <c:pt idx="1">
                  <c:v>Confidence Fraud/Romance</c:v>
                </c:pt>
                <c:pt idx="2">
                  <c:v>Investment</c:v>
                </c:pt>
                <c:pt idx="3">
                  <c:v>Non-Payment</c:v>
                </c:pt>
                <c:pt idx="4">
                  <c:v>Identity Theft</c:v>
                </c:pt>
              </c:strCache>
            </c:strRef>
          </c:cat>
          <c:val>
            <c:numRef>
              <c:f>Sheet1!$B$2:$B$6</c:f>
              <c:numCache>
                <c:formatCode>"$"#,##0</c:formatCode>
                <c:ptCount val="5"/>
                <c:pt idx="0">
                  <c:v>2395953296</c:v>
                </c:pt>
                <c:pt idx="1">
                  <c:v>956039739</c:v>
                </c:pt>
                <c:pt idx="2">
                  <c:v>1455943193</c:v>
                </c:pt>
                <c:pt idx="3">
                  <c:v>337493071</c:v>
                </c:pt>
                <c:pt idx="4">
                  <c:v>278267918</c:v>
                </c:pt>
              </c:numCache>
            </c:numRef>
          </c:val>
          <c:extLst>
            <c:ext xmlns:c16="http://schemas.microsoft.com/office/drawing/2014/chart" uri="{C3380CC4-5D6E-409C-BE32-E72D297353CC}">
              <c16:uniqueId val="{00000000-AE90-4C66-BF03-91AB449ABE79}"/>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BEC</c:v>
                </c:pt>
                <c:pt idx="1">
                  <c:v>Confidence Fraud/Romance</c:v>
                </c:pt>
                <c:pt idx="2">
                  <c:v>Investment</c:v>
                </c:pt>
                <c:pt idx="3">
                  <c:v>Non-Payment</c:v>
                </c:pt>
                <c:pt idx="4">
                  <c:v>Identity Theft</c:v>
                </c:pt>
              </c:strCache>
            </c:strRef>
          </c:cat>
          <c:val>
            <c:numRef>
              <c:f>Sheet1!$C$2:$C$6</c:f>
              <c:numCache>
                <c:formatCode>"$"#,##0</c:formatCode>
                <c:ptCount val="5"/>
                <c:pt idx="0">
                  <c:v>1866642107</c:v>
                </c:pt>
                <c:pt idx="1">
                  <c:v>600249821</c:v>
                </c:pt>
                <c:pt idx="2">
                  <c:v>336469000</c:v>
                </c:pt>
                <c:pt idx="3">
                  <c:v>265011249</c:v>
                </c:pt>
                <c:pt idx="4">
                  <c:v>219484699</c:v>
                </c:pt>
              </c:numCache>
            </c:numRef>
          </c:val>
          <c:extLst>
            <c:ext xmlns:c16="http://schemas.microsoft.com/office/drawing/2014/chart" uri="{C3380CC4-5D6E-409C-BE32-E72D297353CC}">
              <c16:uniqueId val="{00000001-AE90-4C66-BF03-91AB449ABE79}"/>
            </c:ext>
          </c:extLst>
        </c:ser>
        <c:ser>
          <c:idx val="2"/>
          <c:order val="2"/>
          <c:tx>
            <c:strRef>
              <c:f>Sheet1!$D$1</c:f>
              <c:strCache>
                <c:ptCount val="1"/>
                <c:pt idx="0">
                  <c:v>2019</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BEC</c:v>
                </c:pt>
                <c:pt idx="1">
                  <c:v>Confidence Fraud/Romance</c:v>
                </c:pt>
                <c:pt idx="2">
                  <c:v>Investment</c:v>
                </c:pt>
                <c:pt idx="3">
                  <c:v>Non-Payment</c:v>
                </c:pt>
                <c:pt idx="4">
                  <c:v>Identity Theft</c:v>
                </c:pt>
              </c:strCache>
            </c:strRef>
          </c:cat>
          <c:val>
            <c:numRef>
              <c:f>Sheet1!$D$2:$D$6</c:f>
              <c:numCache>
                <c:formatCode>"$"#,##0</c:formatCode>
                <c:ptCount val="5"/>
                <c:pt idx="0">
                  <c:v>1776549688</c:v>
                </c:pt>
                <c:pt idx="1">
                  <c:v>475014032</c:v>
                </c:pt>
                <c:pt idx="2">
                  <c:v>222186195</c:v>
                </c:pt>
                <c:pt idx="3">
                  <c:v>196563497</c:v>
                </c:pt>
                <c:pt idx="4">
                  <c:v>160305789</c:v>
                </c:pt>
              </c:numCache>
            </c:numRef>
          </c:val>
          <c:extLst>
            <c:ext xmlns:c16="http://schemas.microsoft.com/office/drawing/2014/chart" uri="{C3380CC4-5D6E-409C-BE32-E72D297353CC}">
              <c16:uniqueId val="{00000002-AE90-4C66-BF03-91AB449ABE79}"/>
            </c:ext>
          </c:extLst>
        </c:ser>
        <c:ser>
          <c:idx val="3"/>
          <c:order val="3"/>
          <c:tx>
            <c:strRef>
              <c:f>Sheet1!$E$1</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BEC</c:v>
                </c:pt>
                <c:pt idx="1">
                  <c:v>Confidence Fraud/Romance</c:v>
                </c:pt>
                <c:pt idx="2">
                  <c:v>Investment</c:v>
                </c:pt>
                <c:pt idx="3">
                  <c:v>Non-Payment</c:v>
                </c:pt>
                <c:pt idx="4">
                  <c:v>Identity Theft</c:v>
                </c:pt>
              </c:strCache>
            </c:strRef>
          </c:cat>
          <c:val>
            <c:numRef>
              <c:f>Sheet1!$E$2:$E$6</c:f>
              <c:numCache>
                <c:formatCode>"$"#,##0</c:formatCode>
                <c:ptCount val="5"/>
                <c:pt idx="0">
                  <c:v>1297803489</c:v>
                </c:pt>
                <c:pt idx="1">
                  <c:v>362500761</c:v>
                </c:pt>
                <c:pt idx="2">
                  <c:v>252955320</c:v>
                </c:pt>
                <c:pt idx="3">
                  <c:v>183826809</c:v>
                </c:pt>
                <c:pt idx="4">
                  <c:v>100429691</c:v>
                </c:pt>
              </c:numCache>
            </c:numRef>
          </c:val>
          <c:extLst>
            <c:ext xmlns:c16="http://schemas.microsoft.com/office/drawing/2014/chart" uri="{C3380CC4-5D6E-409C-BE32-E72D297353CC}">
              <c16:uniqueId val="{00000000-EFBF-4E18-8C3C-771D547D134F}"/>
            </c:ext>
          </c:extLst>
        </c:ser>
        <c:dLbls>
          <c:dLblPos val="outEnd"/>
          <c:showLegendKey val="0"/>
          <c:showVal val="1"/>
          <c:showCatName val="0"/>
          <c:showSerName val="0"/>
          <c:showPercent val="0"/>
          <c:showBubbleSize val="0"/>
        </c:dLbls>
        <c:gapWidth val="444"/>
        <c:overlap val="-90"/>
        <c:axId val="147081808"/>
        <c:axId val="147090544"/>
      </c:barChart>
      <c:catAx>
        <c:axId val="14708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47090544"/>
        <c:crosses val="autoZero"/>
        <c:auto val="1"/>
        <c:lblAlgn val="ctr"/>
        <c:lblOffset val="100"/>
        <c:noMultiLvlLbl val="0"/>
      </c:catAx>
      <c:valAx>
        <c:axId val="147090544"/>
        <c:scaling>
          <c:orientation val="minMax"/>
        </c:scaling>
        <c:delete val="1"/>
        <c:axPos val="l"/>
        <c:numFmt formatCode="&quot;$&quot;#,##0" sourceLinked="1"/>
        <c:majorTickMark val="none"/>
        <c:minorTickMark val="none"/>
        <c:tickLblPos val="nextTo"/>
        <c:crossAx val="1470818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Payment</a:t>
            </a:r>
            <a:r>
              <a:rPr lang="en-US" baseline="0" dirty="0"/>
              <a:t> methods subject to attempted/actual payments fraud</a:t>
            </a:r>
            <a:endParaRPr lang="en-US"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Checks</c:v>
                </c:pt>
                <c:pt idx="1">
                  <c:v>ACH debits</c:v>
                </c:pt>
                <c:pt idx="2">
                  <c:v>Wire transfers</c:v>
                </c:pt>
                <c:pt idx="3">
                  <c:v>Credit Cards</c:v>
                </c:pt>
                <c:pt idx="4">
                  <c:v>ACH credits</c:v>
                </c:pt>
              </c:strCache>
            </c:strRef>
          </c:cat>
          <c:val>
            <c:numRef>
              <c:f>Sheet1!$B$2:$B$6</c:f>
              <c:numCache>
                <c:formatCode>0%</c:formatCode>
                <c:ptCount val="5"/>
                <c:pt idx="0">
                  <c:v>0.66</c:v>
                </c:pt>
                <c:pt idx="1">
                  <c:v>0.37</c:v>
                </c:pt>
                <c:pt idx="2">
                  <c:v>0.32</c:v>
                </c:pt>
                <c:pt idx="3">
                  <c:v>0.26</c:v>
                </c:pt>
                <c:pt idx="4">
                  <c:v>0.24</c:v>
                </c:pt>
              </c:numCache>
            </c:numRef>
          </c:val>
          <c:extLst>
            <c:ext xmlns:c16="http://schemas.microsoft.com/office/drawing/2014/chart" uri="{C3380CC4-5D6E-409C-BE32-E72D297353CC}">
              <c16:uniqueId val="{00000000-AE90-4C66-BF03-91AB449ABE79}"/>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Checks</c:v>
                </c:pt>
                <c:pt idx="1">
                  <c:v>ACH debits</c:v>
                </c:pt>
                <c:pt idx="2">
                  <c:v>Wire transfers</c:v>
                </c:pt>
                <c:pt idx="3">
                  <c:v>Credit Cards</c:v>
                </c:pt>
                <c:pt idx="4">
                  <c:v>ACH credits</c:v>
                </c:pt>
              </c:strCache>
            </c:strRef>
          </c:cat>
          <c:val>
            <c:numRef>
              <c:f>Sheet1!$C$2:$C$6</c:f>
              <c:numCache>
                <c:formatCode>0%</c:formatCode>
                <c:ptCount val="5"/>
                <c:pt idx="0">
                  <c:v>0.66</c:v>
                </c:pt>
                <c:pt idx="1">
                  <c:v>0.34</c:v>
                </c:pt>
                <c:pt idx="2">
                  <c:v>0.39</c:v>
                </c:pt>
                <c:pt idx="3">
                  <c:v>0.24</c:v>
                </c:pt>
                <c:pt idx="4">
                  <c:v>0.19</c:v>
                </c:pt>
              </c:numCache>
            </c:numRef>
          </c:val>
          <c:extLst>
            <c:ext xmlns:c16="http://schemas.microsoft.com/office/drawing/2014/chart" uri="{C3380CC4-5D6E-409C-BE32-E72D297353CC}">
              <c16:uniqueId val="{00000001-AE90-4C66-BF03-91AB449ABE79}"/>
            </c:ext>
          </c:extLst>
        </c:ser>
        <c:dLbls>
          <c:dLblPos val="outEnd"/>
          <c:showLegendKey val="0"/>
          <c:showVal val="1"/>
          <c:showCatName val="0"/>
          <c:showSerName val="0"/>
          <c:showPercent val="0"/>
          <c:showBubbleSize val="0"/>
        </c:dLbls>
        <c:gapWidth val="444"/>
        <c:overlap val="-90"/>
        <c:axId val="147081808"/>
        <c:axId val="147090544"/>
      </c:barChart>
      <c:catAx>
        <c:axId val="14708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47090544"/>
        <c:crosses val="autoZero"/>
        <c:auto val="1"/>
        <c:lblAlgn val="ctr"/>
        <c:lblOffset val="100"/>
        <c:noMultiLvlLbl val="0"/>
      </c:catAx>
      <c:valAx>
        <c:axId val="147090544"/>
        <c:scaling>
          <c:orientation val="minMax"/>
        </c:scaling>
        <c:delete val="1"/>
        <c:axPos val="l"/>
        <c:numFmt formatCode="0%" sourceLinked="1"/>
        <c:majorTickMark val="none"/>
        <c:minorTickMark val="none"/>
        <c:tickLblPos val="nextTo"/>
        <c:crossAx val="1470818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lltrust.com/resources/blog/billtrusts-generation-z-and-digital-payments-study/"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rtifid.com/article/why-fraud-happens-in-real-estat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rtifid.com/article/why-fraud-happens-in-real-estate" TargetMode="External"/><Relationship Id="rId3" Type="http://schemas.openxmlformats.org/officeDocument/2006/relationships/hyperlink" Target="https://www.census.gov/construction/nrs/pdf/newressales.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Perla </a:t>
            </a:r>
            <a:endParaRPr/>
          </a:p>
        </p:txBody>
      </p:sp>
      <p:sp>
        <p:nvSpPr>
          <p:cNvPr id="69" name="Google Shape;6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53da77c70e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53da77c70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
        <p:nvSpPr>
          <p:cNvPr id="145" name="Google Shape;14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
        <p:nvSpPr>
          <p:cNvPr id="152" name="Google Shape;15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
        <p:nvSpPr>
          <p:cNvPr id="159" name="Google Shape;15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
        <p:nvSpPr>
          <p:cNvPr id="166" name="Google Shape;1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
        <p:nvSpPr>
          <p:cNvPr id="174" name="Google Shape;1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Matt</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matt</a:t>
            </a:r>
            <a:endParaRPr/>
          </a:p>
        </p:txBody>
      </p:sp>
      <p:sp>
        <p:nvSpPr>
          <p:cNvPr id="188" name="Google Shape;1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493b9115d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493b9115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3da77c70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Perla </a:t>
            </a:r>
            <a:endParaRPr/>
          </a:p>
        </p:txBody>
      </p:sp>
      <p:sp>
        <p:nvSpPr>
          <p:cNvPr id="87" name="Google Shape;87;g153da77c70e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Perla </a:t>
            </a:r>
            <a:endParaRPr/>
          </a:p>
        </p:txBody>
      </p:sp>
      <p:sp>
        <p:nvSpPr>
          <p:cNvPr id="290" name="Google Shape;29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53da77c70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Perla </a:t>
            </a:r>
            <a:endParaRPr/>
          </a:p>
        </p:txBody>
      </p:sp>
      <p:sp>
        <p:nvSpPr>
          <p:cNvPr id="297" name="Google Shape;297;g153da77c70e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46ee723ae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46ee723ae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https://www.paymints.io/2021/07/real-estate-fraud-prevention-3/</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46ee723ae1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46ee723ae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5063a62b0c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5063a62b0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53da77c70e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53da77c70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Matt</a:t>
            </a:r>
            <a:endParaRPr/>
          </a:p>
        </p:txBody>
      </p:sp>
      <p:sp>
        <p:nvSpPr>
          <p:cNvPr id="354" name="Google Shape;35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46ee723ae1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46ee723ae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5194b377f9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5194b377f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493b9115d6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493b9115d6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the landscape has changed with homebuyers- generational change. People that are now buying home are now used to using digital payment platforms more than checks and wire. </a:t>
            </a:r>
            <a:br>
              <a:rPr lang="en-US"/>
            </a:br>
            <a:br>
              <a:rPr lang="en-US"/>
            </a:br>
            <a:r>
              <a:rPr lang="en-US"/>
              <a:t>How many electronic payment transactions are made per person per day. </a:t>
            </a:r>
            <a:br>
              <a:rPr lang="en-US"/>
            </a:br>
            <a:br>
              <a:rPr lang="en-US"/>
            </a:br>
            <a:r>
              <a:rPr lang="en-US"/>
              <a:t>Homebuyer space and percentage of millenials- FATIC presentation </a:t>
            </a:r>
            <a:br>
              <a:rPr lang="en-US"/>
            </a:br>
            <a:br>
              <a:rPr lang="en-US"/>
            </a:br>
            <a:r>
              <a:rPr lang="en-US"/>
              <a:t>Billtrust payment study: </a:t>
            </a:r>
            <a:br>
              <a:rPr lang="en-US"/>
            </a:br>
            <a:r>
              <a:rPr lang="en-US" sz="1150">
                <a:solidFill>
                  <a:srgbClr val="1D1C1D"/>
                </a:solidFill>
                <a:highlight>
                  <a:srgbClr val="F8F8F8"/>
                </a:highlight>
              </a:rPr>
              <a:t>79% of GenZ reported using a digital payment platform like Venmo or Zelle at least one a month</a:t>
            </a:r>
            <a:br>
              <a:rPr lang="en-US"/>
            </a:br>
            <a:r>
              <a:rPr lang="en-US" u="sng">
                <a:solidFill>
                  <a:schemeClr val="hlink"/>
                </a:solidFill>
                <a:hlinkClick r:id="rId2"/>
              </a:rPr>
              <a:t>https://www.billtrust.com/resources/blog/billtrusts-generation-z-and-digital-payments-study/</a:t>
            </a:r>
            <a:br>
              <a:rPr lang="en-US"/>
            </a:br>
            <a:br>
              <a:rPr lang="en-US"/>
            </a:br>
            <a:br>
              <a:rPr lang="en-US"/>
            </a:b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493b9115d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493b9115d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inefficiencies of dealing with checks </a:t>
            </a:r>
            <a:br>
              <a:rPr lang="en-US"/>
            </a:br>
            <a:r>
              <a:rPr lang="en-US"/>
              <a:t>Real estate transactions are one of the largest transactions someone will make in their lifetime and they don’t know the safeguards to take when sending a wire. People tell them all of the securities behind it, but will they? You have to be very careful when dealing with money in a real estate transaction. In a real estate transaction people are sending their routing and account numbers and someone who gets that info can go to any website and make a purchase. Unless their banking has security safeguards in place it’s very easy to create this fraud. </a:t>
            </a:r>
            <a:br>
              <a:rPr lang="en-US"/>
            </a:br>
            <a:r>
              <a:rPr lang="en-US"/>
              <a:t>-Make it relatable</a:t>
            </a:r>
            <a:br>
              <a:rPr lang="en-US"/>
            </a:br>
            <a:br>
              <a:rPr lang="en-US"/>
            </a:br>
            <a:r>
              <a:rPr lang="en-US"/>
              <a:t>You have a routingand accounting number on a check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46ee723ae1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46ee723ae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Matt</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3da77c70e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53da77c70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Perla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53da77c70e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53da77c70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https://www.certifid.com/article/why-fraud-happens-in-real-estate</a:t>
            </a:r>
            <a:br>
              <a:rPr lang="en-US"/>
            </a:br>
            <a:br>
              <a:rPr lang="en-US"/>
            </a:br>
            <a:r>
              <a:rPr lang="en-US">
                <a:solidFill>
                  <a:schemeClr val="dk1"/>
                </a:solidFill>
              </a:rPr>
              <a:t>Perla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46ee723ae1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46ee723a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Perla </a:t>
            </a:r>
            <a:br>
              <a:rPr lang="en-US"/>
            </a:br>
            <a:br>
              <a:rPr lang="en-US"/>
            </a:br>
            <a:r>
              <a:rPr lang="en-US" u="sng">
                <a:solidFill>
                  <a:schemeClr val="hlink"/>
                </a:solidFill>
                <a:hlinkClick r:id="rId2"/>
              </a:rPr>
              <a:t>https://www.certifid.com/article/why-fraud-happens-in-real-estate</a:t>
            </a:r>
            <a:br>
              <a:rPr lang="en-US"/>
            </a:br>
            <a:r>
              <a:rPr lang="en-US" u="sng">
                <a:solidFill>
                  <a:schemeClr val="hlink"/>
                </a:solidFill>
                <a:hlinkClick r:id="rId3"/>
              </a:rPr>
              <a:t>https://www.census.gov/construction/nrs/pdf/newressales.pdf</a:t>
            </a:r>
            <a:r>
              <a:rPr lang="en-US"/>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
        <p:nvSpPr>
          <p:cNvPr id="9" name="Google Shape;9;p29"/>
          <p:cNvSpPr txBox="1"/>
          <p:nvPr/>
        </p:nvSpPr>
        <p:spPr>
          <a:xfrm>
            <a:off x="839586" y="6359234"/>
            <a:ext cx="4405745"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Quattrocento Sans"/>
              <a:buNone/>
            </a:pPr>
            <a:r>
              <a:rPr b="0" i="0" lang="en-US" sz="1100" u="none" cap="none" strike="noStrike">
                <a:solidFill>
                  <a:schemeClr val="dk1"/>
                </a:solidFill>
                <a:latin typeface="Quattrocento Sans"/>
                <a:ea typeface="Quattrocento Sans"/>
                <a:cs typeface="Quattrocento Sans"/>
                <a:sym typeface="Quattrocento Sans"/>
              </a:rPr>
              <a:t>Copyright © 2022 Segin Software, LLC. All rights reserved.</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 name="Google Shape;10;p29"/>
          <p:cNvSpPr txBox="1"/>
          <p:nvPr>
            <p:ph idx="1" type="body"/>
          </p:nvPr>
        </p:nvSpPr>
        <p:spPr>
          <a:xfrm>
            <a:off x="892983" y="5058614"/>
            <a:ext cx="10455275" cy="46380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1" name="Google Shape;11;p29"/>
          <p:cNvSpPr txBox="1"/>
          <p:nvPr>
            <p:ph idx="2" type="body"/>
          </p:nvPr>
        </p:nvSpPr>
        <p:spPr>
          <a:xfrm>
            <a:off x="893763" y="5643563"/>
            <a:ext cx="10455275" cy="4254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31"/>
          <p:cNvSpPr txBox="1"/>
          <p:nvPr/>
        </p:nvSpPr>
        <p:spPr>
          <a:xfrm>
            <a:off x="839586" y="6359234"/>
            <a:ext cx="4405745"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Quattrocento Sans"/>
              <a:buNone/>
            </a:pPr>
            <a:r>
              <a:rPr lang="en-US" sz="1200">
                <a:solidFill>
                  <a:schemeClr val="dk1"/>
                </a:solidFill>
                <a:latin typeface="Quattrocento Sans"/>
                <a:ea typeface="Quattrocento Sans"/>
                <a:cs typeface="Quattrocento Sans"/>
                <a:sym typeface="Quattrocento Sans"/>
              </a:rPr>
              <a:t>Copyright © 2022 Segin Software, LLC. All rights reserved.</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 name="Google Shape;16;p31"/>
          <p:cNvSpPr txBox="1"/>
          <p:nvPr/>
        </p:nvSpPr>
        <p:spPr>
          <a:xfrm>
            <a:off x="830580" y="457200"/>
            <a:ext cx="43815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Quattrocento Sans"/>
                <a:ea typeface="Quattrocento Sans"/>
                <a:cs typeface="Quattrocento Sans"/>
                <a:sym typeface="Quattrocento Sans"/>
              </a:rPr>
              <a:t>AGENDA</a:t>
            </a:r>
            <a:endParaRPr/>
          </a:p>
        </p:txBody>
      </p:sp>
      <p:sp>
        <p:nvSpPr>
          <p:cNvPr id="17" name="Google Shape;17;p31"/>
          <p:cNvSpPr txBox="1"/>
          <p:nvPr>
            <p:ph idx="1" type="body"/>
          </p:nvPr>
        </p:nvSpPr>
        <p:spPr>
          <a:xfrm>
            <a:off x="830263" y="2037341"/>
            <a:ext cx="4764202" cy="438785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3"/>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Quattrocento Sans"/>
              <a:buNone/>
              <a:defRPr b="0" i="0" sz="4400" u="none" cap="none" strike="noStrike">
                <a:solidFill>
                  <a:schemeClr val="dk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3"/>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7" name="Shape 27"/>
        <p:cNvGrpSpPr/>
        <p:nvPr/>
      </p:nvGrpSpPr>
      <p:grpSpPr>
        <a:xfrm>
          <a:off x="0" y="0"/>
          <a:ext cx="0" cy="0"/>
          <a:chOff x="0" y="0"/>
          <a:chExt cx="0" cy="0"/>
        </a:xfrm>
      </p:grpSpPr>
      <p:sp>
        <p:nvSpPr>
          <p:cNvPr id="28" name="Google Shape;28;p36"/>
          <p:cNvSpPr txBox="1"/>
          <p:nvPr>
            <p:ph type="title"/>
          </p:nvPr>
        </p:nvSpPr>
        <p:spPr>
          <a:xfrm>
            <a:off x="838200" y="365125"/>
            <a:ext cx="7848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Quattrocento Sans"/>
              <a:buNone/>
              <a:defRPr b="0" i="0" sz="4400" u="none" cap="none" strike="noStrike">
                <a:solidFill>
                  <a:schemeClr val="dk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36"/>
          <p:cNvSpPr txBox="1"/>
          <p:nvPr>
            <p:ph idx="1" type="body"/>
          </p:nvPr>
        </p:nvSpPr>
        <p:spPr>
          <a:xfrm>
            <a:off x="838200" y="2706775"/>
            <a:ext cx="9627524" cy="296250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30" name="Google Shape;3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36"/>
          <p:cNvSpPr txBox="1"/>
          <p:nvPr>
            <p:ph idx="2" type="body"/>
          </p:nvPr>
        </p:nvSpPr>
        <p:spPr>
          <a:xfrm>
            <a:off x="838200" y="1770063"/>
            <a:ext cx="9627524" cy="7985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1"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37"/>
          <p:cNvSpPr txBox="1"/>
          <p:nvPr>
            <p:ph type="title"/>
          </p:nvPr>
        </p:nvSpPr>
        <p:spPr>
          <a:xfrm>
            <a:off x="838200" y="365125"/>
            <a:ext cx="7867261"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Quattrocento Sans"/>
              <a:buNone/>
              <a:defRPr b="0" i="0" sz="4400" u="none" cap="none" strike="noStrike">
                <a:solidFill>
                  <a:schemeClr val="dk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37"/>
          <p:cNvSpPr txBox="1"/>
          <p:nvPr>
            <p:ph idx="1" type="body"/>
          </p:nvPr>
        </p:nvSpPr>
        <p:spPr>
          <a:xfrm>
            <a:off x="838200" y="1825625"/>
            <a:ext cx="4656513"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35" name="Google Shape;35;p37"/>
          <p:cNvSpPr txBox="1"/>
          <p:nvPr>
            <p:ph idx="2" type="body"/>
          </p:nvPr>
        </p:nvSpPr>
        <p:spPr>
          <a:xfrm>
            <a:off x="5660967" y="1825625"/>
            <a:ext cx="4879571"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36" name="Google Shape;3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38"/>
          <p:cNvSpPr txBox="1"/>
          <p:nvPr>
            <p:ph type="title"/>
          </p:nvPr>
        </p:nvSpPr>
        <p:spPr>
          <a:xfrm>
            <a:off x="838200" y="365125"/>
            <a:ext cx="77724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Quattrocento Sans"/>
              <a:buNone/>
              <a:defRPr b="0" i="0" sz="4400" u="none" cap="none" strike="noStrike">
                <a:solidFill>
                  <a:schemeClr val="dk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39"/>
          <p:cNvSpPr/>
          <p:nvPr>
            <p:ph idx="2" type="pic"/>
          </p:nvPr>
        </p:nvSpPr>
        <p:spPr>
          <a:xfrm>
            <a:off x="5183188" y="2057400"/>
            <a:ext cx="5382288" cy="3803650"/>
          </a:xfrm>
          <a:prstGeom prst="rect">
            <a:avLst/>
          </a:prstGeom>
          <a:noFill/>
          <a:ln>
            <a:noFill/>
          </a:ln>
        </p:spPr>
      </p:sp>
      <p:sp>
        <p:nvSpPr>
          <p:cNvPr id="42" name="Google Shape;42;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attrocento Sans"/>
                <a:ea typeface="Quattrocento Sans"/>
                <a:cs typeface="Quattrocento Sans"/>
                <a:sym typeface="Quattrocento Sans"/>
              </a:defRPr>
            </a:lvl9pPr>
          </a:lstStyle>
          <a:p/>
        </p:txBody>
      </p:sp>
      <p:sp>
        <p:nvSpPr>
          <p:cNvPr id="43" name="Google Shape;4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39"/>
          <p:cNvSpPr txBox="1"/>
          <p:nvPr>
            <p:ph type="title"/>
          </p:nvPr>
        </p:nvSpPr>
        <p:spPr>
          <a:xfrm>
            <a:off x="838200" y="365125"/>
            <a:ext cx="7876592"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Quattrocento Sans"/>
              <a:buNone/>
              <a:defRPr b="0" i="0" sz="4400" u="none" cap="none" strike="noStrike">
                <a:solidFill>
                  <a:schemeClr val="dk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7F9FB"/>
        </a:solidFill>
      </p:bgPr>
    </p:bg>
    <p:spTree>
      <p:nvGrpSpPr>
        <p:cNvPr id="45" name="Shape 45"/>
        <p:cNvGrpSpPr/>
        <p:nvPr/>
      </p:nvGrpSpPr>
      <p:grpSpPr>
        <a:xfrm>
          <a:off x="0" y="0"/>
          <a:ext cx="0" cy="0"/>
          <a:chOff x="0" y="0"/>
          <a:chExt cx="0" cy="0"/>
        </a:xfrm>
      </p:grpSpPr>
      <p:grpSp>
        <p:nvGrpSpPr>
          <p:cNvPr id="46" name="Google Shape;46;g1493b9115d6_0_94"/>
          <p:cNvGrpSpPr/>
          <p:nvPr/>
        </p:nvGrpSpPr>
        <p:grpSpPr>
          <a:xfrm>
            <a:off x="0" y="5204762"/>
            <a:ext cx="12191695" cy="1653192"/>
            <a:chOff x="0" y="3903669"/>
            <a:chExt cx="9144000" cy="1239925"/>
          </a:xfrm>
        </p:grpSpPr>
        <p:sp>
          <p:nvSpPr>
            <p:cNvPr id="47" name="Google Shape;47;g1493b9115d6_0_94"/>
            <p:cNvSpPr/>
            <p:nvPr/>
          </p:nvSpPr>
          <p:spPr>
            <a:xfrm>
              <a:off x="8154895" y="3903669"/>
              <a:ext cx="989100" cy="987900"/>
            </a:xfrm>
            <a:prstGeom prst="rtTriangle">
              <a:avLst/>
            </a:prstGeom>
            <a:solidFill>
              <a:srgbClr val="C9D1F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g1493b9115d6_0_94"/>
            <p:cNvSpPr/>
            <p:nvPr/>
          </p:nvSpPr>
          <p:spPr>
            <a:xfrm flipH="1">
              <a:off x="6181163" y="3903669"/>
              <a:ext cx="989100" cy="987900"/>
            </a:xfrm>
            <a:prstGeom prst="rtTriangle">
              <a:avLst/>
            </a:prstGeom>
            <a:solidFill>
              <a:srgbClr val="4162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g1493b9115d6_0_94"/>
            <p:cNvSpPr/>
            <p:nvPr/>
          </p:nvSpPr>
          <p:spPr>
            <a:xfrm>
              <a:off x="7170274" y="3903669"/>
              <a:ext cx="989100" cy="987900"/>
            </a:xfrm>
            <a:prstGeom prst="rect">
              <a:avLst/>
            </a:prstGeom>
            <a:solidFill>
              <a:srgbClr val="6AD39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g1493b9115d6_0_94"/>
            <p:cNvSpPr/>
            <p:nvPr/>
          </p:nvSpPr>
          <p:spPr>
            <a:xfrm rot="10800000">
              <a:off x="8154757" y="3903682"/>
              <a:ext cx="989100" cy="987900"/>
            </a:xfrm>
            <a:prstGeom prst="rtTriangle">
              <a:avLst/>
            </a:prstGeom>
            <a:solidFill>
              <a:srgbClr val="4162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g1493b9115d6_0_94"/>
            <p:cNvSpPr/>
            <p:nvPr/>
          </p:nvSpPr>
          <p:spPr>
            <a:xfrm>
              <a:off x="0" y="4891594"/>
              <a:ext cx="9144000" cy="252000"/>
            </a:xfrm>
            <a:prstGeom prst="rect">
              <a:avLst/>
            </a:prstGeom>
            <a:solidFill>
              <a:srgbClr val="4162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 name="Google Shape;52;g1493b9115d6_0_94"/>
          <p:cNvSpPr txBox="1"/>
          <p:nvPr>
            <p:ph type="title"/>
          </p:nvPr>
        </p:nvSpPr>
        <p:spPr>
          <a:xfrm>
            <a:off x="415600" y="546667"/>
            <a:ext cx="11360700" cy="810300"/>
          </a:xfrm>
          <a:prstGeom prst="rect">
            <a:avLst/>
          </a:prstGeom>
          <a:noFill/>
          <a:ln>
            <a:noFill/>
          </a:ln>
        </p:spPr>
        <p:txBody>
          <a:bodyPr anchorCtr="0" anchor="ctr" bIns="60950" lIns="60950" spcFirstLastPara="1" rIns="60950" wrap="square" tIns="60950">
            <a:noAutofit/>
          </a:bodyPr>
          <a:lstStyle>
            <a:lvl1pPr lvl="0" rtl="0">
              <a:spcBef>
                <a:spcPts val="0"/>
              </a:spcBef>
              <a:spcAft>
                <a:spcPts val="0"/>
              </a:spcAft>
              <a:buSzPts val="900"/>
              <a:buChar char="●"/>
              <a:defRPr sz="900"/>
            </a:lvl1pPr>
            <a:lvl2pPr lvl="1" rtl="0">
              <a:spcBef>
                <a:spcPts val="0"/>
              </a:spcBef>
              <a:spcAft>
                <a:spcPts val="0"/>
              </a:spcAft>
              <a:buSzPts val="900"/>
              <a:buChar char="○"/>
              <a:defRPr sz="900"/>
            </a:lvl2pPr>
            <a:lvl3pPr lvl="2" rtl="0">
              <a:spcBef>
                <a:spcPts val="0"/>
              </a:spcBef>
              <a:spcAft>
                <a:spcPts val="0"/>
              </a:spcAft>
              <a:buSzPts val="900"/>
              <a:buChar char="■"/>
              <a:defRPr sz="900"/>
            </a:lvl3pPr>
            <a:lvl4pPr lvl="3" rtl="0">
              <a:spcBef>
                <a:spcPts val="0"/>
              </a:spcBef>
              <a:spcAft>
                <a:spcPts val="0"/>
              </a:spcAft>
              <a:buSzPts val="900"/>
              <a:buChar char="●"/>
              <a:defRPr sz="900"/>
            </a:lvl4pPr>
            <a:lvl5pPr lvl="4" rtl="0">
              <a:spcBef>
                <a:spcPts val="0"/>
              </a:spcBef>
              <a:spcAft>
                <a:spcPts val="0"/>
              </a:spcAft>
              <a:buSzPts val="900"/>
              <a:buChar char="○"/>
              <a:defRPr sz="900"/>
            </a:lvl5pPr>
            <a:lvl6pPr lvl="5" rtl="0">
              <a:spcBef>
                <a:spcPts val="0"/>
              </a:spcBef>
              <a:spcAft>
                <a:spcPts val="0"/>
              </a:spcAft>
              <a:buSzPts val="900"/>
              <a:buChar char="■"/>
              <a:defRPr sz="900"/>
            </a:lvl6pPr>
            <a:lvl7pPr lvl="6" rtl="0">
              <a:spcBef>
                <a:spcPts val="0"/>
              </a:spcBef>
              <a:spcAft>
                <a:spcPts val="0"/>
              </a:spcAft>
              <a:buSzPts val="900"/>
              <a:buChar char="●"/>
              <a:defRPr sz="900"/>
            </a:lvl7pPr>
            <a:lvl8pPr lvl="7" rtl="0">
              <a:spcBef>
                <a:spcPts val="0"/>
              </a:spcBef>
              <a:spcAft>
                <a:spcPts val="0"/>
              </a:spcAft>
              <a:buSzPts val="900"/>
              <a:buChar char="○"/>
              <a:defRPr sz="900"/>
            </a:lvl8pPr>
            <a:lvl9pPr lvl="8" rtl="0">
              <a:spcBef>
                <a:spcPts val="0"/>
              </a:spcBef>
              <a:spcAft>
                <a:spcPts val="0"/>
              </a:spcAft>
              <a:buSzPts val="900"/>
              <a:buChar char="■"/>
              <a:defRPr sz="900"/>
            </a:lvl9pPr>
          </a:lstStyle>
          <a:p/>
        </p:txBody>
      </p:sp>
      <p:sp>
        <p:nvSpPr>
          <p:cNvPr id="53" name="Google Shape;53;g1493b9115d6_0_94"/>
          <p:cNvSpPr txBox="1"/>
          <p:nvPr>
            <p:ph idx="1" type="body"/>
          </p:nvPr>
        </p:nvSpPr>
        <p:spPr>
          <a:xfrm>
            <a:off x="415600" y="1639833"/>
            <a:ext cx="11360700" cy="4452000"/>
          </a:xfrm>
          <a:prstGeom prst="rect">
            <a:avLst/>
          </a:prstGeom>
          <a:noFill/>
          <a:ln>
            <a:noFill/>
          </a:ln>
        </p:spPr>
        <p:txBody>
          <a:bodyPr anchorCtr="0" anchor="ctr" bIns="60950" lIns="60950" spcFirstLastPara="1" rIns="60950" wrap="square" tIns="60950">
            <a:noAutofit/>
          </a:bodyPr>
          <a:lstStyle>
            <a:lvl1pPr indent="-285750" lvl="0" marL="457200" rtl="0">
              <a:spcBef>
                <a:spcPts val="0"/>
              </a:spcBef>
              <a:spcAft>
                <a:spcPts val="0"/>
              </a:spcAft>
              <a:buSzPts val="900"/>
              <a:buChar char="●"/>
              <a:defRPr sz="900"/>
            </a:lvl1pPr>
            <a:lvl2pPr indent="-285750" lvl="1" marL="914400" rtl="0">
              <a:spcBef>
                <a:spcPts val="0"/>
              </a:spcBef>
              <a:spcAft>
                <a:spcPts val="0"/>
              </a:spcAft>
              <a:buSzPts val="900"/>
              <a:buFont typeface="Poppins Medium"/>
              <a:buChar char="○"/>
              <a:defRPr sz="900">
                <a:latin typeface="Poppins Medium"/>
                <a:ea typeface="Poppins Medium"/>
                <a:cs typeface="Poppins Medium"/>
                <a:sym typeface="Poppins Medium"/>
              </a:defRPr>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54" name="Google Shape;54;g1493b9115d6_0_94"/>
          <p:cNvSpPr txBox="1"/>
          <p:nvPr>
            <p:ph idx="12" type="sldNum"/>
          </p:nvPr>
        </p:nvSpPr>
        <p:spPr>
          <a:xfrm>
            <a:off x="11280575" y="6201587"/>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7" name="Shape 57"/>
        <p:cNvGrpSpPr/>
        <p:nvPr/>
      </p:nvGrpSpPr>
      <p:grpSpPr>
        <a:xfrm>
          <a:off x="0" y="0"/>
          <a:ext cx="0" cy="0"/>
          <a:chOff x="0" y="0"/>
          <a:chExt cx="0" cy="0"/>
        </a:xfrm>
      </p:grpSpPr>
      <p:sp>
        <p:nvSpPr>
          <p:cNvPr id="58" name="Google Shape;58;p35"/>
          <p:cNvSpPr txBox="1"/>
          <p:nvPr/>
        </p:nvSpPr>
        <p:spPr>
          <a:xfrm>
            <a:off x="839586" y="6359234"/>
            <a:ext cx="4405745"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Quattrocento Sans"/>
              <a:buNone/>
            </a:pPr>
            <a:r>
              <a:rPr lang="en-US" sz="1200">
                <a:solidFill>
                  <a:schemeClr val="dk1"/>
                </a:solidFill>
                <a:latin typeface="Quattrocento Sans"/>
                <a:ea typeface="Quattrocento Sans"/>
                <a:cs typeface="Quattrocento Sans"/>
                <a:sym typeface="Quattrocento Sans"/>
              </a:rPr>
              <a:t>Copyright © 2022 Segin Software, LLC. All rights reserved.</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 name="Google Shape;59;p35"/>
          <p:cNvSpPr txBox="1"/>
          <p:nvPr/>
        </p:nvSpPr>
        <p:spPr>
          <a:xfrm>
            <a:off x="709127" y="597159"/>
            <a:ext cx="493589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Quattrocento Sans"/>
                <a:ea typeface="Quattrocento Sans"/>
                <a:cs typeface="Quattrocento Sans"/>
                <a:sym typeface="Quattrocento Sans"/>
              </a:rPr>
              <a:t>Contact</a:t>
            </a:r>
            <a:endParaRPr/>
          </a:p>
        </p:txBody>
      </p:sp>
      <p:sp>
        <p:nvSpPr>
          <p:cNvPr id="60" name="Google Shape;60;p35"/>
          <p:cNvSpPr txBox="1"/>
          <p:nvPr>
            <p:ph idx="1" type="body"/>
          </p:nvPr>
        </p:nvSpPr>
        <p:spPr>
          <a:xfrm>
            <a:off x="839658" y="1408858"/>
            <a:ext cx="4805362" cy="170756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61" name="Google Shape;61;p35"/>
          <p:cNvSpPr txBox="1"/>
          <p:nvPr/>
        </p:nvSpPr>
        <p:spPr>
          <a:xfrm>
            <a:off x="774392" y="4486300"/>
            <a:ext cx="493589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397 Little Neck Road  |  3300 South Building #306</a:t>
            </a:r>
            <a:br>
              <a:rPr lang="en-US" sz="1200">
                <a:solidFill>
                  <a:schemeClr val="dk1"/>
                </a:solidFill>
                <a:latin typeface="Quattrocento Sans"/>
                <a:ea typeface="Quattrocento Sans"/>
                <a:cs typeface="Quattrocento Sans"/>
                <a:sym typeface="Quattrocento Sans"/>
              </a:rPr>
            </a:br>
            <a:r>
              <a:rPr lang="en-US" sz="1200">
                <a:solidFill>
                  <a:schemeClr val="dk1"/>
                </a:solidFill>
                <a:latin typeface="Quattrocento Sans"/>
                <a:ea typeface="Quattrocento Sans"/>
                <a:cs typeface="Quattrocento Sans"/>
                <a:sym typeface="Quattrocento Sans"/>
              </a:rPr>
              <a:t>Virginia Beach, VA 23452  |  877 GO RYNOH </a:t>
            </a:r>
            <a:endParaRPr/>
          </a:p>
          <a:p>
            <a:pPr indent="0" lvl="0" marL="0" marR="0" rtl="0" algn="l">
              <a:spcBef>
                <a:spcPts val="0"/>
              </a:spcBef>
              <a:spcAft>
                <a:spcPts val="0"/>
              </a:spcAft>
              <a:buNone/>
            </a:pPr>
            <a:r>
              <a:rPr b="1" i="0" lang="en-US" sz="1200">
                <a:solidFill>
                  <a:schemeClr val="dk1"/>
                </a:solidFill>
                <a:latin typeface="Quattrocento Sans"/>
                <a:ea typeface="Quattrocento Sans"/>
                <a:cs typeface="Quattrocento Sans"/>
                <a:sym typeface="Quattrocento Sans"/>
              </a:rPr>
              <a:t>rynoh.com</a:t>
            </a:r>
            <a:endParaRPr/>
          </a:p>
        </p:txBody>
      </p:sp>
      <p:grpSp>
        <p:nvGrpSpPr>
          <p:cNvPr id="62" name="Google Shape;62;p35"/>
          <p:cNvGrpSpPr/>
          <p:nvPr/>
        </p:nvGrpSpPr>
        <p:grpSpPr>
          <a:xfrm>
            <a:off x="839586" y="5466583"/>
            <a:ext cx="1335592" cy="406498"/>
            <a:chOff x="839586" y="5401268"/>
            <a:chExt cx="1335592" cy="406498"/>
          </a:xfrm>
        </p:grpSpPr>
        <p:pic>
          <p:nvPicPr>
            <p:cNvPr id="63" name="Google Shape;63;p35"/>
            <p:cNvPicPr preferRelativeResize="0"/>
            <p:nvPr/>
          </p:nvPicPr>
          <p:blipFill rotWithShape="1">
            <a:blip r:embed="rId2">
              <a:alphaModFix/>
            </a:blip>
            <a:srcRect b="0" l="0" r="0" t="0"/>
            <a:stretch/>
          </p:blipFill>
          <p:spPr>
            <a:xfrm>
              <a:off x="839586" y="5401268"/>
              <a:ext cx="420047" cy="406497"/>
            </a:xfrm>
            <a:prstGeom prst="rect">
              <a:avLst/>
            </a:prstGeom>
            <a:noFill/>
            <a:ln>
              <a:noFill/>
            </a:ln>
          </p:spPr>
        </p:pic>
        <p:pic>
          <p:nvPicPr>
            <p:cNvPr id="64" name="Google Shape;64;p35"/>
            <p:cNvPicPr preferRelativeResize="0"/>
            <p:nvPr/>
          </p:nvPicPr>
          <p:blipFill rotWithShape="1">
            <a:blip r:embed="rId3">
              <a:alphaModFix/>
            </a:blip>
            <a:srcRect b="0" l="0" r="0" t="0"/>
            <a:stretch/>
          </p:blipFill>
          <p:spPr>
            <a:xfrm>
              <a:off x="1312827" y="5401268"/>
              <a:ext cx="426489" cy="406498"/>
            </a:xfrm>
            <a:prstGeom prst="rect">
              <a:avLst/>
            </a:prstGeom>
            <a:noFill/>
            <a:ln>
              <a:noFill/>
            </a:ln>
          </p:spPr>
        </p:pic>
        <p:pic>
          <p:nvPicPr>
            <p:cNvPr id="65" name="Google Shape;65;p35"/>
            <p:cNvPicPr preferRelativeResize="0"/>
            <p:nvPr/>
          </p:nvPicPr>
          <p:blipFill rotWithShape="1">
            <a:blip r:embed="rId4">
              <a:alphaModFix/>
            </a:blip>
            <a:srcRect b="0" l="0" r="0" t="0"/>
            <a:stretch/>
          </p:blipFill>
          <p:spPr>
            <a:xfrm>
              <a:off x="1792510" y="5418110"/>
              <a:ext cx="382668" cy="372381"/>
            </a:xfrm>
            <a:prstGeom prst="rect">
              <a:avLst/>
            </a:prstGeom>
            <a:noFill/>
            <a:ln>
              <a:noFill/>
            </a:ln>
          </p:spPr>
        </p:pic>
      </p:grpSp>
      <p:pic>
        <p:nvPicPr>
          <p:cNvPr descr="Logo&#10;&#10;Description automatically generated" id="66" name="Google Shape;66;p35"/>
          <p:cNvPicPr preferRelativeResize="0"/>
          <p:nvPr/>
        </p:nvPicPr>
        <p:blipFill rotWithShape="1">
          <a:blip r:embed="rId5">
            <a:alphaModFix/>
          </a:blip>
          <a:srcRect b="0" l="0" r="0" t="0"/>
          <a:stretch/>
        </p:blipFill>
        <p:spPr>
          <a:xfrm>
            <a:off x="839586" y="3460474"/>
            <a:ext cx="2286673" cy="8553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9.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picture containing text, person&#10;&#10;Description automatically generated" id="6" name="Google Shape;6;p28"/>
          <p:cNvPicPr preferRelativeResize="0"/>
          <p:nvPr/>
        </p:nvPicPr>
        <p:blipFill rotWithShape="1">
          <a:blip r:embed="rId1">
            <a:alphaModFix/>
          </a:blip>
          <a:srcRect b="0" l="0" r="0" t="0"/>
          <a:stretch/>
        </p:blipFill>
        <p:spPr>
          <a:xfrm>
            <a:off x="0" y="933801"/>
            <a:ext cx="12192000" cy="3810000"/>
          </a:xfrm>
          <a:prstGeom prst="rect">
            <a:avLst/>
          </a:prstGeom>
          <a:noFill/>
          <a:ln>
            <a:noFill/>
          </a:ln>
        </p:spPr>
      </p:pic>
      <p:pic>
        <p:nvPicPr>
          <p:cNvPr descr="Logo&#10;&#10;Description automatically generated" id="7" name="Google Shape;7;p28"/>
          <p:cNvPicPr preferRelativeResize="0"/>
          <p:nvPr/>
        </p:nvPicPr>
        <p:blipFill rotWithShape="1">
          <a:blip r:embed="rId2">
            <a:alphaModFix/>
          </a:blip>
          <a:srcRect b="0" l="0" r="0" t="0"/>
          <a:stretch/>
        </p:blipFill>
        <p:spPr>
          <a:xfrm>
            <a:off x="568411" y="212332"/>
            <a:ext cx="2755556" cy="103075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 name="Shape 12"/>
        <p:cNvGrpSpPr/>
        <p:nvPr/>
      </p:nvGrpSpPr>
      <p:grpSpPr>
        <a:xfrm>
          <a:off x="0" y="0"/>
          <a:ext cx="0" cy="0"/>
          <a:chOff x="0" y="0"/>
          <a:chExt cx="0" cy="0"/>
        </a:xfrm>
      </p:grpSpPr>
      <p:pic>
        <p:nvPicPr>
          <p:cNvPr descr="A person typing on a keyboard&#10;&#10;Description automatically generated with medium confidence" id="13" name="Google Shape;13;p30"/>
          <p:cNvPicPr preferRelativeResize="0"/>
          <p:nvPr/>
        </p:nvPicPr>
        <p:blipFill rotWithShape="1">
          <a:blip r:embed="rId1">
            <a:alphaModFix/>
          </a:blip>
          <a:srcRect b="0" l="0" r="0" t="0"/>
          <a:stretch/>
        </p:blipFill>
        <p:spPr>
          <a:xfrm>
            <a:off x="0" y="1460500"/>
            <a:ext cx="12192000" cy="3937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pic>
        <p:nvPicPr>
          <p:cNvPr descr="Icon&#10;&#10;Description automatically generated" id="19" name="Google Shape;19;p32"/>
          <p:cNvPicPr preferRelativeResize="0"/>
          <p:nvPr/>
        </p:nvPicPr>
        <p:blipFill rotWithShape="1">
          <a:blip r:embed="rId1">
            <a:alphaModFix amt="20000"/>
          </a:blip>
          <a:srcRect b="15064" l="17496" r="0" t="0"/>
          <a:stretch/>
        </p:blipFill>
        <p:spPr>
          <a:xfrm>
            <a:off x="0" y="1825968"/>
            <a:ext cx="4715132" cy="5032032"/>
          </a:xfrm>
          <a:prstGeom prst="rect">
            <a:avLst/>
          </a:prstGeom>
          <a:noFill/>
          <a:ln>
            <a:noFill/>
          </a:ln>
        </p:spPr>
      </p:pic>
      <p:sp>
        <p:nvSpPr>
          <p:cNvPr id="20" name="Google Shape;20;p32"/>
          <p:cNvSpPr txBox="1"/>
          <p:nvPr/>
        </p:nvSpPr>
        <p:spPr>
          <a:xfrm>
            <a:off x="839586" y="6359234"/>
            <a:ext cx="4405745"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Quattrocento Sans"/>
              <a:buNone/>
            </a:pPr>
            <a:r>
              <a:rPr lang="en-US" sz="1100">
                <a:solidFill>
                  <a:schemeClr val="dk1"/>
                </a:solidFill>
                <a:latin typeface="Quattrocento Sans"/>
                <a:ea typeface="Quattrocento Sans"/>
                <a:cs typeface="Quattrocento Sans"/>
                <a:sym typeface="Quattrocento Sans"/>
              </a:rPr>
              <a:t>Copyright © 2022 Segin Software, LLC. All rights reserved.</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 name="Google Shape;2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attrocento Sans"/>
                <a:ea typeface="Quattrocento Sans"/>
                <a:cs typeface="Quattrocento Sans"/>
                <a:sym typeface="Quattrocento Sans"/>
              </a:defRPr>
            </a:lvl1pPr>
            <a:lvl2pPr indent="0" lvl="1" marL="0" marR="0" rtl="0" algn="r">
              <a:spcBef>
                <a:spcPts val="0"/>
              </a:spcBef>
              <a:buNone/>
              <a:defRPr sz="1200">
                <a:solidFill>
                  <a:srgbClr val="888888"/>
                </a:solidFill>
                <a:latin typeface="Quattrocento Sans"/>
                <a:ea typeface="Quattrocento Sans"/>
                <a:cs typeface="Quattrocento Sans"/>
                <a:sym typeface="Quattrocento Sans"/>
              </a:defRPr>
            </a:lvl2pPr>
            <a:lvl3pPr indent="0" lvl="2" marL="0" marR="0" rtl="0" algn="r">
              <a:spcBef>
                <a:spcPts val="0"/>
              </a:spcBef>
              <a:buNone/>
              <a:defRPr sz="1200">
                <a:solidFill>
                  <a:srgbClr val="888888"/>
                </a:solidFill>
                <a:latin typeface="Quattrocento Sans"/>
                <a:ea typeface="Quattrocento Sans"/>
                <a:cs typeface="Quattrocento Sans"/>
                <a:sym typeface="Quattrocento Sans"/>
              </a:defRPr>
            </a:lvl3pPr>
            <a:lvl4pPr indent="0" lvl="3" marL="0" marR="0" rtl="0" algn="r">
              <a:spcBef>
                <a:spcPts val="0"/>
              </a:spcBef>
              <a:buNone/>
              <a:defRPr sz="1200">
                <a:solidFill>
                  <a:srgbClr val="888888"/>
                </a:solidFill>
                <a:latin typeface="Quattrocento Sans"/>
                <a:ea typeface="Quattrocento Sans"/>
                <a:cs typeface="Quattrocento Sans"/>
                <a:sym typeface="Quattrocento Sans"/>
              </a:defRPr>
            </a:lvl4pPr>
            <a:lvl5pPr indent="0" lvl="4" marL="0" marR="0" rtl="0" algn="r">
              <a:spcBef>
                <a:spcPts val="0"/>
              </a:spcBef>
              <a:buNone/>
              <a:defRPr sz="1200">
                <a:solidFill>
                  <a:srgbClr val="888888"/>
                </a:solidFill>
                <a:latin typeface="Quattrocento Sans"/>
                <a:ea typeface="Quattrocento Sans"/>
                <a:cs typeface="Quattrocento Sans"/>
                <a:sym typeface="Quattrocento Sans"/>
              </a:defRPr>
            </a:lvl5pPr>
            <a:lvl6pPr indent="0" lvl="5" marL="0" marR="0" rtl="0" algn="r">
              <a:spcBef>
                <a:spcPts val="0"/>
              </a:spcBef>
              <a:buNone/>
              <a:defRPr sz="1200">
                <a:solidFill>
                  <a:srgbClr val="888888"/>
                </a:solidFill>
                <a:latin typeface="Quattrocento Sans"/>
                <a:ea typeface="Quattrocento Sans"/>
                <a:cs typeface="Quattrocento Sans"/>
                <a:sym typeface="Quattrocento Sans"/>
              </a:defRPr>
            </a:lvl6pPr>
            <a:lvl7pPr indent="0" lvl="6" marL="0" marR="0" rtl="0" algn="r">
              <a:spcBef>
                <a:spcPts val="0"/>
              </a:spcBef>
              <a:buNone/>
              <a:defRPr sz="1200">
                <a:solidFill>
                  <a:srgbClr val="888888"/>
                </a:solidFill>
                <a:latin typeface="Quattrocento Sans"/>
                <a:ea typeface="Quattrocento Sans"/>
                <a:cs typeface="Quattrocento Sans"/>
                <a:sym typeface="Quattrocento Sans"/>
              </a:defRPr>
            </a:lvl7pPr>
            <a:lvl8pPr indent="0" lvl="7" marL="0" marR="0" rtl="0" algn="r">
              <a:spcBef>
                <a:spcPts val="0"/>
              </a:spcBef>
              <a:buNone/>
              <a:defRPr sz="1200">
                <a:solidFill>
                  <a:srgbClr val="888888"/>
                </a:solidFill>
                <a:latin typeface="Quattrocento Sans"/>
                <a:ea typeface="Quattrocento Sans"/>
                <a:cs typeface="Quattrocento Sans"/>
                <a:sym typeface="Quattrocento Sans"/>
              </a:defRPr>
            </a:lvl8pPr>
            <a:lvl9pPr indent="0" lvl="8" marL="0" marR="0" rtl="0" algn="r">
              <a:spcBef>
                <a:spcPts val="0"/>
              </a:spcBef>
              <a:buNone/>
              <a:defRPr sz="12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22" name="Google Shape;22;p32"/>
          <p:cNvPicPr preferRelativeResize="0"/>
          <p:nvPr/>
        </p:nvPicPr>
        <p:blipFill rotWithShape="1">
          <a:blip r:embed="rId2">
            <a:alphaModFix/>
          </a:blip>
          <a:srcRect b="0" l="0" r="0" t="0"/>
          <a:stretch/>
        </p:blipFill>
        <p:spPr>
          <a:xfrm>
            <a:off x="8993660" y="244140"/>
            <a:ext cx="2360140" cy="88284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 id="214748365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pic>
        <p:nvPicPr>
          <p:cNvPr id="56" name="Google Shape;56;p34"/>
          <p:cNvPicPr preferRelativeResize="0"/>
          <p:nvPr/>
        </p:nvPicPr>
        <p:blipFill rotWithShape="1">
          <a:blip r:embed="rId1">
            <a:alphaModFix/>
          </a:blip>
          <a:srcRect b="0" l="42199" r="0" t="0"/>
          <a:stretch/>
        </p:blipFill>
        <p:spPr>
          <a:xfrm>
            <a:off x="6450904" y="0"/>
            <a:ext cx="5741096"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hart" Target="../charts/char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mailto:matthew.reass@rynoh.com" TargetMode="External"/><Relationship Id="rId5" Type="http://schemas.openxmlformats.org/officeDocument/2006/relationships/hyperlink" Target="mailto:perla.aparicio@paymints.io" TargetMode="External"/><Relationship Id="rId6"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fbi.gov/" TargetMode="External"/><Relationship Id="rId4" Type="http://schemas.openxmlformats.org/officeDocument/2006/relationships/hyperlink" Target="https://www.fbi.gov/image-repository/business-email-compromise-timeline-050222.jpg" TargetMode="External"/><Relationship Id="rId5" Type="http://schemas.openxmlformats.org/officeDocument/2006/relationships/image" Target="../media/image24.jpg"/><Relationship Id="rId6"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reuters.com/article/us-health-coronavirus-cyber-corporations/hacking-against-corporations-surges-as-workers-take-computers-home-idUSKBN21Z0Y6"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ic3.gov/" TargetMode="Externa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8.jp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7.png"/><Relationship Id="rId4" Type="http://schemas.openxmlformats.org/officeDocument/2006/relationships/hyperlink" Target="mailto:matthew.reass@rynoh.com" TargetMode="External"/><Relationship Id="rId5" Type="http://schemas.openxmlformats.org/officeDocument/2006/relationships/hyperlink" Target="mailto:perla.aparicio@paymints.io" TargetMode="External"/><Relationship Id="rId6" Type="http://schemas.openxmlformats.org/officeDocument/2006/relationships/image" Target="../media/image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p:nvPr/>
        </p:nvSpPr>
        <p:spPr>
          <a:xfrm>
            <a:off x="0" y="6700"/>
            <a:ext cx="12192000" cy="1035600"/>
          </a:xfrm>
          <a:prstGeom prst="rect">
            <a:avLst/>
          </a:prstGeom>
          <a:solidFill>
            <a:schemeClr val="lt2"/>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p>
        </p:txBody>
      </p:sp>
      <p:sp>
        <p:nvSpPr>
          <p:cNvPr id="72" name="Google Shape;72;p1"/>
          <p:cNvSpPr txBox="1"/>
          <p:nvPr>
            <p:ph idx="1" type="body"/>
          </p:nvPr>
        </p:nvSpPr>
        <p:spPr>
          <a:xfrm>
            <a:off x="892983" y="5058614"/>
            <a:ext cx="10455275" cy="4638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None/>
            </a:pPr>
            <a:r>
              <a:rPr lang="en-US"/>
              <a:t>Real Estate Fraud: A Growing Problem</a:t>
            </a:r>
            <a:endParaRPr/>
          </a:p>
        </p:txBody>
      </p:sp>
      <p:sp>
        <p:nvSpPr>
          <p:cNvPr id="73" name="Google Shape;73;p1"/>
          <p:cNvSpPr txBox="1"/>
          <p:nvPr>
            <p:ph idx="2" type="body"/>
          </p:nvPr>
        </p:nvSpPr>
        <p:spPr>
          <a:xfrm>
            <a:off x="893763" y="5643563"/>
            <a:ext cx="10455275" cy="42545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600"/>
              <a:buNone/>
            </a:pPr>
            <a:r>
              <a:rPr lang="en-US"/>
              <a:t>September 14, 2022</a:t>
            </a:r>
            <a:endParaRPr/>
          </a:p>
        </p:txBody>
      </p:sp>
      <p:sp>
        <p:nvSpPr>
          <p:cNvPr id="74" name="Google Shape;74;p1"/>
          <p:cNvSpPr/>
          <p:nvPr/>
        </p:nvSpPr>
        <p:spPr>
          <a:xfrm>
            <a:off x="419925" y="6700"/>
            <a:ext cx="3578100" cy="261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
          <p:cNvPicPr preferRelativeResize="0"/>
          <p:nvPr/>
        </p:nvPicPr>
        <p:blipFill>
          <a:blip r:embed="rId3">
            <a:alphaModFix/>
          </a:blip>
          <a:stretch>
            <a:fillRect/>
          </a:stretch>
        </p:blipFill>
        <p:spPr>
          <a:xfrm>
            <a:off x="815324" y="1568513"/>
            <a:ext cx="2787302" cy="798900"/>
          </a:xfrm>
          <a:prstGeom prst="rect">
            <a:avLst/>
          </a:prstGeom>
          <a:noFill/>
          <a:ln>
            <a:noFill/>
          </a:ln>
        </p:spPr>
      </p:pic>
      <p:pic>
        <p:nvPicPr>
          <p:cNvPr id="76" name="Google Shape;76;p1"/>
          <p:cNvPicPr preferRelativeResize="0"/>
          <p:nvPr/>
        </p:nvPicPr>
        <p:blipFill>
          <a:blip r:embed="rId4">
            <a:alphaModFix/>
          </a:blip>
          <a:stretch>
            <a:fillRect/>
          </a:stretch>
        </p:blipFill>
        <p:spPr>
          <a:xfrm>
            <a:off x="865325" y="238800"/>
            <a:ext cx="2687301" cy="96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g153da77c70e_0_35"/>
          <p:cNvPicPr preferRelativeResize="0"/>
          <p:nvPr/>
        </p:nvPicPr>
        <p:blipFill>
          <a:blip r:embed="rId3">
            <a:alphaModFix/>
          </a:blip>
          <a:stretch>
            <a:fillRect/>
          </a:stretch>
        </p:blipFill>
        <p:spPr>
          <a:xfrm>
            <a:off x="0" y="1309050"/>
            <a:ext cx="12242050" cy="4545851"/>
          </a:xfrm>
          <a:prstGeom prst="rect">
            <a:avLst/>
          </a:prstGeom>
          <a:noFill/>
          <a:ln>
            <a:noFill/>
          </a:ln>
        </p:spPr>
      </p:pic>
      <p:pic>
        <p:nvPicPr>
          <p:cNvPr id="142" name="Google Shape;142;g153da77c70e_0_35"/>
          <p:cNvPicPr preferRelativeResize="0"/>
          <p:nvPr/>
        </p:nvPicPr>
        <p:blipFill>
          <a:blip r:embed="rId4">
            <a:alphaModFix/>
          </a:blip>
          <a:stretch>
            <a:fillRect/>
          </a:stretch>
        </p:blipFill>
        <p:spPr>
          <a:xfrm>
            <a:off x="9500540" y="6160279"/>
            <a:ext cx="1787448" cy="512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Financial Fraud</a:t>
            </a:r>
            <a:endParaRPr/>
          </a:p>
        </p:txBody>
      </p:sp>
      <p:sp>
        <p:nvSpPr>
          <p:cNvPr id="148" name="Google Shape;148;p4"/>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800"/>
              <a:buChar char="•"/>
            </a:pPr>
            <a:r>
              <a:rPr b="1" lang="en-US" sz="1800"/>
              <a:t>Attacks/Attempts Declining:</a:t>
            </a:r>
            <a:endParaRPr/>
          </a:p>
          <a:p>
            <a:pPr indent="-228600" lvl="1" marL="685800" rtl="0" algn="l">
              <a:lnSpc>
                <a:spcPct val="100000"/>
              </a:lnSpc>
              <a:spcBef>
                <a:spcPts val="0"/>
              </a:spcBef>
              <a:spcAft>
                <a:spcPts val="0"/>
              </a:spcAft>
              <a:buClr>
                <a:srgbClr val="666666"/>
              </a:buClr>
              <a:buSzPts val="1400"/>
              <a:buChar char="•"/>
            </a:pPr>
            <a:r>
              <a:rPr lang="en-US" sz="1400">
                <a:solidFill>
                  <a:srgbClr val="666666"/>
                </a:solidFill>
              </a:rPr>
              <a:t>2018 &amp; 2019: 74% of organizations reported fraud activity</a:t>
            </a:r>
            <a:endParaRPr/>
          </a:p>
          <a:p>
            <a:pPr indent="-228600" lvl="1" marL="685800" rtl="0" algn="l">
              <a:lnSpc>
                <a:spcPct val="100000"/>
              </a:lnSpc>
              <a:spcBef>
                <a:spcPts val="0"/>
              </a:spcBef>
              <a:spcAft>
                <a:spcPts val="0"/>
              </a:spcAft>
              <a:buClr>
                <a:srgbClr val="666666"/>
              </a:buClr>
              <a:buSzPts val="1400"/>
              <a:buChar char="•"/>
            </a:pPr>
            <a:r>
              <a:rPr lang="en-US" sz="1400">
                <a:solidFill>
                  <a:srgbClr val="666666"/>
                </a:solidFill>
              </a:rPr>
              <a:t>2021: 71% reported payments fraud attacks</a:t>
            </a:r>
            <a:endParaRPr b="1" sz="1400">
              <a:solidFill>
                <a:schemeClr val="accent2"/>
              </a:solidFill>
            </a:endParaRPr>
          </a:p>
          <a:p>
            <a:pPr indent="-114300" lvl="0" marL="228600" rtl="0" algn="l">
              <a:lnSpc>
                <a:spcPct val="100000"/>
              </a:lnSpc>
              <a:spcBef>
                <a:spcPts val="0"/>
              </a:spcBef>
              <a:spcAft>
                <a:spcPts val="0"/>
              </a:spcAft>
              <a:buClr>
                <a:schemeClr val="dk1"/>
              </a:buClr>
              <a:buSzPts val="1800"/>
              <a:buNone/>
            </a:pPr>
            <a:r>
              <a:t/>
            </a:r>
            <a:endParaRPr b="1" sz="1800"/>
          </a:p>
          <a:p>
            <a:pPr indent="-228600" lvl="0" marL="228600" rtl="0" algn="l">
              <a:lnSpc>
                <a:spcPct val="100000"/>
              </a:lnSpc>
              <a:spcBef>
                <a:spcPts val="0"/>
              </a:spcBef>
              <a:spcAft>
                <a:spcPts val="0"/>
              </a:spcAft>
              <a:buClr>
                <a:schemeClr val="dk1"/>
              </a:buClr>
              <a:buSzPts val="1800"/>
              <a:buChar char="•"/>
            </a:pPr>
            <a:r>
              <a:rPr b="1" lang="en-US" sz="1800"/>
              <a:t>Checks &amp; ACH Debits most susceptible:</a:t>
            </a:r>
            <a:r>
              <a:rPr lang="en-US" sz="1800"/>
              <a:t> </a:t>
            </a:r>
            <a:r>
              <a:rPr lang="en-US" sz="1800">
                <a:solidFill>
                  <a:srgbClr val="666666"/>
                </a:solidFill>
              </a:rPr>
              <a:t>2021: 66% and 37%, respectively</a:t>
            </a:r>
            <a:endParaRPr b="1" sz="1800">
              <a:solidFill>
                <a:schemeClr val="accent2"/>
              </a:solidFill>
            </a:endParaRPr>
          </a:p>
          <a:p>
            <a:pPr indent="-114300" lvl="0" marL="228600" rtl="0" algn="l">
              <a:lnSpc>
                <a:spcPct val="100000"/>
              </a:lnSpc>
              <a:spcBef>
                <a:spcPts val="0"/>
              </a:spcBef>
              <a:spcAft>
                <a:spcPts val="0"/>
              </a:spcAft>
              <a:buClr>
                <a:schemeClr val="dk1"/>
              </a:buClr>
              <a:buSzPts val="1800"/>
              <a:buNone/>
            </a:pPr>
            <a:r>
              <a:t/>
            </a:r>
            <a:endParaRPr b="1" sz="1800">
              <a:solidFill>
                <a:schemeClr val="accent2"/>
              </a:solidFill>
            </a:endParaRPr>
          </a:p>
          <a:p>
            <a:pPr indent="-228600" lvl="0" marL="228600" rtl="0" algn="l">
              <a:lnSpc>
                <a:spcPct val="100000"/>
              </a:lnSpc>
              <a:spcBef>
                <a:spcPts val="0"/>
              </a:spcBef>
              <a:spcAft>
                <a:spcPts val="0"/>
              </a:spcAft>
              <a:buClr>
                <a:schemeClr val="dk1"/>
              </a:buClr>
              <a:buSzPts val="1800"/>
              <a:buChar char="•"/>
            </a:pPr>
            <a:r>
              <a:rPr b="1" lang="en-US" sz="1800"/>
              <a:t>Accounts Payable (AP) Departments most targeted: </a:t>
            </a:r>
            <a:r>
              <a:rPr lang="en-US" sz="1800">
                <a:solidFill>
                  <a:srgbClr val="666666"/>
                </a:solidFill>
              </a:rPr>
              <a:t>58% reported being susceptible to BEC (2020: 61% reported)</a:t>
            </a:r>
            <a:endParaRPr/>
          </a:p>
          <a:p>
            <a:pPr indent="0" lvl="0" marL="0" rtl="0" algn="l">
              <a:lnSpc>
                <a:spcPct val="100000"/>
              </a:lnSpc>
              <a:spcBef>
                <a:spcPts val="0"/>
              </a:spcBef>
              <a:spcAft>
                <a:spcPts val="0"/>
              </a:spcAft>
              <a:buClr>
                <a:srgbClr val="666666"/>
              </a:buClr>
              <a:buSzPts val="1800"/>
              <a:buNone/>
            </a:pPr>
            <a:r>
              <a:rPr lang="en-US" sz="1800">
                <a:solidFill>
                  <a:srgbClr val="666666"/>
                </a:solidFill>
              </a:rPr>
              <a:t> </a:t>
            </a:r>
            <a:endParaRPr sz="1800"/>
          </a:p>
          <a:p>
            <a:pPr indent="-228600" lvl="0" marL="228600" rtl="0" algn="l">
              <a:lnSpc>
                <a:spcPct val="100000"/>
              </a:lnSpc>
              <a:spcBef>
                <a:spcPts val="0"/>
              </a:spcBef>
              <a:spcAft>
                <a:spcPts val="0"/>
              </a:spcAft>
              <a:buClr>
                <a:schemeClr val="dk1"/>
              </a:buClr>
              <a:buSzPts val="1800"/>
              <a:buChar char="•"/>
            </a:pPr>
            <a:r>
              <a:rPr b="1" lang="en-US" sz="1800"/>
              <a:t>Real estate transactions are an easy target </a:t>
            </a:r>
            <a:r>
              <a:rPr lang="en-US" sz="1800">
                <a:solidFill>
                  <a:srgbClr val="666666"/>
                </a:solidFill>
              </a:rPr>
              <a:t>for cyber criminals as they involve multiple parties, long transaction cycles, readily-available public information, and large buckets of money.</a:t>
            </a:r>
            <a:endParaRPr/>
          </a:p>
          <a:p>
            <a:pPr indent="-114300" lvl="0" marL="228600" rtl="0" algn="l">
              <a:lnSpc>
                <a:spcPct val="100000"/>
              </a:lnSpc>
              <a:spcBef>
                <a:spcPts val="0"/>
              </a:spcBef>
              <a:spcAft>
                <a:spcPts val="0"/>
              </a:spcAft>
              <a:buClr>
                <a:schemeClr val="dk1"/>
              </a:buClr>
              <a:buSzPts val="1800"/>
              <a:buNone/>
            </a:pPr>
            <a:r>
              <a:t/>
            </a:r>
            <a:endParaRPr b="1" sz="1800"/>
          </a:p>
          <a:p>
            <a:pPr indent="-228600" lvl="0" marL="228600" rtl="0" algn="l">
              <a:lnSpc>
                <a:spcPct val="100000"/>
              </a:lnSpc>
              <a:spcBef>
                <a:spcPts val="0"/>
              </a:spcBef>
              <a:spcAft>
                <a:spcPts val="0"/>
              </a:spcAft>
              <a:buClr>
                <a:schemeClr val="dk1"/>
              </a:buClr>
              <a:buSzPts val="1800"/>
              <a:buChar char="•"/>
            </a:pPr>
            <a:r>
              <a:rPr b="1" lang="en-US" sz="1800"/>
              <a:t>Title agents are sustaining crippling losses </a:t>
            </a:r>
            <a:r>
              <a:rPr lang="en-US" sz="1800">
                <a:solidFill>
                  <a:srgbClr val="666666"/>
                </a:solidFill>
              </a:rPr>
              <a:t>and recent revisions to the Closing Protection Letter (CPL) specifically exclude underwriter liability for losses due to wire fraud.</a:t>
            </a:r>
            <a:endParaRPr/>
          </a:p>
        </p:txBody>
      </p:sp>
      <p:pic>
        <p:nvPicPr>
          <p:cNvPr id="149" name="Google Shape;149;p4"/>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Closer Look: Common Scams</a:t>
            </a:r>
            <a:endParaRPr/>
          </a:p>
        </p:txBody>
      </p:sp>
      <p:sp>
        <p:nvSpPr>
          <p:cNvPr id="155" name="Google Shape;155;p5"/>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b="1" lang="en-US" sz="2000"/>
              <a:t>Scenario 1:</a:t>
            </a:r>
            <a:r>
              <a:rPr lang="en-US" sz="2000"/>
              <a:t> Fraudster impersonates the borrower/buyer’s trusted counter-party (real estate agent) prompting the buyer’s financial institution to execute an authorized wire transfer. </a:t>
            </a:r>
            <a:endParaRPr b="1" sz="2000"/>
          </a:p>
          <a:p>
            <a:pPr indent="-228600" lvl="0" marL="228600" rtl="0" algn="l">
              <a:lnSpc>
                <a:spcPct val="100000"/>
              </a:lnSpc>
              <a:spcBef>
                <a:spcPts val="1200"/>
              </a:spcBef>
              <a:spcAft>
                <a:spcPts val="0"/>
              </a:spcAft>
              <a:buClr>
                <a:schemeClr val="dk1"/>
              </a:buClr>
              <a:buSzPts val="2000"/>
              <a:buChar char="•"/>
            </a:pPr>
            <a:r>
              <a:rPr b="1" lang="en-US" sz="2000"/>
              <a:t>Scenario 2:</a:t>
            </a:r>
            <a:r>
              <a:rPr lang="en-US" sz="2000"/>
              <a:t> Fraudster impersonates a financial institution’s customer prompting the financial institution to execute an unauthorized wire transfer.</a:t>
            </a:r>
            <a:endParaRPr/>
          </a:p>
          <a:p>
            <a:pPr indent="-228600" lvl="0" marL="228600" rtl="0" algn="l">
              <a:lnSpc>
                <a:spcPct val="100000"/>
              </a:lnSpc>
              <a:spcBef>
                <a:spcPts val="1200"/>
              </a:spcBef>
              <a:spcAft>
                <a:spcPts val="0"/>
              </a:spcAft>
              <a:buClr>
                <a:schemeClr val="dk1"/>
              </a:buClr>
              <a:buSzPts val="2000"/>
              <a:buChar char="•"/>
            </a:pPr>
            <a:r>
              <a:rPr b="1" lang="en-US" sz="2000"/>
              <a:t>Scenario 3: </a:t>
            </a:r>
            <a:r>
              <a:rPr lang="en-US" sz="2000"/>
              <a:t>Fraudster impersonates a company executive to mislead a company employee into authorizing a wire transfer to a criminal-controlled account.</a:t>
            </a:r>
            <a:endParaRPr/>
          </a:p>
          <a:p>
            <a:pPr indent="-228600" lvl="0" marL="228600" rtl="0" algn="l">
              <a:lnSpc>
                <a:spcPct val="100000"/>
              </a:lnSpc>
              <a:spcBef>
                <a:spcPts val="1200"/>
              </a:spcBef>
              <a:spcAft>
                <a:spcPts val="0"/>
              </a:spcAft>
              <a:buClr>
                <a:schemeClr val="dk1"/>
              </a:buClr>
              <a:buSzPts val="2000"/>
              <a:buChar char="•"/>
            </a:pPr>
            <a:r>
              <a:rPr b="1" lang="en-US" sz="2000"/>
              <a:t>Scenario 4: </a:t>
            </a:r>
            <a:r>
              <a:rPr lang="en-US" sz="2000"/>
              <a:t>Fraudster impersonates a supplier to mislead a company employee into directing wires transfers to a criminal-controlled account.</a:t>
            </a:r>
            <a:endParaRPr/>
          </a:p>
        </p:txBody>
      </p:sp>
      <p:pic>
        <p:nvPicPr>
          <p:cNvPr id="156" name="Google Shape;156;p5"/>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Closer Look: Statistics</a:t>
            </a:r>
            <a:endParaRPr/>
          </a:p>
        </p:txBody>
      </p:sp>
      <p:sp>
        <p:nvSpPr>
          <p:cNvPr id="162" name="Google Shape;162;p6"/>
          <p:cNvSpPr txBox="1"/>
          <p:nvPr>
            <p:ph idx="1" type="body"/>
          </p:nvPr>
        </p:nvSpPr>
        <p:spPr>
          <a:xfrm>
            <a:off x="838200" y="1825624"/>
            <a:ext cx="9710651" cy="454161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CEO’s are the most popular “Senders”- (31% of scams).</a:t>
            </a:r>
            <a:endParaRPr/>
          </a:p>
          <a:p>
            <a:pPr indent="-228600" lvl="1" marL="685800" rtl="0" algn="l">
              <a:lnSpc>
                <a:spcPct val="90000"/>
              </a:lnSpc>
              <a:spcBef>
                <a:spcPts val="0"/>
              </a:spcBef>
              <a:spcAft>
                <a:spcPts val="0"/>
              </a:spcAft>
              <a:buClr>
                <a:schemeClr val="dk1"/>
              </a:buClr>
              <a:buSzPts val="1600"/>
              <a:buChar char="•"/>
            </a:pPr>
            <a:r>
              <a:rPr lang="en-US" sz="1600"/>
              <a:t>“Email appeared to come from our owner and money was sent.”</a:t>
            </a:r>
            <a:endParaRPr/>
          </a:p>
          <a:p>
            <a:pPr indent="-101600" lvl="0" marL="228600" rtl="0" algn="l">
              <a:lnSpc>
                <a:spcPct val="90000"/>
              </a:lnSpc>
              <a:spcBef>
                <a:spcPts val="0"/>
              </a:spcBef>
              <a:spcAft>
                <a:spcPts val="0"/>
              </a:spcAft>
              <a:buClr>
                <a:schemeClr val="dk1"/>
              </a:buClr>
              <a:buSzPts val="2000"/>
              <a:buNone/>
            </a:pPr>
            <a:r>
              <a:t/>
            </a:r>
            <a:endParaRPr sz="2000"/>
          </a:p>
          <a:p>
            <a:pPr indent="-228600" lvl="0" marL="228600" rtl="0" algn="l">
              <a:lnSpc>
                <a:spcPct val="90000"/>
              </a:lnSpc>
              <a:spcBef>
                <a:spcPts val="0"/>
              </a:spcBef>
              <a:spcAft>
                <a:spcPts val="0"/>
              </a:spcAft>
              <a:buClr>
                <a:schemeClr val="dk1"/>
              </a:buClr>
              <a:buSzPts val="2000"/>
              <a:buChar char="•"/>
            </a:pPr>
            <a:r>
              <a:rPr lang="en-US" sz="2000"/>
              <a:t>CFO’s are the most popular “Recipients” (40% of scams).</a:t>
            </a:r>
            <a:endParaRPr/>
          </a:p>
          <a:p>
            <a:pPr indent="-101600" lvl="0" marL="228600" rtl="0" algn="l">
              <a:lnSpc>
                <a:spcPct val="90000"/>
              </a:lnSpc>
              <a:spcBef>
                <a:spcPts val="0"/>
              </a:spcBef>
              <a:spcAft>
                <a:spcPts val="0"/>
              </a:spcAft>
              <a:buClr>
                <a:schemeClr val="dk1"/>
              </a:buClr>
              <a:buSzPts val="2000"/>
              <a:buNone/>
            </a:pPr>
            <a:r>
              <a:t/>
            </a:r>
            <a:endParaRPr sz="2000"/>
          </a:p>
          <a:p>
            <a:pPr indent="-228600" lvl="0" marL="228600" rtl="0" algn="l">
              <a:lnSpc>
                <a:spcPct val="90000"/>
              </a:lnSpc>
              <a:spcBef>
                <a:spcPts val="0"/>
              </a:spcBef>
              <a:spcAft>
                <a:spcPts val="0"/>
              </a:spcAft>
              <a:buClr>
                <a:schemeClr val="dk1"/>
              </a:buClr>
              <a:buSzPts val="2000"/>
              <a:buChar char="•"/>
            </a:pPr>
            <a:r>
              <a:rPr lang="en-US" sz="2000"/>
              <a:t>Owners/Executives committed only 20% of occupational fraud (</a:t>
            </a:r>
            <a:r>
              <a:rPr lang="en-US" sz="1200"/>
              <a:t>but caused the largest losses</a:t>
            </a:r>
            <a:r>
              <a:rPr lang="en-US" sz="2000"/>
              <a:t>):</a:t>
            </a:r>
            <a:endParaRPr/>
          </a:p>
          <a:p>
            <a:pPr indent="-228600" lvl="1" marL="685800" rtl="0" algn="l">
              <a:lnSpc>
                <a:spcPct val="90000"/>
              </a:lnSpc>
              <a:spcBef>
                <a:spcPts val="0"/>
              </a:spcBef>
              <a:spcAft>
                <a:spcPts val="0"/>
              </a:spcAft>
              <a:buClr>
                <a:schemeClr val="dk1"/>
              </a:buClr>
              <a:buSzPts val="1600"/>
              <a:buChar char="•"/>
            </a:pPr>
            <a:r>
              <a:rPr lang="en-US" sz="1600"/>
              <a:t>Owner/Executive: $600,000</a:t>
            </a:r>
            <a:endParaRPr/>
          </a:p>
          <a:p>
            <a:pPr indent="-228600" lvl="1" marL="685800" rtl="0" algn="l">
              <a:lnSpc>
                <a:spcPct val="90000"/>
              </a:lnSpc>
              <a:spcBef>
                <a:spcPts val="0"/>
              </a:spcBef>
              <a:spcAft>
                <a:spcPts val="0"/>
              </a:spcAft>
              <a:buClr>
                <a:schemeClr val="dk1"/>
              </a:buClr>
              <a:buSzPts val="1600"/>
              <a:buChar char="•"/>
            </a:pPr>
            <a:r>
              <a:rPr lang="en-US" sz="1600"/>
              <a:t>Manager: $150,000</a:t>
            </a:r>
            <a:endParaRPr/>
          </a:p>
          <a:p>
            <a:pPr indent="-228600" lvl="1" marL="685800" rtl="0" algn="l">
              <a:lnSpc>
                <a:spcPct val="90000"/>
              </a:lnSpc>
              <a:spcBef>
                <a:spcPts val="0"/>
              </a:spcBef>
              <a:spcAft>
                <a:spcPts val="0"/>
              </a:spcAft>
              <a:buClr>
                <a:schemeClr val="dk1"/>
              </a:buClr>
              <a:buSzPts val="1600"/>
              <a:buChar char="•"/>
            </a:pPr>
            <a:r>
              <a:rPr lang="en-US" sz="1600"/>
              <a:t>Employee: $60,000</a:t>
            </a:r>
            <a:endParaRPr/>
          </a:p>
          <a:p>
            <a:pPr indent="-101600" lvl="0" marL="228600" rtl="0" algn="l">
              <a:lnSpc>
                <a:spcPct val="90000"/>
              </a:lnSpc>
              <a:spcBef>
                <a:spcPts val="0"/>
              </a:spcBef>
              <a:spcAft>
                <a:spcPts val="0"/>
              </a:spcAft>
              <a:buClr>
                <a:schemeClr val="dk1"/>
              </a:buClr>
              <a:buSzPts val="2000"/>
              <a:buNone/>
            </a:pPr>
            <a:r>
              <a:t/>
            </a:r>
            <a:endParaRPr sz="2000"/>
          </a:p>
          <a:p>
            <a:pPr indent="-228600" lvl="0" marL="228600" rtl="0" algn="l">
              <a:lnSpc>
                <a:spcPct val="90000"/>
              </a:lnSpc>
              <a:spcBef>
                <a:spcPts val="0"/>
              </a:spcBef>
              <a:spcAft>
                <a:spcPts val="0"/>
              </a:spcAft>
              <a:buClr>
                <a:schemeClr val="dk1"/>
              </a:buClr>
              <a:buSzPts val="2000"/>
              <a:buChar char="•"/>
            </a:pPr>
            <a:r>
              <a:rPr lang="en-US" sz="2000"/>
              <a:t>Occupational Fraud Schemes (median loss per month):</a:t>
            </a:r>
            <a:endParaRPr/>
          </a:p>
          <a:p>
            <a:pPr indent="-228600" lvl="1" marL="685800" rtl="0" algn="l">
              <a:lnSpc>
                <a:spcPct val="90000"/>
              </a:lnSpc>
              <a:spcBef>
                <a:spcPts val="0"/>
              </a:spcBef>
              <a:spcAft>
                <a:spcPts val="0"/>
              </a:spcAft>
              <a:buClr>
                <a:schemeClr val="dk1"/>
              </a:buClr>
              <a:buSzPts val="1600"/>
              <a:buChar char="•"/>
            </a:pPr>
            <a:r>
              <a:rPr lang="en-US" sz="1600"/>
              <a:t>Financial Statement Fraud: $39,800</a:t>
            </a:r>
            <a:endParaRPr/>
          </a:p>
          <a:p>
            <a:pPr indent="-228600" lvl="1" marL="685800" rtl="0" algn="l">
              <a:lnSpc>
                <a:spcPct val="90000"/>
              </a:lnSpc>
              <a:spcBef>
                <a:spcPts val="0"/>
              </a:spcBef>
              <a:spcAft>
                <a:spcPts val="0"/>
              </a:spcAft>
              <a:buClr>
                <a:schemeClr val="dk1"/>
              </a:buClr>
              <a:buSzPts val="1600"/>
              <a:buChar char="•"/>
            </a:pPr>
            <a:r>
              <a:rPr lang="en-US" sz="1600"/>
              <a:t>Corruption: $11,100</a:t>
            </a:r>
            <a:endParaRPr/>
          </a:p>
          <a:p>
            <a:pPr indent="-228600" lvl="1" marL="685800" rtl="0" algn="l">
              <a:lnSpc>
                <a:spcPct val="90000"/>
              </a:lnSpc>
              <a:spcBef>
                <a:spcPts val="0"/>
              </a:spcBef>
              <a:spcAft>
                <a:spcPts val="0"/>
              </a:spcAft>
              <a:buClr>
                <a:schemeClr val="dk1"/>
              </a:buClr>
              <a:buSzPts val="1600"/>
              <a:buChar char="•"/>
            </a:pPr>
            <a:r>
              <a:rPr lang="en-US" sz="1600"/>
              <a:t>Noncash: $6,000</a:t>
            </a:r>
            <a:endParaRPr/>
          </a:p>
          <a:p>
            <a:pPr indent="-228600" lvl="1" marL="685800" rtl="0" algn="l">
              <a:lnSpc>
                <a:spcPct val="90000"/>
              </a:lnSpc>
              <a:spcBef>
                <a:spcPts val="0"/>
              </a:spcBef>
              <a:spcAft>
                <a:spcPts val="0"/>
              </a:spcAft>
              <a:buClr>
                <a:schemeClr val="dk1"/>
              </a:buClr>
              <a:buSzPts val="1600"/>
              <a:buChar char="•"/>
            </a:pPr>
            <a:r>
              <a:rPr lang="en-US" sz="1600"/>
              <a:t>Check and payment tampering: $4,600</a:t>
            </a:r>
            <a:endParaRPr/>
          </a:p>
          <a:p>
            <a:pPr indent="-127000" lvl="1" marL="685800" rtl="0" algn="l">
              <a:lnSpc>
                <a:spcPct val="90000"/>
              </a:lnSpc>
              <a:spcBef>
                <a:spcPts val="0"/>
              </a:spcBef>
              <a:spcAft>
                <a:spcPts val="0"/>
              </a:spcAft>
              <a:buClr>
                <a:schemeClr val="dk1"/>
              </a:buClr>
              <a:buSzPts val="1600"/>
              <a:buNone/>
            </a:pPr>
            <a:r>
              <a:t/>
            </a:r>
            <a:endParaRPr sz="1600"/>
          </a:p>
          <a:p>
            <a:pPr indent="-101600" lvl="0" marL="228600" rtl="0" algn="l">
              <a:lnSpc>
                <a:spcPct val="90000"/>
              </a:lnSpc>
              <a:spcBef>
                <a:spcPts val="0"/>
              </a:spcBef>
              <a:spcAft>
                <a:spcPts val="0"/>
              </a:spcAft>
              <a:buClr>
                <a:schemeClr val="dk1"/>
              </a:buClr>
              <a:buSzPts val="2000"/>
              <a:buNone/>
            </a:pPr>
            <a:r>
              <a:t/>
            </a:r>
            <a:endParaRPr sz="2000"/>
          </a:p>
          <a:p>
            <a:pPr indent="0" lvl="0" marL="0" rtl="0" algn="l">
              <a:lnSpc>
                <a:spcPct val="100000"/>
              </a:lnSpc>
              <a:spcBef>
                <a:spcPts val="600"/>
              </a:spcBef>
              <a:spcAft>
                <a:spcPts val="0"/>
              </a:spcAft>
              <a:buClr>
                <a:schemeClr val="accent2"/>
              </a:buClr>
              <a:buSzPts val="800"/>
              <a:buNone/>
            </a:pPr>
            <a:r>
              <a:rPr lang="en-US" sz="800"/>
              <a:t>Source: Association of Certified Fraud Examiners (ACFE) “Report To The Nations: 2020 Global Study on Occupational Fraud and Abuse”</a:t>
            </a:r>
            <a:endParaRPr/>
          </a:p>
        </p:txBody>
      </p:sp>
      <p:pic>
        <p:nvPicPr>
          <p:cNvPr id="163" name="Google Shape;163;p6"/>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Closer Look: Statistics</a:t>
            </a:r>
            <a:endParaRPr/>
          </a:p>
        </p:txBody>
      </p:sp>
      <p:graphicFrame>
        <p:nvGraphicFramePr>
          <p:cNvPr id="169" name="Google Shape;169;p7"/>
          <p:cNvGraphicFramePr/>
          <p:nvPr/>
        </p:nvGraphicFramePr>
        <p:xfrm>
          <a:off x="838200" y="1825625"/>
          <a:ext cx="9710738" cy="4351338"/>
        </p:xfrm>
        <a:graphic>
          <a:graphicData uri="http://schemas.openxmlformats.org/drawingml/2006/chart">
            <c:chart r:id="rId3"/>
          </a:graphicData>
        </a:graphic>
      </p:graphicFrame>
      <p:sp>
        <p:nvSpPr>
          <p:cNvPr id="170" name="Google Shape;170;p7"/>
          <p:cNvSpPr txBox="1"/>
          <p:nvPr/>
        </p:nvSpPr>
        <p:spPr>
          <a:xfrm>
            <a:off x="838200" y="6176963"/>
            <a:ext cx="9710651" cy="1902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800"/>
              <a:buFont typeface="Arial"/>
              <a:buNone/>
            </a:pPr>
            <a:r>
              <a:rPr lang="en-US" sz="800">
                <a:solidFill>
                  <a:schemeClr val="dk1"/>
                </a:solidFill>
                <a:latin typeface="Quattrocento Sans"/>
                <a:ea typeface="Quattrocento Sans"/>
                <a:cs typeface="Quattrocento Sans"/>
                <a:sym typeface="Quattrocento Sans"/>
              </a:rPr>
              <a:t>Source: Association for Financial Professionals (AFP) “Payments Fraud and Control Survey Report” (2022)</a:t>
            </a:r>
            <a:endParaRPr/>
          </a:p>
        </p:txBody>
      </p:sp>
      <p:pic>
        <p:nvPicPr>
          <p:cNvPr id="171" name="Google Shape;171;p7"/>
          <p:cNvPicPr preferRelativeResize="0"/>
          <p:nvPr/>
        </p:nvPicPr>
        <p:blipFill>
          <a:blip r:embed="rId4">
            <a:alphaModFix/>
          </a:blip>
          <a:stretch>
            <a:fillRect/>
          </a:stretch>
        </p:blipFill>
        <p:spPr>
          <a:xfrm>
            <a:off x="10239540" y="6176979"/>
            <a:ext cx="1787448" cy="512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Closer Look: Statistics</a:t>
            </a:r>
            <a:endParaRPr/>
          </a:p>
        </p:txBody>
      </p:sp>
      <p:graphicFrame>
        <p:nvGraphicFramePr>
          <p:cNvPr id="177" name="Google Shape;177;p8"/>
          <p:cNvGraphicFramePr/>
          <p:nvPr/>
        </p:nvGraphicFramePr>
        <p:xfrm>
          <a:off x="838200" y="1825625"/>
          <a:ext cx="9710738" cy="4351337"/>
        </p:xfrm>
        <a:graphic>
          <a:graphicData uri="http://schemas.openxmlformats.org/drawingml/2006/chart">
            <c:chart r:id="rId3"/>
          </a:graphicData>
        </a:graphic>
      </p:graphicFrame>
      <p:sp>
        <p:nvSpPr>
          <p:cNvPr id="178" name="Google Shape;178;p8"/>
          <p:cNvSpPr txBox="1"/>
          <p:nvPr/>
        </p:nvSpPr>
        <p:spPr>
          <a:xfrm>
            <a:off x="838200" y="6176963"/>
            <a:ext cx="9710651" cy="1902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800"/>
              <a:buFont typeface="Arial"/>
              <a:buNone/>
            </a:pPr>
            <a:r>
              <a:rPr lang="en-US" sz="800">
                <a:solidFill>
                  <a:schemeClr val="dk1"/>
                </a:solidFill>
                <a:latin typeface="Quattrocento Sans"/>
                <a:ea typeface="Quattrocento Sans"/>
                <a:cs typeface="Quattrocento Sans"/>
                <a:sym typeface="Quattrocento Sans"/>
              </a:rPr>
              <a:t>Source: IC3 Internet Crime Report (2021)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Closer Look: Statistics</a:t>
            </a:r>
            <a:endParaRPr/>
          </a:p>
        </p:txBody>
      </p:sp>
      <p:graphicFrame>
        <p:nvGraphicFramePr>
          <p:cNvPr id="184" name="Google Shape;184;p9"/>
          <p:cNvGraphicFramePr/>
          <p:nvPr/>
        </p:nvGraphicFramePr>
        <p:xfrm>
          <a:off x="838200" y="1825625"/>
          <a:ext cx="9710738" cy="4351338"/>
        </p:xfrm>
        <a:graphic>
          <a:graphicData uri="http://schemas.openxmlformats.org/drawingml/2006/chart">
            <c:chart r:id="rId3"/>
          </a:graphicData>
        </a:graphic>
      </p:graphicFrame>
      <p:sp>
        <p:nvSpPr>
          <p:cNvPr id="185" name="Google Shape;185;p9"/>
          <p:cNvSpPr txBox="1"/>
          <p:nvPr/>
        </p:nvSpPr>
        <p:spPr>
          <a:xfrm>
            <a:off x="838200" y="6176963"/>
            <a:ext cx="9710651" cy="1902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800"/>
              <a:buFont typeface="Arial"/>
              <a:buNone/>
            </a:pPr>
            <a:r>
              <a:rPr lang="en-US" sz="800">
                <a:solidFill>
                  <a:schemeClr val="dk1"/>
                </a:solidFill>
                <a:latin typeface="Quattrocento Sans"/>
                <a:ea typeface="Quattrocento Sans"/>
                <a:cs typeface="Quattrocento Sans"/>
                <a:sym typeface="Quattrocento Sans"/>
              </a:rPr>
              <a:t>Source: IC3 Internet Crime Report (2021)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Closer Look: Statistics</a:t>
            </a:r>
            <a:endParaRPr/>
          </a:p>
        </p:txBody>
      </p:sp>
      <p:graphicFrame>
        <p:nvGraphicFramePr>
          <p:cNvPr id="191" name="Google Shape;191;p10"/>
          <p:cNvGraphicFramePr/>
          <p:nvPr/>
        </p:nvGraphicFramePr>
        <p:xfrm>
          <a:off x="838200" y="1825625"/>
          <a:ext cx="9710738" cy="4351337"/>
        </p:xfrm>
        <a:graphic>
          <a:graphicData uri="http://schemas.openxmlformats.org/drawingml/2006/chart">
            <c:chart r:id="rId3"/>
          </a:graphicData>
        </a:graphic>
      </p:graphicFrame>
      <p:sp>
        <p:nvSpPr>
          <p:cNvPr id="192" name="Google Shape;192;p10"/>
          <p:cNvSpPr txBox="1"/>
          <p:nvPr/>
        </p:nvSpPr>
        <p:spPr>
          <a:xfrm>
            <a:off x="838200" y="6176963"/>
            <a:ext cx="9710651" cy="1902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800"/>
              <a:buFont typeface="Arial"/>
              <a:buNone/>
            </a:pPr>
            <a:r>
              <a:rPr lang="en-US" sz="800">
                <a:solidFill>
                  <a:schemeClr val="dk1"/>
                </a:solidFill>
                <a:latin typeface="Quattrocento Sans"/>
                <a:ea typeface="Quattrocento Sans"/>
                <a:cs typeface="Quattrocento Sans"/>
                <a:sym typeface="Quattrocento Sans"/>
              </a:rPr>
              <a:t>Source: IC3 Internet Crime Report (2021)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Closer Look: Statistics</a:t>
            </a:r>
            <a:endParaRPr/>
          </a:p>
        </p:txBody>
      </p:sp>
      <p:graphicFrame>
        <p:nvGraphicFramePr>
          <p:cNvPr id="198" name="Google Shape;198;p11"/>
          <p:cNvGraphicFramePr/>
          <p:nvPr/>
        </p:nvGraphicFramePr>
        <p:xfrm>
          <a:off x="838200" y="1825625"/>
          <a:ext cx="9710738" cy="4351338"/>
        </p:xfrm>
        <a:graphic>
          <a:graphicData uri="http://schemas.openxmlformats.org/drawingml/2006/chart">
            <c:chart r:id="rId3"/>
          </a:graphicData>
        </a:graphic>
      </p:graphicFrame>
      <p:sp>
        <p:nvSpPr>
          <p:cNvPr id="199" name="Google Shape;199;p11"/>
          <p:cNvSpPr txBox="1"/>
          <p:nvPr/>
        </p:nvSpPr>
        <p:spPr>
          <a:xfrm>
            <a:off x="838200" y="6176963"/>
            <a:ext cx="9710651" cy="1902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800"/>
              <a:buFont typeface="Arial"/>
              <a:buNone/>
            </a:pPr>
            <a:r>
              <a:rPr lang="en-US" sz="800">
                <a:solidFill>
                  <a:schemeClr val="dk1"/>
                </a:solidFill>
                <a:latin typeface="Quattrocento Sans"/>
                <a:ea typeface="Quattrocento Sans"/>
                <a:cs typeface="Quattrocento Sans"/>
                <a:sym typeface="Quattrocento Sans"/>
              </a:rPr>
              <a:t>Source: IC3 Internet Crime Report (2021)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Closer Look: Statistics</a:t>
            </a:r>
            <a:endParaRPr/>
          </a:p>
        </p:txBody>
      </p:sp>
      <p:graphicFrame>
        <p:nvGraphicFramePr>
          <p:cNvPr id="205" name="Google Shape;205;p12"/>
          <p:cNvGraphicFramePr/>
          <p:nvPr/>
        </p:nvGraphicFramePr>
        <p:xfrm>
          <a:off x="838200" y="1825625"/>
          <a:ext cx="9710738" cy="4351338"/>
        </p:xfrm>
        <a:graphic>
          <a:graphicData uri="http://schemas.openxmlformats.org/drawingml/2006/chart">
            <c:chart r:id="rId3"/>
          </a:graphicData>
        </a:graphic>
      </p:graphicFrame>
      <p:sp>
        <p:nvSpPr>
          <p:cNvPr id="206" name="Google Shape;206;p12"/>
          <p:cNvSpPr txBox="1"/>
          <p:nvPr/>
        </p:nvSpPr>
        <p:spPr>
          <a:xfrm>
            <a:off x="838200" y="6176963"/>
            <a:ext cx="9710651" cy="1902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800"/>
              <a:buFont typeface="Arial"/>
              <a:buNone/>
            </a:pPr>
            <a:r>
              <a:rPr lang="en-US" sz="800">
                <a:solidFill>
                  <a:schemeClr val="dk1"/>
                </a:solidFill>
                <a:latin typeface="Quattrocento Sans"/>
                <a:ea typeface="Quattrocento Sans"/>
                <a:cs typeface="Quattrocento Sans"/>
                <a:sym typeface="Quattrocento Sans"/>
              </a:rPr>
              <a:t>Source: Association for Financial Professionals (AFP) “Payments Fraud and Control Survey Report” (2022)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g1493b9115d6_0_0"/>
          <p:cNvPicPr preferRelativeResize="0"/>
          <p:nvPr/>
        </p:nvPicPr>
        <p:blipFill rotWithShape="1">
          <a:blip r:embed="rId3">
            <a:alphaModFix/>
          </a:blip>
          <a:srcRect b="0" l="1244" r="0" t="0"/>
          <a:stretch/>
        </p:blipFill>
        <p:spPr>
          <a:xfrm>
            <a:off x="600" y="0"/>
            <a:ext cx="12192000" cy="6858000"/>
          </a:xfrm>
          <a:prstGeom prst="rect">
            <a:avLst/>
          </a:prstGeom>
          <a:noFill/>
          <a:ln>
            <a:noFill/>
          </a:ln>
        </p:spPr>
      </p:pic>
      <p:sp>
        <p:nvSpPr>
          <p:cNvPr id="82" name="Google Shape;82;g1493b9115d6_0_0"/>
          <p:cNvSpPr txBox="1"/>
          <p:nvPr/>
        </p:nvSpPr>
        <p:spPr>
          <a:xfrm>
            <a:off x="7457105" y="937325"/>
            <a:ext cx="3682500" cy="195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3200">
                <a:latin typeface="Quattrocento Sans"/>
                <a:ea typeface="Quattrocento Sans"/>
                <a:cs typeface="Quattrocento Sans"/>
                <a:sym typeface="Quattrocento Sans"/>
              </a:rPr>
              <a:t>Matt Reass, NTP</a:t>
            </a:r>
            <a:endParaRPr b="1" sz="32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b="1" lang="en-US" sz="1800">
                <a:latin typeface="Quattrocento Sans"/>
                <a:ea typeface="Quattrocento Sans"/>
                <a:cs typeface="Quattrocento Sans"/>
                <a:sym typeface="Quattrocento Sans"/>
              </a:rPr>
              <a:t>EVP Strategic Partner Relationships</a:t>
            </a:r>
            <a:endParaRPr b="1" sz="18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b="1" lang="en-US" sz="1800">
                <a:latin typeface="Quattrocento Sans"/>
                <a:ea typeface="Quattrocento Sans"/>
                <a:cs typeface="Quattrocento Sans"/>
                <a:sym typeface="Quattrocento Sans"/>
              </a:rPr>
              <a:t>Rynoh</a:t>
            </a:r>
            <a:r>
              <a:rPr b="1" i="1" lang="en-US" sz="1800">
                <a:latin typeface="Quattrocento Sans"/>
                <a:ea typeface="Quattrocento Sans"/>
                <a:cs typeface="Quattrocento Sans"/>
                <a:sym typeface="Quattrocento Sans"/>
              </a:rPr>
              <a:t>Live</a:t>
            </a:r>
            <a:endParaRPr b="1" i="1" sz="18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n-US" sz="1700" u="sng">
                <a:solidFill>
                  <a:srgbClr val="0563C1"/>
                </a:solidFill>
                <a:latin typeface="Quattrocento Sans"/>
                <a:ea typeface="Quattrocento Sans"/>
                <a:cs typeface="Quattrocento Sans"/>
                <a:sym typeface="Quattrocento Sans"/>
                <a:hlinkClick r:id="rId4">
                  <a:extLst>
                    <a:ext uri="{A12FA001-AC4F-418D-AE19-62706E023703}">
                      <ahyp:hlinkClr val="tx"/>
                    </a:ext>
                  </a:extLst>
                </a:hlinkClick>
              </a:rPr>
              <a:t>matthew.reass@rynoh.com</a:t>
            </a:r>
            <a:endParaRPr sz="17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n-US" sz="1700">
                <a:latin typeface="Quattrocento Sans"/>
                <a:ea typeface="Quattrocento Sans"/>
                <a:cs typeface="Quattrocento Sans"/>
                <a:sym typeface="Quattrocento Sans"/>
              </a:rPr>
              <a:t>757.333.3772</a:t>
            </a:r>
            <a:endParaRPr sz="1700">
              <a:latin typeface="Quattrocento Sans"/>
              <a:ea typeface="Quattrocento Sans"/>
              <a:cs typeface="Quattrocento Sans"/>
              <a:sym typeface="Quattrocento Sans"/>
            </a:endParaRPr>
          </a:p>
        </p:txBody>
      </p:sp>
      <p:sp>
        <p:nvSpPr>
          <p:cNvPr id="83" name="Google Shape;83;g1493b9115d6_0_0"/>
          <p:cNvSpPr txBox="1"/>
          <p:nvPr/>
        </p:nvSpPr>
        <p:spPr>
          <a:xfrm>
            <a:off x="7457105" y="4274850"/>
            <a:ext cx="3682500" cy="195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3200">
                <a:latin typeface="Quattrocento Sans"/>
                <a:ea typeface="Quattrocento Sans"/>
                <a:cs typeface="Quattrocento Sans"/>
                <a:sym typeface="Quattrocento Sans"/>
              </a:rPr>
              <a:t>Perla Aparicio</a:t>
            </a:r>
            <a:endParaRPr b="1" sz="32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b="1" lang="en-US" sz="1800">
                <a:latin typeface="Quattrocento Sans"/>
                <a:ea typeface="Quattrocento Sans"/>
                <a:cs typeface="Quattrocento Sans"/>
                <a:sym typeface="Quattrocento Sans"/>
              </a:rPr>
              <a:t>VP of Strategic Partnerships</a:t>
            </a:r>
            <a:endParaRPr b="1" sz="18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b="1" lang="en-US" sz="1800">
                <a:latin typeface="Quattrocento Sans"/>
                <a:ea typeface="Quattrocento Sans"/>
                <a:cs typeface="Quattrocento Sans"/>
                <a:sym typeface="Quattrocento Sans"/>
              </a:rPr>
              <a:t>paymints.io</a:t>
            </a:r>
            <a:endParaRPr b="1" i="1" sz="18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n-US" sz="1700" u="sng">
                <a:solidFill>
                  <a:srgbClr val="0563C1"/>
                </a:solidFill>
                <a:latin typeface="Quattrocento Sans"/>
                <a:ea typeface="Quattrocento Sans"/>
                <a:cs typeface="Quattrocento Sans"/>
                <a:sym typeface="Quattrocento Sans"/>
                <a:hlinkClick r:id="rId5">
                  <a:extLst>
                    <a:ext uri="{A12FA001-AC4F-418D-AE19-62706E023703}">
                      <ahyp:hlinkClr val="tx"/>
                    </a:ext>
                  </a:extLst>
                </a:hlinkClick>
              </a:rPr>
              <a:t>perla.aparicio@paymints.io</a:t>
            </a:r>
            <a:endParaRPr sz="17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n-US" sz="1700">
                <a:latin typeface="Quattrocento Sans"/>
                <a:ea typeface="Quattrocento Sans"/>
                <a:cs typeface="Quattrocento Sans"/>
                <a:sym typeface="Quattrocento Sans"/>
              </a:rPr>
              <a:t>281.468.7019</a:t>
            </a:r>
            <a:endParaRPr sz="1700">
              <a:latin typeface="Quattrocento Sans"/>
              <a:ea typeface="Quattrocento Sans"/>
              <a:cs typeface="Quattrocento Sans"/>
              <a:sym typeface="Quattrocento Sans"/>
            </a:endParaRPr>
          </a:p>
        </p:txBody>
      </p:sp>
      <p:pic>
        <p:nvPicPr>
          <p:cNvPr id="84" name="Google Shape;84;g1493b9115d6_0_0"/>
          <p:cNvPicPr preferRelativeResize="0"/>
          <p:nvPr/>
        </p:nvPicPr>
        <p:blipFill>
          <a:blip r:embed="rId6">
            <a:alphaModFix/>
          </a:blip>
          <a:stretch>
            <a:fillRect/>
          </a:stretch>
        </p:blipFill>
        <p:spPr>
          <a:xfrm>
            <a:off x="4974601" y="937325"/>
            <a:ext cx="1875050" cy="230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838201" y="365125"/>
            <a:ext cx="8520952"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200"/>
              <a:buFont typeface="Quattrocento Sans"/>
              <a:buNone/>
            </a:pPr>
            <a:r>
              <a:rPr lang="en-US" sz="4200"/>
              <a:t>Business Email Compromise (BEC)</a:t>
            </a:r>
            <a:endParaRPr/>
          </a:p>
        </p:txBody>
      </p:sp>
      <p:sp>
        <p:nvSpPr>
          <p:cNvPr id="212" name="Google Shape;212;p13"/>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accent2"/>
              </a:buClr>
              <a:buSzPts val="2000"/>
              <a:buChar char="•"/>
            </a:pPr>
            <a:r>
              <a:rPr lang="en-US" sz="2000"/>
              <a:t>2020 statistics:</a:t>
            </a:r>
            <a:endParaRPr/>
          </a:p>
          <a:p>
            <a:pPr indent="-228600" lvl="1" marL="685800" rtl="0" algn="l">
              <a:lnSpc>
                <a:spcPct val="100000"/>
              </a:lnSpc>
              <a:spcBef>
                <a:spcPts val="1200"/>
              </a:spcBef>
              <a:spcAft>
                <a:spcPts val="0"/>
              </a:spcAft>
              <a:buClr>
                <a:schemeClr val="accent2"/>
              </a:buClr>
              <a:buSzPts val="2000"/>
              <a:buChar char="•"/>
            </a:pPr>
            <a:r>
              <a:rPr lang="en-US" sz="2000"/>
              <a:t>19,369  complaints (approx. $1.8B in losses): continue to be costliest scheme</a:t>
            </a:r>
            <a:endParaRPr/>
          </a:p>
          <a:p>
            <a:pPr indent="-228600" lvl="0" marL="228600" rtl="0" algn="l">
              <a:lnSpc>
                <a:spcPct val="100000"/>
              </a:lnSpc>
              <a:spcBef>
                <a:spcPts val="1200"/>
              </a:spcBef>
              <a:spcAft>
                <a:spcPts val="0"/>
              </a:spcAft>
              <a:buClr>
                <a:schemeClr val="accent2"/>
              </a:buClr>
              <a:buSzPts val="2000"/>
              <a:buChar char="•"/>
            </a:pPr>
            <a:r>
              <a:rPr lang="en-US" sz="2000"/>
              <a:t>Average BEC loss: $179k ($43B from 241k incidents)</a:t>
            </a:r>
            <a:endParaRPr/>
          </a:p>
          <a:p>
            <a:pPr indent="-228600" lvl="1" marL="685800" rtl="0" algn="l">
              <a:lnSpc>
                <a:spcPct val="100000"/>
              </a:lnSpc>
              <a:spcBef>
                <a:spcPts val="1200"/>
              </a:spcBef>
              <a:spcAft>
                <a:spcPts val="0"/>
              </a:spcAft>
              <a:buClr>
                <a:schemeClr val="accent2"/>
              </a:buClr>
              <a:buSzPts val="2000"/>
              <a:buChar char="•"/>
            </a:pPr>
            <a:r>
              <a:rPr lang="en-US" sz="2000"/>
              <a:t>Bank robbery: approx. $4k</a:t>
            </a:r>
            <a:endParaRPr/>
          </a:p>
          <a:p>
            <a:pPr indent="-228600" lvl="1" marL="685800" rtl="0" algn="l">
              <a:lnSpc>
                <a:spcPct val="100000"/>
              </a:lnSpc>
              <a:spcBef>
                <a:spcPts val="1200"/>
              </a:spcBef>
              <a:spcAft>
                <a:spcPts val="0"/>
              </a:spcAft>
              <a:buClr>
                <a:schemeClr val="accent2"/>
              </a:buClr>
              <a:buSzPts val="2000"/>
              <a:buChar char="•"/>
            </a:pPr>
            <a:r>
              <a:rPr lang="en-US" sz="2000"/>
              <a:t>Convenience store: approx. $709</a:t>
            </a:r>
            <a:endParaRPr b="1" sz="2400">
              <a:solidFill>
                <a:srgbClr val="92D050"/>
              </a:solidFill>
            </a:endParaRPr>
          </a:p>
        </p:txBody>
      </p:sp>
      <p:pic>
        <p:nvPicPr>
          <p:cNvPr id="213" name="Google Shape;213;p13"/>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838200" y="365125"/>
            <a:ext cx="8252011"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200"/>
              <a:buFont typeface="Quattrocento Sans"/>
              <a:buNone/>
            </a:pPr>
            <a:r>
              <a:rPr lang="en-US" sz="4200"/>
              <a:t>Business Email Compromise (BEC)</a:t>
            </a:r>
            <a:endParaRPr/>
          </a:p>
        </p:txBody>
      </p:sp>
      <p:sp>
        <p:nvSpPr>
          <p:cNvPr id="219" name="Google Shape;219;p14"/>
          <p:cNvSpPr txBox="1"/>
          <p:nvPr/>
        </p:nvSpPr>
        <p:spPr>
          <a:xfrm>
            <a:off x="838200" y="6176963"/>
            <a:ext cx="9710651" cy="1902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800"/>
              <a:buFont typeface="Arial"/>
              <a:buNone/>
            </a:pPr>
            <a:r>
              <a:rPr lang="en-US" sz="800">
                <a:solidFill>
                  <a:schemeClr val="dk1"/>
                </a:solidFill>
                <a:latin typeface="Quattrocento Sans"/>
                <a:ea typeface="Quattrocento Sans"/>
                <a:cs typeface="Quattrocento Sans"/>
                <a:sym typeface="Quattrocento Sans"/>
              </a:rPr>
              <a:t>Source: </a:t>
            </a:r>
            <a:r>
              <a:rPr lang="en-US" sz="800" u="sng">
                <a:solidFill>
                  <a:schemeClr val="dk1"/>
                </a:solidFill>
                <a:latin typeface="Quattrocento Sans"/>
                <a:ea typeface="Quattrocento Sans"/>
                <a:cs typeface="Quattrocento Sans"/>
                <a:sym typeface="Quattrocento Sans"/>
                <a:hlinkClick r:id="rId3">
                  <a:extLst>
                    <a:ext uri="{A12FA001-AC4F-418D-AE19-62706E023703}">
                      <ahyp:hlinkClr val="tx"/>
                    </a:ext>
                  </a:extLst>
                </a:hlinkClick>
              </a:rPr>
              <a:t>www.fbi.gov</a:t>
            </a:r>
            <a:r>
              <a:rPr lang="en-US" sz="800">
                <a:solidFill>
                  <a:schemeClr val="dk1"/>
                </a:solidFill>
                <a:latin typeface="Quattrocento Sans"/>
                <a:ea typeface="Quattrocento Sans"/>
                <a:cs typeface="Quattrocento Sans"/>
                <a:sym typeface="Quattrocento Sans"/>
              </a:rPr>
              <a:t> (</a:t>
            </a:r>
            <a:r>
              <a:rPr lang="en-US" sz="800" u="sng">
                <a:solidFill>
                  <a:schemeClr val="dk1"/>
                </a:solidFill>
                <a:latin typeface="Quattrocento Sans"/>
                <a:ea typeface="Quattrocento Sans"/>
                <a:cs typeface="Quattrocento Sans"/>
                <a:sym typeface="Quattrocento Sans"/>
                <a:hlinkClick r:id="rId4">
                  <a:extLst>
                    <a:ext uri="{A12FA001-AC4F-418D-AE19-62706E023703}">
                      <ahyp:hlinkClr val="tx"/>
                    </a:ext>
                  </a:extLst>
                </a:hlinkClick>
              </a:rPr>
              <a:t>https://www.fbi.gov/image-repository/business-email-compromise-timeline-050222.jpg</a:t>
            </a:r>
            <a:r>
              <a:rPr lang="en-US" sz="800">
                <a:solidFill>
                  <a:schemeClr val="dk1"/>
                </a:solidFill>
                <a:latin typeface="Quattrocento Sans"/>
                <a:ea typeface="Quattrocento Sans"/>
                <a:cs typeface="Quattrocento Sans"/>
                <a:sym typeface="Quattrocento Sans"/>
              </a:rPr>
              <a:t>)</a:t>
            </a:r>
            <a:endParaRPr/>
          </a:p>
        </p:txBody>
      </p:sp>
      <p:pic>
        <p:nvPicPr>
          <p:cNvPr id="220" name="Google Shape;220;p14"/>
          <p:cNvPicPr preferRelativeResize="0"/>
          <p:nvPr/>
        </p:nvPicPr>
        <p:blipFill rotWithShape="1">
          <a:blip r:embed="rId5">
            <a:alphaModFix/>
          </a:blip>
          <a:srcRect b="0" l="0" r="0" t="0"/>
          <a:stretch/>
        </p:blipFill>
        <p:spPr>
          <a:xfrm>
            <a:off x="1972633" y="1027906"/>
            <a:ext cx="6485567" cy="5016589"/>
          </a:xfrm>
          <a:prstGeom prst="rect">
            <a:avLst/>
          </a:prstGeom>
          <a:noFill/>
          <a:ln>
            <a:noFill/>
          </a:ln>
        </p:spPr>
      </p:pic>
      <p:pic>
        <p:nvPicPr>
          <p:cNvPr id="221" name="Google Shape;221;p14"/>
          <p:cNvPicPr preferRelativeResize="0"/>
          <p:nvPr/>
        </p:nvPicPr>
        <p:blipFill>
          <a:blip r:embed="rId6">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5"/>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Technology &amp; COVID19</a:t>
            </a:r>
            <a:endParaRPr/>
          </a:p>
        </p:txBody>
      </p:sp>
      <p:sp>
        <p:nvSpPr>
          <p:cNvPr id="227" name="Google Shape;227;p15"/>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lang="en-US" sz="2000"/>
              <a:t>Criminals have upped their came in the age of COVID-19.</a:t>
            </a:r>
            <a:endParaRPr/>
          </a:p>
          <a:p>
            <a:pPr indent="-228600" lvl="1" marL="685800" rtl="0" algn="l">
              <a:lnSpc>
                <a:spcPct val="100000"/>
              </a:lnSpc>
              <a:spcBef>
                <a:spcPts val="1200"/>
              </a:spcBef>
              <a:spcAft>
                <a:spcPts val="0"/>
              </a:spcAft>
              <a:buClr>
                <a:schemeClr val="dk1"/>
              </a:buClr>
              <a:buSzPts val="2000"/>
              <a:buChar char="•"/>
            </a:pPr>
            <a:r>
              <a:rPr lang="en-US" sz="2000"/>
              <a:t>“There is a digitally historic event occurring in the background of this pandemic, and that is there is a cybercrime pandemic that is occurring,” said VMWare cybersecurity strategist Tom Kellerman.</a:t>
            </a:r>
            <a:endParaRPr b="1" sz="2000"/>
          </a:p>
          <a:p>
            <a:pPr indent="-228600" lvl="0" marL="228600" rtl="0" algn="l">
              <a:lnSpc>
                <a:spcPct val="100000"/>
              </a:lnSpc>
              <a:spcBef>
                <a:spcPts val="1200"/>
              </a:spcBef>
              <a:spcAft>
                <a:spcPts val="0"/>
              </a:spcAft>
              <a:buClr>
                <a:schemeClr val="dk1"/>
              </a:buClr>
              <a:buSzPts val="2000"/>
              <a:buChar char="•"/>
            </a:pPr>
            <a:r>
              <a:rPr b="1" lang="en-US" sz="2000"/>
              <a:t>Technology: </a:t>
            </a:r>
            <a:r>
              <a:rPr lang="en-US" sz="2000"/>
              <a:t>More important than ever to help keep business operations up and running in the age of COVID-19.</a:t>
            </a:r>
            <a:endParaRPr/>
          </a:p>
          <a:p>
            <a:pPr indent="-228600" lvl="0" marL="228600" rtl="0" algn="l">
              <a:lnSpc>
                <a:spcPct val="100000"/>
              </a:lnSpc>
              <a:spcBef>
                <a:spcPts val="1200"/>
              </a:spcBef>
              <a:spcAft>
                <a:spcPts val="0"/>
              </a:spcAft>
              <a:buClr>
                <a:schemeClr val="dk1"/>
              </a:buClr>
              <a:buSzPts val="2000"/>
              <a:buChar char="•"/>
            </a:pPr>
            <a:r>
              <a:rPr b="1" lang="en-US" sz="2000"/>
              <a:t>Wire Fraud, Ransomware and Other Security Threats:</a:t>
            </a:r>
            <a:r>
              <a:rPr lang="en-US" sz="2000"/>
              <a:t> The current increase in telework, electronic flow and automation exposes the industry to more security threats and wire fraud. This past March, experts saw a spike of 600% in wire fraud attempts alone.</a:t>
            </a:r>
            <a:endParaRPr/>
          </a:p>
          <a:p>
            <a:pPr indent="-228600" lvl="0" marL="228600" rtl="0" algn="l">
              <a:lnSpc>
                <a:spcPct val="100000"/>
              </a:lnSpc>
              <a:spcBef>
                <a:spcPts val="1200"/>
              </a:spcBef>
              <a:spcAft>
                <a:spcPts val="0"/>
              </a:spcAft>
              <a:buClr>
                <a:schemeClr val="dk1"/>
              </a:buClr>
              <a:buSzPts val="2000"/>
              <a:buChar char="•"/>
            </a:pPr>
            <a:r>
              <a:rPr b="1" lang="en-US" sz="2000"/>
              <a:t>Workforce Management with COVID-19:</a:t>
            </a:r>
            <a:r>
              <a:rPr lang="en-US" sz="2000"/>
              <a:t> Your staff is now remote, what do you do?  </a:t>
            </a:r>
            <a:endParaRPr/>
          </a:p>
        </p:txBody>
      </p:sp>
      <p:pic>
        <p:nvPicPr>
          <p:cNvPr id="228" name="Google Shape;228;p15"/>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6"/>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Technology &amp; COVID19</a:t>
            </a:r>
            <a:endParaRPr/>
          </a:p>
        </p:txBody>
      </p:sp>
      <p:sp>
        <p:nvSpPr>
          <p:cNvPr id="234" name="Google Shape;234;p16"/>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Reuters just </a:t>
            </a:r>
            <a:r>
              <a:rPr lang="en-US" sz="2000" u="sng">
                <a:solidFill>
                  <a:schemeClr val="hlink"/>
                </a:solidFill>
                <a:hlinkClick r:id="rId3"/>
              </a:rPr>
              <a:t>reported</a:t>
            </a:r>
            <a:r>
              <a:rPr lang="en-US" sz="2000"/>
              <a:t> that </a:t>
            </a:r>
            <a:r>
              <a:rPr b="1" lang="en-US" sz="2000"/>
              <a:t>hacking activity against corporations </a:t>
            </a:r>
            <a:r>
              <a:rPr lang="en-US" sz="2000"/>
              <a:t>in the United States and other countries </a:t>
            </a:r>
            <a:r>
              <a:rPr b="1" i="1" lang="en-US" sz="2000"/>
              <a:t>more than doubled </a:t>
            </a:r>
            <a:r>
              <a:rPr lang="en-US" sz="2000"/>
              <a:t>by some measures in March as digital thieves took advantage of security weakened by pandemic work-from-home policies.</a:t>
            </a:r>
            <a:endParaRPr/>
          </a:p>
          <a:p>
            <a:pPr indent="-228600" lvl="0" marL="228600" rtl="0" algn="l">
              <a:lnSpc>
                <a:spcPct val="90000"/>
              </a:lnSpc>
              <a:spcBef>
                <a:spcPts val="1000"/>
              </a:spcBef>
              <a:spcAft>
                <a:spcPts val="0"/>
              </a:spcAft>
              <a:buClr>
                <a:schemeClr val="dk1"/>
              </a:buClr>
              <a:buSzPts val="2000"/>
              <a:buChar char="•"/>
            </a:pPr>
            <a:r>
              <a:rPr b="1" lang="en-US" sz="2000"/>
              <a:t>Zeus Sphinx Banking Trojan </a:t>
            </a:r>
            <a:r>
              <a:rPr lang="en-US" sz="2000"/>
              <a:t>is revived under the guise of COVID-19 financial assistance after a three-year hiatus. The intent of the malware is to collect logon credentials as users attempt to access online banking.</a:t>
            </a:r>
            <a:endParaRPr/>
          </a:p>
          <a:p>
            <a:pPr indent="-228600" lvl="0" marL="228600" rtl="0" algn="l">
              <a:lnSpc>
                <a:spcPct val="90000"/>
              </a:lnSpc>
              <a:spcBef>
                <a:spcPts val="1000"/>
              </a:spcBef>
              <a:spcAft>
                <a:spcPts val="0"/>
              </a:spcAft>
              <a:buClr>
                <a:schemeClr val="dk1"/>
              </a:buClr>
              <a:buSzPts val="2000"/>
              <a:buChar char="•"/>
            </a:pPr>
            <a:r>
              <a:rPr b="1" lang="en-US" sz="2000"/>
              <a:t>Netflix scams! </a:t>
            </a:r>
            <a:r>
              <a:rPr lang="en-US" sz="2000"/>
              <a:t>Google searches for Netflix jumped 142% since stay-at-home. Phishing campaigns use fake sites that appear to be Netflix sign-up pages, but they are in fact established simply to steal from those who think they’re registering for the service. The cyber security firm BrandShield told the Express that 639 fraudulent domains that use the word “Netflix” have been registered. 236 of those were established during March alone.</a:t>
            </a:r>
            <a:endParaRPr/>
          </a:p>
        </p:txBody>
      </p:sp>
      <p:pic>
        <p:nvPicPr>
          <p:cNvPr id="235" name="Google Shape;235;p16"/>
          <p:cNvPicPr preferRelativeResize="0"/>
          <p:nvPr/>
        </p:nvPicPr>
        <p:blipFill>
          <a:blip r:embed="rId4">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Technology &amp; COVID19</a:t>
            </a:r>
            <a:endParaRPr/>
          </a:p>
        </p:txBody>
      </p:sp>
      <p:sp>
        <p:nvSpPr>
          <p:cNvPr id="241" name="Google Shape;241;p17"/>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lang="en-US" sz="2000"/>
              <a:t>Rapid growth and development of Coronavirus-themed phishing emails</a:t>
            </a:r>
            <a:endParaRPr/>
          </a:p>
          <a:p>
            <a:pPr indent="-228600" lvl="0" marL="228600" rtl="0" algn="l">
              <a:lnSpc>
                <a:spcPct val="100000"/>
              </a:lnSpc>
              <a:spcBef>
                <a:spcPts val="1200"/>
              </a:spcBef>
              <a:spcAft>
                <a:spcPts val="0"/>
              </a:spcAft>
              <a:buClr>
                <a:schemeClr val="dk1"/>
              </a:buClr>
              <a:buSzPts val="2000"/>
              <a:buChar char="•"/>
            </a:pPr>
            <a:r>
              <a:rPr lang="en-US" sz="2000"/>
              <a:t>Re-Opening the American Economy: Malicious actors have a plan! Targeting employees with HR announcements to phish for credentials.</a:t>
            </a:r>
            <a:endParaRPr/>
          </a:p>
        </p:txBody>
      </p:sp>
      <p:pic>
        <p:nvPicPr>
          <p:cNvPr descr="coronavirus_re-open-1a" id="242" name="Google Shape;242;p17"/>
          <p:cNvPicPr preferRelativeResize="0"/>
          <p:nvPr/>
        </p:nvPicPr>
        <p:blipFill rotWithShape="1">
          <a:blip r:embed="rId3">
            <a:alphaModFix/>
          </a:blip>
          <a:srcRect b="0" l="0" r="0" t="0"/>
          <a:stretch/>
        </p:blipFill>
        <p:spPr>
          <a:xfrm>
            <a:off x="1067954" y="3000914"/>
            <a:ext cx="5028046" cy="3176049"/>
          </a:xfrm>
          <a:prstGeom prst="rect">
            <a:avLst/>
          </a:prstGeom>
          <a:noFill/>
          <a:ln>
            <a:noFill/>
          </a:ln>
        </p:spPr>
      </p:pic>
      <p:pic>
        <p:nvPicPr>
          <p:cNvPr descr="coronavirus_re-open-1b" id="243" name="Google Shape;243;p17"/>
          <p:cNvPicPr preferRelativeResize="0"/>
          <p:nvPr/>
        </p:nvPicPr>
        <p:blipFill rotWithShape="1">
          <a:blip r:embed="rId4">
            <a:alphaModFix/>
          </a:blip>
          <a:srcRect b="0" l="0" r="0" t="0"/>
          <a:stretch/>
        </p:blipFill>
        <p:spPr>
          <a:xfrm>
            <a:off x="6238134" y="3000907"/>
            <a:ext cx="3464738" cy="2423581"/>
          </a:xfrm>
          <a:prstGeom prst="rect">
            <a:avLst/>
          </a:prstGeom>
          <a:noFill/>
          <a:ln>
            <a:noFill/>
          </a:ln>
        </p:spPr>
      </p:pic>
      <p:cxnSp>
        <p:nvCxnSpPr>
          <p:cNvPr id="244" name="Google Shape;244;p17"/>
          <p:cNvCxnSpPr/>
          <p:nvPr/>
        </p:nvCxnSpPr>
        <p:spPr>
          <a:xfrm flipH="1" rot="10800000">
            <a:off x="2902591" y="4236441"/>
            <a:ext cx="5134062" cy="419449"/>
          </a:xfrm>
          <a:prstGeom prst="straightConnector1">
            <a:avLst/>
          </a:prstGeom>
          <a:noFill/>
          <a:ln cap="flat" cmpd="sng" w="19050">
            <a:solidFill>
              <a:schemeClr val="accent4"/>
            </a:solidFill>
            <a:prstDash val="solid"/>
            <a:miter lim="800000"/>
            <a:headEnd len="sm" w="sm" type="none"/>
            <a:tailEnd len="med" w="med" type="triangle"/>
          </a:ln>
        </p:spPr>
      </p:cxnSp>
      <p:pic>
        <p:nvPicPr>
          <p:cNvPr id="245" name="Google Shape;245;p17"/>
          <p:cNvPicPr preferRelativeResize="0"/>
          <p:nvPr/>
        </p:nvPicPr>
        <p:blipFill>
          <a:blip r:embed="rId5">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8"/>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Technology &amp; COVID19</a:t>
            </a:r>
            <a:endParaRPr/>
          </a:p>
        </p:txBody>
      </p:sp>
      <p:sp>
        <p:nvSpPr>
          <p:cNvPr id="251" name="Google Shape;251;p18"/>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A recent quarantine text scam tricked U.K. residents into paying a “fine.”</a:t>
            </a:r>
            <a:endParaRPr/>
          </a:p>
          <a:p>
            <a:pPr indent="-228600" lvl="1" marL="685800" rtl="0" algn="l">
              <a:lnSpc>
                <a:spcPct val="90000"/>
              </a:lnSpc>
              <a:spcBef>
                <a:spcPts val="500"/>
              </a:spcBef>
              <a:spcAft>
                <a:spcPts val="0"/>
              </a:spcAft>
              <a:buClr>
                <a:schemeClr val="dk1"/>
              </a:buClr>
              <a:buSzPts val="2000"/>
              <a:buChar char="•"/>
            </a:pPr>
            <a:r>
              <a:rPr lang="en-US" sz="2000"/>
              <a:t>"GOV.UK CORONAVIRUS ALERT. We would like to inform you that you have been recorded as leaving your home on 3 occasions yesterday. A fine of £35 has been added to your gov.uk account. For further information please visit gov.uk/coronavirus-penalty-payment-tracking. Protect the NHS. Save Lives.”</a:t>
            </a:r>
            <a:endParaRPr/>
          </a:p>
          <a:p>
            <a:pPr indent="-228600" lvl="0" marL="228600" rtl="0" algn="l">
              <a:lnSpc>
                <a:spcPct val="90000"/>
              </a:lnSpc>
              <a:spcBef>
                <a:spcPts val="1000"/>
              </a:spcBef>
              <a:spcAft>
                <a:spcPts val="0"/>
              </a:spcAft>
              <a:buClr>
                <a:schemeClr val="dk1"/>
              </a:buClr>
              <a:buSzPts val="2000"/>
              <a:buChar char="•"/>
            </a:pPr>
            <a:r>
              <a:rPr b="1" lang="en-US" sz="2000"/>
              <a:t>Malware variants! </a:t>
            </a:r>
            <a:r>
              <a:rPr lang="en-US" sz="2000"/>
              <a:t>Some actors aren’t apparently after money or credentials. Their goal? To wipe entire file systems. MalwareHunterTeam has spotted a variant in Italy that also looks to </a:t>
            </a:r>
            <a:r>
              <a:rPr i="1" lang="en-US" sz="2000"/>
              <a:t>(albeit inefficiently)</a:t>
            </a:r>
            <a:r>
              <a:rPr lang="en-US" sz="2000"/>
              <a:t> delete the files on an endpoint. Whether a joke or intended for espionage, these kinds of malware can kill IT and user productivity, hurting the organization.</a:t>
            </a:r>
            <a:endParaRPr/>
          </a:p>
        </p:txBody>
      </p:sp>
      <p:pic>
        <p:nvPicPr>
          <p:cNvPr id="252" name="Google Shape;252;p18"/>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9"/>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Technology &amp; COVID19</a:t>
            </a:r>
            <a:endParaRPr/>
          </a:p>
        </p:txBody>
      </p:sp>
      <p:sp>
        <p:nvSpPr>
          <p:cNvPr id="258" name="Google Shape;258;p19"/>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00"/>
              <a:buChar char="•"/>
            </a:pPr>
            <a:r>
              <a:rPr b="1" lang="en-US" sz="1600"/>
              <a:t>Phony Form from HR: </a:t>
            </a:r>
            <a:r>
              <a:rPr lang="en-US" sz="1600"/>
              <a:t>The phishing email resembles something that your human resources department might send about returning to the office. Attached to the email is an HTML file that includes your name in the file name… </a:t>
            </a:r>
            <a:r>
              <a:rPr i="1" lang="en-US" sz="1600"/>
              <a:t>what happens when you try to download the file?</a:t>
            </a:r>
            <a:endParaRPr b="1" i="1" sz="1600"/>
          </a:p>
          <a:p>
            <a:pPr indent="-228600" lvl="0" marL="228600" rtl="0" algn="l">
              <a:lnSpc>
                <a:spcPct val="90000"/>
              </a:lnSpc>
              <a:spcBef>
                <a:spcPts val="1000"/>
              </a:spcBef>
              <a:spcAft>
                <a:spcPts val="0"/>
              </a:spcAft>
              <a:buClr>
                <a:schemeClr val="dk1"/>
              </a:buClr>
              <a:buSzPts val="1600"/>
              <a:buChar char="•"/>
            </a:pPr>
            <a:r>
              <a:rPr b="1" lang="en-US" sz="1600"/>
              <a:t>Fake Video Calls are a Quick Score for Scammers: </a:t>
            </a:r>
            <a:r>
              <a:rPr lang="en-US" sz="1600"/>
              <a:t>With so many organizations still working remotely, bad guys continue to target you by spoofing popular video conferencing software, such as Zoom and Microsoft Teams. Video-conference themed phishing attacks can come in all shapes and sizes. For example, you may receive a phony welcome email that asks you to set up your new account. Or, you could receive an email claiming that you need to reschedule a missed meeting. As a more alarming example, you may receive a  fake notice that your account has been suspended and you cannot join a meeting without first clicking the link in the email.</a:t>
            </a:r>
            <a:endParaRPr sz="1600"/>
          </a:p>
          <a:p>
            <a:pPr indent="-228600" lvl="0" marL="228600" rtl="0" algn="l">
              <a:lnSpc>
                <a:spcPct val="90000"/>
              </a:lnSpc>
              <a:spcBef>
                <a:spcPts val="1000"/>
              </a:spcBef>
              <a:spcAft>
                <a:spcPts val="0"/>
              </a:spcAft>
              <a:buClr>
                <a:schemeClr val="dk1"/>
              </a:buClr>
              <a:buSzPts val="1600"/>
              <a:buChar char="•"/>
            </a:pPr>
            <a:r>
              <a:rPr b="1" lang="en-US" sz="1600"/>
              <a:t>Pfizer’s Vaccine is Fresh Phish Bait: </a:t>
            </a:r>
            <a:r>
              <a:rPr lang="en-US" sz="1600"/>
              <a:t>Pfizer announced that long-term trials of their COVID-19 vaccine have been highly successful. This exciting development is a huge step towards ending the pandemic, but experts say we are still far from a publicly available vaccine.  Unfortunately, good news like this is often used by cybercriminals to catch your attention and manipulate your emotions. Expect to see mentions of a COVID-19 vaccine in phishing attacks and social media disinformation campaigns.</a:t>
            </a:r>
            <a:endParaRPr sz="1600"/>
          </a:p>
        </p:txBody>
      </p:sp>
      <p:pic>
        <p:nvPicPr>
          <p:cNvPr id="259" name="Google Shape;259;p19"/>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Technology &amp; COVID19</a:t>
            </a:r>
            <a:endParaRPr/>
          </a:p>
        </p:txBody>
      </p:sp>
      <p:sp>
        <p:nvSpPr>
          <p:cNvPr id="265" name="Google Shape;265;p20"/>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b="1" lang="en-US" sz="2000"/>
              <a:t>Smishing Gains Popularity with Bad Guys: </a:t>
            </a:r>
            <a:r>
              <a:rPr lang="en-US" sz="2000"/>
              <a:t>Many services, from grocery pickup to credit score updates, offer notifications via text messages or short message service (SMS). Typically, these notifications are short, vague, and include a link—which makes them great for spoofing! Bad guys use fake notification messages for SMS Phishing, or Smishing attacks.</a:t>
            </a:r>
            <a:endParaRPr/>
          </a:p>
          <a:p>
            <a:pPr indent="-228600" lvl="0" marL="228600" rtl="0" algn="l">
              <a:lnSpc>
                <a:spcPct val="90000"/>
              </a:lnSpc>
              <a:spcBef>
                <a:spcPts val="1000"/>
              </a:spcBef>
              <a:spcAft>
                <a:spcPts val="0"/>
              </a:spcAft>
              <a:buClr>
                <a:schemeClr val="dk1"/>
              </a:buClr>
              <a:buSzPts val="2000"/>
              <a:buChar char="•"/>
            </a:pPr>
            <a:r>
              <a:rPr lang="en-US" sz="2000"/>
              <a:t>The combination of simplicity and effectiveness have ensured that BEC will continue to be one of the most popular attacks, especially for those who lack special tools and knowledge to pull off more complicated schemes.</a:t>
            </a:r>
            <a:endParaRPr/>
          </a:p>
        </p:txBody>
      </p:sp>
      <p:pic>
        <p:nvPicPr>
          <p:cNvPr id="266" name="Google Shape;266;p20"/>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1"/>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Technology</a:t>
            </a:r>
            <a:endParaRPr/>
          </a:p>
        </p:txBody>
      </p:sp>
      <p:sp>
        <p:nvSpPr>
          <p:cNvPr id="272" name="Google Shape;272;p21"/>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b="1" lang="en-US" sz="2000"/>
              <a:t>Credit Unions: </a:t>
            </a:r>
            <a:r>
              <a:rPr lang="en-US" sz="2000"/>
              <a:t>National Credit Union Administration (NCUA) warned of increasing cyber attacks targeting credit unions</a:t>
            </a:r>
            <a:endParaRPr/>
          </a:p>
          <a:p>
            <a:pPr indent="-228600" lvl="1" marL="685800" rtl="0" algn="l">
              <a:lnSpc>
                <a:spcPct val="90000"/>
              </a:lnSpc>
              <a:spcBef>
                <a:spcPts val="500"/>
              </a:spcBef>
              <a:spcAft>
                <a:spcPts val="0"/>
              </a:spcAft>
              <a:buClr>
                <a:schemeClr val="dk1"/>
              </a:buClr>
              <a:buSzPts val="1600"/>
              <a:buChar char="•"/>
            </a:pPr>
            <a:r>
              <a:rPr lang="en-US" sz="1600"/>
              <a:t>Fake emails appear to be from credit union</a:t>
            </a:r>
            <a:endParaRPr/>
          </a:p>
          <a:p>
            <a:pPr indent="-228600" lvl="1" marL="685800" rtl="0" algn="l">
              <a:lnSpc>
                <a:spcPct val="90000"/>
              </a:lnSpc>
              <a:spcBef>
                <a:spcPts val="500"/>
              </a:spcBef>
              <a:spcAft>
                <a:spcPts val="0"/>
              </a:spcAft>
              <a:buClr>
                <a:schemeClr val="dk1"/>
              </a:buClr>
              <a:buSzPts val="1600"/>
              <a:buChar char="•"/>
            </a:pPr>
            <a:r>
              <a:rPr lang="en-US" sz="1600"/>
              <a:t>Email directing recipient to click a link (big “no no”)</a:t>
            </a:r>
            <a:endParaRPr/>
          </a:p>
          <a:p>
            <a:pPr indent="-228600" lvl="1" marL="685800" rtl="0" algn="l">
              <a:lnSpc>
                <a:spcPct val="90000"/>
              </a:lnSpc>
              <a:spcBef>
                <a:spcPts val="500"/>
              </a:spcBef>
              <a:spcAft>
                <a:spcPts val="0"/>
              </a:spcAft>
              <a:buClr>
                <a:schemeClr val="dk1"/>
              </a:buClr>
              <a:buSzPts val="1600"/>
              <a:buChar char="•"/>
            </a:pPr>
            <a:r>
              <a:rPr lang="en-US" sz="1600"/>
              <a:t>Redirected to login page: username and password forwarded to cybercriminal</a:t>
            </a:r>
            <a:endParaRPr/>
          </a:p>
          <a:p>
            <a:pPr indent="-101600" lvl="0" marL="228600" rtl="0" algn="l">
              <a:lnSpc>
                <a:spcPct val="90000"/>
              </a:lnSpc>
              <a:spcBef>
                <a:spcPts val="1000"/>
              </a:spcBef>
              <a:spcAft>
                <a:spcPts val="0"/>
              </a:spcAft>
              <a:buClr>
                <a:schemeClr val="dk1"/>
              </a:buClr>
              <a:buSzPts val="2000"/>
              <a:buNone/>
            </a:pPr>
            <a:r>
              <a:t/>
            </a:r>
            <a:endParaRPr b="1" sz="2000"/>
          </a:p>
          <a:p>
            <a:pPr indent="-228600" lvl="0" marL="228600" rtl="0" algn="l">
              <a:lnSpc>
                <a:spcPct val="90000"/>
              </a:lnSpc>
              <a:spcBef>
                <a:spcPts val="1000"/>
              </a:spcBef>
              <a:spcAft>
                <a:spcPts val="0"/>
              </a:spcAft>
              <a:buClr>
                <a:schemeClr val="dk1"/>
              </a:buClr>
              <a:buSzPts val="2000"/>
              <a:buChar char="•"/>
            </a:pPr>
            <a:r>
              <a:rPr b="1" lang="en-US" sz="2000"/>
              <a:t>Social Media (Meta, Twitter, LinkedIn, etc…): </a:t>
            </a:r>
            <a:endParaRPr sz="2000"/>
          </a:p>
          <a:p>
            <a:pPr indent="-228600" lvl="1" marL="685800" rtl="0" algn="l">
              <a:lnSpc>
                <a:spcPct val="90000"/>
              </a:lnSpc>
              <a:spcBef>
                <a:spcPts val="500"/>
              </a:spcBef>
              <a:spcAft>
                <a:spcPts val="0"/>
              </a:spcAft>
              <a:buClr>
                <a:schemeClr val="dk1"/>
              </a:buClr>
              <a:buSzPts val="1600"/>
              <a:buChar char="•"/>
            </a:pPr>
            <a:r>
              <a:rPr lang="en-US" sz="1600"/>
              <a:t>Cybercriminals can gather information about you (and your organization)</a:t>
            </a:r>
            <a:endParaRPr/>
          </a:p>
          <a:p>
            <a:pPr indent="-228600" lvl="1" marL="685800" rtl="0" algn="l">
              <a:lnSpc>
                <a:spcPct val="90000"/>
              </a:lnSpc>
              <a:spcBef>
                <a:spcPts val="500"/>
              </a:spcBef>
              <a:spcAft>
                <a:spcPts val="0"/>
              </a:spcAft>
              <a:buClr>
                <a:schemeClr val="dk1"/>
              </a:buClr>
              <a:buSzPts val="1600"/>
              <a:buChar char="•"/>
            </a:pPr>
            <a:r>
              <a:rPr lang="en-US" sz="1600"/>
              <a:t>Post responsibly</a:t>
            </a:r>
            <a:endParaRPr/>
          </a:p>
          <a:p>
            <a:pPr indent="-228600" lvl="1" marL="685800" rtl="0" algn="l">
              <a:lnSpc>
                <a:spcPct val="90000"/>
              </a:lnSpc>
              <a:spcBef>
                <a:spcPts val="500"/>
              </a:spcBef>
              <a:spcAft>
                <a:spcPts val="0"/>
              </a:spcAft>
              <a:buClr>
                <a:schemeClr val="dk1"/>
              </a:buClr>
              <a:buSzPts val="1600"/>
              <a:buChar char="•"/>
            </a:pPr>
            <a:r>
              <a:rPr lang="en-US" sz="1600"/>
              <a:t>Think before you post</a:t>
            </a:r>
            <a:endParaRPr/>
          </a:p>
          <a:p>
            <a:pPr indent="-228600" lvl="1" marL="685800" rtl="0" algn="l">
              <a:lnSpc>
                <a:spcPct val="90000"/>
              </a:lnSpc>
              <a:spcBef>
                <a:spcPts val="500"/>
              </a:spcBef>
              <a:spcAft>
                <a:spcPts val="0"/>
              </a:spcAft>
              <a:buClr>
                <a:schemeClr val="dk1"/>
              </a:buClr>
              <a:buSzPts val="1600"/>
              <a:buChar char="•"/>
            </a:pPr>
            <a:r>
              <a:rPr lang="en-US" sz="1600"/>
              <a:t>Avoid sharing too much information with public groups</a:t>
            </a:r>
            <a:endParaRPr/>
          </a:p>
        </p:txBody>
      </p:sp>
      <p:pic>
        <p:nvPicPr>
          <p:cNvPr id="273" name="Google Shape;273;p21"/>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Smishing</a:t>
            </a:r>
            <a:endParaRPr/>
          </a:p>
        </p:txBody>
      </p:sp>
      <p:pic>
        <p:nvPicPr>
          <p:cNvPr id="279" name="Google Shape;279;p22"/>
          <p:cNvPicPr preferRelativeResize="0"/>
          <p:nvPr/>
        </p:nvPicPr>
        <p:blipFill rotWithShape="1">
          <a:blip r:embed="rId3">
            <a:alphaModFix/>
          </a:blip>
          <a:srcRect b="0" l="0" r="0" t="0"/>
          <a:stretch/>
        </p:blipFill>
        <p:spPr>
          <a:xfrm>
            <a:off x="2672190" y="1370923"/>
            <a:ext cx="6847619" cy="4552381"/>
          </a:xfrm>
          <a:prstGeom prst="rect">
            <a:avLst/>
          </a:prstGeom>
          <a:noFill/>
          <a:ln>
            <a:noFill/>
          </a:ln>
        </p:spPr>
      </p:pic>
      <p:pic>
        <p:nvPicPr>
          <p:cNvPr id="280" name="Google Shape;280;p22"/>
          <p:cNvPicPr preferRelativeResize="0"/>
          <p:nvPr/>
        </p:nvPicPr>
        <p:blipFill>
          <a:blip r:embed="rId4">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g153da77c70e_0_62"/>
          <p:cNvPicPr preferRelativeResize="0"/>
          <p:nvPr/>
        </p:nvPicPr>
        <p:blipFill>
          <a:blip r:embed="rId3">
            <a:alphaModFix/>
          </a:blip>
          <a:stretch>
            <a:fillRect/>
          </a:stretch>
        </p:blipFill>
        <p:spPr>
          <a:xfrm>
            <a:off x="9684790" y="5904404"/>
            <a:ext cx="1787448" cy="512325"/>
          </a:xfrm>
          <a:prstGeom prst="rect">
            <a:avLst/>
          </a:prstGeom>
          <a:noFill/>
          <a:ln>
            <a:noFill/>
          </a:ln>
        </p:spPr>
      </p:pic>
      <p:pic>
        <p:nvPicPr>
          <p:cNvPr id="90" name="Google Shape;90;g153da77c70e_0_62"/>
          <p:cNvPicPr preferRelativeResize="0"/>
          <p:nvPr/>
        </p:nvPicPr>
        <p:blipFill>
          <a:blip r:embed="rId4">
            <a:alphaModFix/>
          </a:blip>
          <a:stretch>
            <a:fillRect/>
          </a:stretch>
        </p:blipFill>
        <p:spPr>
          <a:xfrm>
            <a:off x="950775" y="489550"/>
            <a:ext cx="7002450" cy="6145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3"/>
          <p:cNvSpPr txBox="1"/>
          <p:nvPr>
            <p:ph type="title"/>
          </p:nvPr>
        </p:nvSpPr>
        <p:spPr>
          <a:xfrm>
            <a:off x="838201" y="365125"/>
            <a:ext cx="8135470"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Financial Fraud Kill Chain (FFKC)</a:t>
            </a:r>
            <a:endParaRPr sz="2800"/>
          </a:p>
        </p:txBody>
      </p:sp>
      <p:sp>
        <p:nvSpPr>
          <p:cNvPr id="286" name="Google Shape;286;p23"/>
          <p:cNvSpPr txBox="1"/>
          <p:nvPr>
            <p:ph idx="1" type="body"/>
          </p:nvPr>
        </p:nvSpPr>
        <p:spPr>
          <a:xfrm>
            <a:off x="838200" y="1825625"/>
            <a:ext cx="9710651"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400"/>
              <a:buChar char="•"/>
            </a:pPr>
            <a:r>
              <a:rPr b="1" lang="en-US" sz="2400"/>
              <a:t>Contact Bank</a:t>
            </a:r>
            <a:r>
              <a:rPr lang="en-US" sz="2400"/>
              <a:t>: reverse wire???</a:t>
            </a:r>
            <a:endParaRPr b="1" sz="2400"/>
          </a:p>
          <a:p>
            <a:pPr indent="-228600" lvl="0" marL="228600" rtl="0" algn="l">
              <a:lnSpc>
                <a:spcPct val="100000"/>
              </a:lnSpc>
              <a:spcBef>
                <a:spcPts val="1200"/>
              </a:spcBef>
              <a:spcAft>
                <a:spcPts val="0"/>
              </a:spcAft>
              <a:buClr>
                <a:schemeClr val="dk1"/>
              </a:buClr>
              <a:buSzPts val="2400"/>
              <a:buChar char="•"/>
            </a:pPr>
            <a:r>
              <a:rPr b="1" lang="en-US" sz="2400"/>
              <a:t>File Complaint: </a:t>
            </a:r>
            <a:r>
              <a:rPr lang="en-US" sz="2400"/>
              <a:t>Internet Crime Complaint Center (</a:t>
            </a:r>
            <a:r>
              <a:rPr lang="en-US" sz="2400" u="sng">
                <a:solidFill>
                  <a:schemeClr val="hlink"/>
                </a:solidFill>
                <a:hlinkClick r:id="rId3"/>
              </a:rPr>
              <a:t>www.ic3.gov</a:t>
            </a:r>
            <a:r>
              <a:rPr lang="en-US" sz="2400"/>
              <a:t>)</a:t>
            </a:r>
            <a:endParaRPr/>
          </a:p>
          <a:p>
            <a:pPr indent="-228600" lvl="1" marL="685800" rtl="0" algn="l">
              <a:lnSpc>
                <a:spcPct val="100000"/>
              </a:lnSpc>
              <a:spcBef>
                <a:spcPts val="1200"/>
              </a:spcBef>
              <a:spcAft>
                <a:spcPts val="0"/>
              </a:spcAft>
              <a:buClr>
                <a:schemeClr val="dk1"/>
              </a:buClr>
              <a:buSzPts val="2400"/>
              <a:buChar char="•"/>
            </a:pPr>
            <a:r>
              <a:rPr b="1" lang="en-US" sz="2400"/>
              <a:t>Contact Local FBI: </a:t>
            </a:r>
            <a:r>
              <a:rPr lang="en-US" sz="2400"/>
              <a:t>reque</a:t>
            </a:r>
            <a:r>
              <a:rPr lang="en-US"/>
              <a:t>&lt;72 hours after wire transfer</a:t>
            </a:r>
            <a:endParaRPr/>
          </a:p>
          <a:p>
            <a:pPr indent="-228600" lvl="1" marL="685800" rtl="0" algn="l">
              <a:lnSpc>
                <a:spcPct val="100000"/>
              </a:lnSpc>
              <a:spcBef>
                <a:spcPts val="1200"/>
              </a:spcBef>
              <a:spcAft>
                <a:spcPts val="0"/>
              </a:spcAft>
              <a:buClr>
                <a:schemeClr val="dk1"/>
              </a:buClr>
              <a:buSzPts val="2400"/>
              <a:buChar char="•"/>
            </a:pPr>
            <a:r>
              <a:rPr lang="en-US"/>
              <a:t>&gt;$50k wire transfer</a:t>
            </a:r>
            <a:endParaRPr/>
          </a:p>
          <a:p>
            <a:pPr indent="-228600" lvl="1" marL="685800" rtl="0" algn="l">
              <a:lnSpc>
                <a:spcPct val="100000"/>
              </a:lnSpc>
              <a:spcBef>
                <a:spcPts val="1200"/>
              </a:spcBef>
              <a:spcAft>
                <a:spcPts val="0"/>
              </a:spcAft>
              <a:buClr>
                <a:schemeClr val="dk1"/>
              </a:buClr>
              <a:buSzPts val="2400"/>
              <a:buChar char="•"/>
            </a:pPr>
            <a:r>
              <a:rPr lang="en-US"/>
              <a:t>Wire sent from business account</a:t>
            </a:r>
            <a:endParaRPr/>
          </a:p>
          <a:p>
            <a:pPr indent="-228600" lvl="0" marL="228600" rtl="0" algn="l">
              <a:lnSpc>
                <a:spcPct val="100000"/>
              </a:lnSpc>
              <a:spcBef>
                <a:spcPts val="1200"/>
              </a:spcBef>
              <a:spcAft>
                <a:spcPts val="0"/>
              </a:spcAft>
              <a:buClr>
                <a:schemeClr val="dk1"/>
              </a:buClr>
              <a:buSzPts val="2400"/>
              <a:buChar char="•"/>
            </a:pPr>
            <a:r>
              <a:rPr lang="en-US" sz="2400"/>
              <a:t>st FFKC</a:t>
            </a:r>
            <a:endParaRPr/>
          </a:p>
        </p:txBody>
      </p:sp>
      <p:pic>
        <p:nvPicPr>
          <p:cNvPr id="287" name="Google Shape;287;p23"/>
          <p:cNvPicPr preferRelativeResize="0"/>
          <p:nvPr/>
        </p:nvPicPr>
        <p:blipFill>
          <a:blip r:embed="rId4">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Prevention Techniques:</a:t>
            </a:r>
            <a:br>
              <a:rPr lang="en-US"/>
            </a:br>
            <a:r>
              <a:rPr lang="en-US" sz="2800"/>
              <a:t>(Action Items)</a:t>
            </a:r>
            <a:endParaRPr/>
          </a:p>
        </p:txBody>
      </p:sp>
      <p:pic>
        <p:nvPicPr>
          <p:cNvPr id="293" name="Google Shape;293;p24"/>
          <p:cNvPicPr preferRelativeResize="0"/>
          <p:nvPr/>
        </p:nvPicPr>
        <p:blipFill>
          <a:blip r:embed="rId3">
            <a:alphaModFix/>
          </a:blip>
          <a:stretch>
            <a:fillRect/>
          </a:stretch>
        </p:blipFill>
        <p:spPr>
          <a:xfrm>
            <a:off x="9684790" y="5904404"/>
            <a:ext cx="1787448" cy="512325"/>
          </a:xfrm>
          <a:prstGeom prst="rect">
            <a:avLst/>
          </a:prstGeom>
          <a:noFill/>
          <a:ln>
            <a:noFill/>
          </a:ln>
        </p:spPr>
      </p:pic>
      <p:pic>
        <p:nvPicPr>
          <p:cNvPr id="294" name="Google Shape;294;p24"/>
          <p:cNvPicPr preferRelativeResize="0"/>
          <p:nvPr/>
        </p:nvPicPr>
        <p:blipFill>
          <a:blip r:embed="rId4">
            <a:alphaModFix/>
          </a:blip>
          <a:stretch>
            <a:fillRect/>
          </a:stretch>
        </p:blipFill>
        <p:spPr>
          <a:xfrm>
            <a:off x="838200" y="1514875"/>
            <a:ext cx="8695783" cy="5128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53da77c70e_0_55"/>
          <p:cNvSpPr txBox="1"/>
          <p:nvPr>
            <p:ph type="title"/>
          </p:nvPr>
        </p:nvSpPr>
        <p:spPr>
          <a:xfrm>
            <a:off x="838201" y="365125"/>
            <a:ext cx="79047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Prevention Techniques:</a:t>
            </a:r>
            <a:br>
              <a:rPr lang="en-US"/>
            </a:br>
            <a:r>
              <a:rPr lang="en-US" sz="2800"/>
              <a:t>(Action Items)</a:t>
            </a:r>
            <a:endParaRPr/>
          </a:p>
        </p:txBody>
      </p:sp>
      <p:sp>
        <p:nvSpPr>
          <p:cNvPr id="300" name="Google Shape;300;g153da77c70e_0_55"/>
          <p:cNvSpPr txBox="1"/>
          <p:nvPr>
            <p:ph idx="1" type="body"/>
          </p:nvPr>
        </p:nvSpPr>
        <p:spPr>
          <a:xfrm>
            <a:off x="838200" y="1825625"/>
            <a:ext cx="9710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400"/>
              <a:buChar char="•"/>
            </a:pPr>
            <a:r>
              <a:rPr b="1" lang="en-US" sz="1400"/>
              <a:t>2017 AFP Payments Fraud Survey</a:t>
            </a:r>
            <a:r>
              <a:rPr lang="en-US" sz="1400"/>
              <a:t>: 60% of companies reconcile accounts daily to identify and return unauthorized debits.</a:t>
            </a:r>
            <a:endParaRPr b="1" sz="1400"/>
          </a:p>
          <a:p>
            <a:pPr indent="-228600" lvl="0" marL="228600" rtl="0" algn="l">
              <a:lnSpc>
                <a:spcPct val="100000"/>
              </a:lnSpc>
              <a:spcBef>
                <a:spcPts val="1200"/>
              </a:spcBef>
              <a:spcAft>
                <a:spcPts val="0"/>
              </a:spcAft>
              <a:buClr>
                <a:schemeClr val="dk1"/>
              </a:buClr>
              <a:buSzPts val="1400"/>
              <a:buChar char="•"/>
            </a:pPr>
            <a:r>
              <a:rPr lang="en-US" sz="1400"/>
              <a:t>Frequently </a:t>
            </a:r>
            <a:r>
              <a:rPr b="1" lang="en-US" sz="1400"/>
              <a:t>monitor</a:t>
            </a:r>
            <a:r>
              <a:rPr lang="en-US" sz="1400"/>
              <a:t> your Email Exchange server for changes in configuration and custom rules for specific accounts</a:t>
            </a:r>
            <a:endParaRPr/>
          </a:p>
          <a:p>
            <a:pPr indent="-228600" lvl="0" marL="228600" rtl="0" algn="l">
              <a:lnSpc>
                <a:spcPct val="100000"/>
              </a:lnSpc>
              <a:spcBef>
                <a:spcPts val="1200"/>
              </a:spcBef>
              <a:spcAft>
                <a:spcPts val="0"/>
              </a:spcAft>
              <a:buClr>
                <a:schemeClr val="dk1"/>
              </a:buClr>
              <a:buSzPts val="1400"/>
              <a:buChar char="•"/>
            </a:pPr>
            <a:r>
              <a:rPr b="1" lang="en-US" sz="1400"/>
              <a:t>Two factor authentication </a:t>
            </a:r>
            <a:r>
              <a:rPr lang="en-US" sz="1400"/>
              <a:t>(2FA) on all email, social media and other sites/communication platforms</a:t>
            </a:r>
            <a:endParaRPr/>
          </a:p>
          <a:p>
            <a:pPr indent="-228600" lvl="0" marL="228600" rtl="0" algn="l">
              <a:lnSpc>
                <a:spcPct val="100000"/>
              </a:lnSpc>
              <a:spcBef>
                <a:spcPts val="1200"/>
              </a:spcBef>
              <a:spcAft>
                <a:spcPts val="0"/>
              </a:spcAft>
              <a:buClr>
                <a:schemeClr val="dk1"/>
              </a:buClr>
              <a:buSzPts val="1400"/>
              <a:buChar char="•"/>
            </a:pPr>
            <a:r>
              <a:rPr lang="en-US" sz="1400"/>
              <a:t>Consider </a:t>
            </a:r>
            <a:r>
              <a:rPr b="1" lang="en-US" sz="1400"/>
              <a:t>adding an email banner</a:t>
            </a:r>
            <a:r>
              <a:rPr lang="en-US" sz="1400"/>
              <a:t> stating when an email comes from outside your organization,</a:t>
            </a:r>
            <a:endParaRPr/>
          </a:p>
          <a:p>
            <a:pPr indent="-228600" lvl="0" marL="228600" rtl="0" algn="l">
              <a:lnSpc>
                <a:spcPct val="100000"/>
              </a:lnSpc>
              <a:spcBef>
                <a:spcPts val="1200"/>
              </a:spcBef>
              <a:spcAft>
                <a:spcPts val="0"/>
              </a:spcAft>
              <a:buClr>
                <a:schemeClr val="dk1"/>
              </a:buClr>
              <a:buSzPts val="1400"/>
              <a:buChar char="•"/>
            </a:pPr>
            <a:r>
              <a:rPr lang="en-US" sz="1400"/>
              <a:t>Conduct End User </a:t>
            </a:r>
            <a:r>
              <a:rPr b="1" lang="en-US" sz="1400"/>
              <a:t>education and training </a:t>
            </a:r>
            <a:r>
              <a:rPr lang="en-US" sz="1400"/>
              <a:t>on the threats and how to identify scams and </a:t>
            </a:r>
            <a:r>
              <a:rPr b="1" lang="en-US" sz="1400"/>
              <a:t>evaluate remote work policies</a:t>
            </a:r>
            <a:r>
              <a:rPr lang="en-US" sz="1400"/>
              <a:t>.</a:t>
            </a:r>
            <a:endParaRPr/>
          </a:p>
          <a:p>
            <a:pPr indent="-228600" lvl="0" marL="228600" rtl="0" algn="l">
              <a:lnSpc>
                <a:spcPct val="100000"/>
              </a:lnSpc>
              <a:spcBef>
                <a:spcPts val="1200"/>
              </a:spcBef>
              <a:spcAft>
                <a:spcPts val="0"/>
              </a:spcAft>
              <a:buClr>
                <a:schemeClr val="dk1"/>
              </a:buClr>
              <a:buSzPts val="1400"/>
              <a:buChar char="•"/>
            </a:pPr>
            <a:r>
              <a:rPr lang="en-US" sz="1400"/>
              <a:t>Ensure </a:t>
            </a:r>
            <a:r>
              <a:rPr b="1" lang="en-US" sz="1400"/>
              <a:t>company policies </a:t>
            </a:r>
            <a:r>
              <a:rPr lang="en-US" sz="1400"/>
              <a:t>provide for verification of any changes to existing invoices, bank deposit information, and contact information</a:t>
            </a:r>
            <a:endParaRPr/>
          </a:p>
          <a:p>
            <a:pPr indent="-228600" lvl="0" marL="228600" rtl="0" algn="l">
              <a:lnSpc>
                <a:spcPct val="100000"/>
              </a:lnSpc>
              <a:spcBef>
                <a:spcPts val="1200"/>
              </a:spcBef>
              <a:spcAft>
                <a:spcPts val="0"/>
              </a:spcAft>
              <a:buClr>
                <a:schemeClr val="dk1"/>
              </a:buClr>
              <a:buSzPts val="1400"/>
              <a:buChar char="•"/>
            </a:pPr>
            <a:r>
              <a:rPr b="1" lang="en-US" sz="1400"/>
              <a:t>Contact requestors by phone </a:t>
            </a:r>
            <a:r>
              <a:rPr lang="en-US" sz="1400"/>
              <a:t>before complying with e-mail requests for payments or personnel records</a:t>
            </a:r>
            <a:endParaRPr/>
          </a:p>
          <a:p>
            <a:pPr indent="-228600" lvl="0" marL="228600" rtl="0" algn="l">
              <a:lnSpc>
                <a:spcPct val="100000"/>
              </a:lnSpc>
              <a:spcBef>
                <a:spcPts val="1200"/>
              </a:spcBef>
              <a:spcAft>
                <a:spcPts val="0"/>
              </a:spcAft>
              <a:buClr>
                <a:schemeClr val="dk1"/>
              </a:buClr>
              <a:buSzPts val="1400"/>
              <a:buChar char="•"/>
            </a:pPr>
            <a:r>
              <a:rPr lang="en-US" sz="1400"/>
              <a:t>Consider requiring </a:t>
            </a:r>
            <a:r>
              <a:rPr b="1" lang="en-US" sz="1400"/>
              <a:t>two parties sign off </a:t>
            </a:r>
            <a:r>
              <a:rPr lang="en-US" sz="1400"/>
              <a:t>on payment transfers</a:t>
            </a:r>
            <a:endParaRPr/>
          </a:p>
          <a:p>
            <a:pPr indent="-228600" lvl="0" marL="228600" rtl="0" algn="l">
              <a:lnSpc>
                <a:spcPct val="100000"/>
              </a:lnSpc>
              <a:spcBef>
                <a:spcPts val="1200"/>
              </a:spcBef>
              <a:spcAft>
                <a:spcPts val="0"/>
              </a:spcAft>
              <a:buClr>
                <a:schemeClr val="dk1"/>
              </a:buClr>
              <a:buSzPts val="1400"/>
              <a:buChar char="•"/>
            </a:pPr>
            <a:r>
              <a:rPr b="1" lang="en-US" sz="1400"/>
              <a:t>Implement technology </a:t>
            </a:r>
            <a:r>
              <a:rPr lang="en-US" sz="1400"/>
              <a:t>that can help detect fraud</a:t>
            </a:r>
            <a:endParaRPr/>
          </a:p>
        </p:txBody>
      </p:sp>
      <p:pic>
        <p:nvPicPr>
          <p:cNvPr id="301" name="Google Shape;301;g153da77c70e_0_55"/>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Prevention Techniques:</a:t>
            </a:r>
            <a:br>
              <a:rPr lang="en-US"/>
            </a:br>
            <a:r>
              <a:rPr lang="en-US" sz="2800"/>
              <a:t>(Action Items)</a:t>
            </a:r>
            <a:endParaRPr/>
          </a:p>
        </p:txBody>
      </p:sp>
      <p:grpSp>
        <p:nvGrpSpPr>
          <p:cNvPr id="307" name="Google Shape;307;p25"/>
          <p:cNvGrpSpPr/>
          <p:nvPr/>
        </p:nvGrpSpPr>
        <p:grpSpPr>
          <a:xfrm>
            <a:off x="838200" y="2028800"/>
            <a:ext cx="9710737" cy="3944987"/>
            <a:chOff x="0" y="203175"/>
            <a:chExt cx="9710737" cy="3944987"/>
          </a:xfrm>
        </p:grpSpPr>
        <p:sp>
          <p:nvSpPr>
            <p:cNvPr id="308" name="Google Shape;308;p25"/>
            <p:cNvSpPr/>
            <p:nvPr/>
          </p:nvSpPr>
          <p:spPr>
            <a:xfrm>
              <a:off x="0" y="203175"/>
              <a:ext cx="3034605" cy="1820763"/>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5"/>
            <p:cNvSpPr txBox="1"/>
            <p:nvPr/>
          </p:nvSpPr>
          <p:spPr>
            <a:xfrm>
              <a:off x="0" y="203175"/>
              <a:ext cx="3034605" cy="182076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Quattrocento Sans"/>
                <a:buNone/>
              </a:pPr>
              <a:r>
                <a:rPr lang="en-US" sz="2400">
                  <a:solidFill>
                    <a:schemeClr val="lt1"/>
                  </a:solidFill>
                  <a:latin typeface="Quattrocento Sans"/>
                  <a:ea typeface="Quattrocento Sans"/>
                  <a:cs typeface="Quattrocento Sans"/>
                  <a:sym typeface="Quattrocento Sans"/>
                </a:rPr>
                <a:t>End-user education</a:t>
              </a:r>
              <a:endParaRPr/>
            </a:p>
            <a:p>
              <a:pPr indent="0" lvl="0" marL="0" marR="0" rtl="0" algn="ctr">
                <a:lnSpc>
                  <a:spcPct val="90000"/>
                </a:lnSpc>
                <a:spcBef>
                  <a:spcPts val="84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2020: 77%</a:t>
              </a:r>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2019: 80%</a:t>
              </a:r>
              <a:endParaRPr/>
            </a:p>
          </p:txBody>
        </p:sp>
        <p:sp>
          <p:nvSpPr>
            <p:cNvPr id="310" name="Google Shape;310;p25"/>
            <p:cNvSpPr/>
            <p:nvPr/>
          </p:nvSpPr>
          <p:spPr>
            <a:xfrm>
              <a:off x="3338066" y="203175"/>
              <a:ext cx="3034605" cy="1820763"/>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5"/>
            <p:cNvSpPr txBox="1"/>
            <p:nvPr/>
          </p:nvSpPr>
          <p:spPr>
            <a:xfrm>
              <a:off x="3338066" y="203175"/>
              <a:ext cx="3034605" cy="182076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Quattrocento Sans"/>
                <a:buNone/>
              </a:pPr>
              <a:r>
                <a:rPr lang="en-US" sz="2400">
                  <a:solidFill>
                    <a:schemeClr val="lt1"/>
                  </a:solidFill>
                  <a:latin typeface="Quattrocento Sans"/>
                  <a:ea typeface="Quattrocento Sans"/>
                  <a:cs typeface="Quattrocento Sans"/>
                  <a:sym typeface="Quattrocento Sans"/>
                </a:rPr>
                <a:t>Implemented company policies</a:t>
              </a:r>
              <a:endParaRPr/>
            </a:p>
            <a:p>
              <a:pPr indent="0" lvl="0" marL="0" marR="0" rtl="0" algn="ctr">
                <a:lnSpc>
                  <a:spcPct val="90000"/>
                </a:lnSpc>
                <a:spcBef>
                  <a:spcPts val="84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2020: 70%</a:t>
              </a:r>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2019: 70%</a:t>
              </a:r>
              <a:endParaRPr/>
            </a:p>
          </p:txBody>
        </p:sp>
        <p:sp>
          <p:nvSpPr>
            <p:cNvPr id="312" name="Google Shape;312;p25"/>
            <p:cNvSpPr/>
            <p:nvPr/>
          </p:nvSpPr>
          <p:spPr>
            <a:xfrm>
              <a:off x="6676132" y="203175"/>
              <a:ext cx="3034605" cy="1820763"/>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5"/>
            <p:cNvSpPr txBox="1"/>
            <p:nvPr/>
          </p:nvSpPr>
          <p:spPr>
            <a:xfrm>
              <a:off x="6676132" y="203175"/>
              <a:ext cx="3034605" cy="182076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Quattrocento Sans"/>
                <a:buNone/>
              </a:pPr>
              <a:r>
                <a:rPr lang="en-US" sz="2400">
                  <a:solidFill>
                    <a:schemeClr val="lt1"/>
                  </a:solidFill>
                  <a:latin typeface="Quattrocento Sans"/>
                  <a:ea typeface="Quattrocento Sans"/>
                  <a:cs typeface="Quattrocento Sans"/>
                  <a:sym typeface="Quattrocento Sans"/>
                </a:rPr>
                <a:t>Confirm requests for transfer of funds</a:t>
              </a:r>
              <a:endParaRPr/>
            </a:p>
            <a:p>
              <a:pPr indent="0" lvl="0" marL="0" marR="0" rtl="0" algn="ctr">
                <a:lnSpc>
                  <a:spcPct val="90000"/>
                </a:lnSpc>
                <a:spcBef>
                  <a:spcPts val="84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2020: 67%</a:t>
              </a:r>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2019: 65%</a:t>
              </a:r>
              <a:endParaRPr/>
            </a:p>
          </p:txBody>
        </p:sp>
        <p:sp>
          <p:nvSpPr>
            <p:cNvPr id="314" name="Google Shape;314;p25"/>
            <p:cNvSpPr/>
            <p:nvPr/>
          </p:nvSpPr>
          <p:spPr>
            <a:xfrm>
              <a:off x="1669033" y="2327399"/>
              <a:ext cx="3034605" cy="1820763"/>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5"/>
            <p:cNvSpPr txBox="1"/>
            <p:nvPr/>
          </p:nvSpPr>
          <p:spPr>
            <a:xfrm>
              <a:off x="1669033" y="2327399"/>
              <a:ext cx="3034605" cy="182076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Quattrocento Sans"/>
                <a:buNone/>
              </a:pPr>
              <a:r>
                <a:rPr lang="en-US" sz="2400">
                  <a:solidFill>
                    <a:schemeClr val="lt1"/>
                  </a:solidFill>
                  <a:latin typeface="Quattrocento Sans"/>
                  <a:ea typeface="Quattrocento Sans"/>
                  <a:cs typeface="Quattrocento Sans"/>
                  <a:sym typeface="Quattrocento Sans"/>
                </a:rPr>
                <a:t>Stronger internal controls</a:t>
              </a:r>
              <a:endParaRPr/>
            </a:p>
            <a:p>
              <a:pPr indent="0" lvl="0" marL="0" marR="0" rtl="0" algn="ctr">
                <a:lnSpc>
                  <a:spcPct val="90000"/>
                </a:lnSpc>
                <a:spcBef>
                  <a:spcPts val="84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2020: 66%</a:t>
              </a:r>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2019: 61%</a:t>
              </a:r>
              <a:endParaRPr/>
            </a:p>
          </p:txBody>
        </p:sp>
        <p:sp>
          <p:nvSpPr>
            <p:cNvPr id="316" name="Google Shape;316;p25"/>
            <p:cNvSpPr/>
            <p:nvPr/>
          </p:nvSpPr>
          <p:spPr>
            <a:xfrm>
              <a:off x="5007099" y="2327399"/>
              <a:ext cx="3034605" cy="1820763"/>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5"/>
            <p:cNvSpPr txBox="1"/>
            <p:nvPr/>
          </p:nvSpPr>
          <p:spPr>
            <a:xfrm>
              <a:off x="5007099" y="2327399"/>
              <a:ext cx="3034605" cy="182076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Quattrocento Sans"/>
                <a:buNone/>
              </a:pPr>
              <a:r>
                <a:rPr lang="en-US" sz="2400">
                  <a:solidFill>
                    <a:schemeClr val="lt1"/>
                  </a:solidFill>
                  <a:latin typeface="Quattrocento Sans"/>
                  <a:ea typeface="Quattrocento Sans"/>
                  <a:cs typeface="Quattrocento Sans"/>
                  <a:sym typeface="Quattrocento Sans"/>
                </a:rPr>
                <a:t>Two-factor authentication</a:t>
              </a:r>
              <a:endParaRPr/>
            </a:p>
            <a:p>
              <a:pPr indent="0" lvl="0" marL="0" marR="0" rtl="0" algn="ctr">
                <a:lnSpc>
                  <a:spcPct val="90000"/>
                </a:lnSpc>
                <a:spcBef>
                  <a:spcPts val="84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2020: 57%</a:t>
              </a:r>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2019: 59%</a:t>
              </a:r>
              <a:endParaRPr/>
            </a:p>
          </p:txBody>
        </p:sp>
      </p:grpSp>
      <p:sp>
        <p:nvSpPr>
          <p:cNvPr id="318" name="Google Shape;318;p25"/>
          <p:cNvSpPr txBox="1"/>
          <p:nvPr/>
        </p:nvSpPr>
        <p:spPr>
          <a:xfrm>
            <a:off x="838200" y="6176963"/>
            <a:ext cx="9710651" cy="1902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800"/>
              <a:buFont typeface="Arial"/>
              <a:buNone/>
            </a:pPr>
            <a:r>
              <a:rPr lang="en-US" sz="800">
                <a:solidFill>
                  <a:schemeClr val="dk1"/>
                </a:solidFill>
                <a:latin typeface="Quattrocento Sans"/>
                <a:ea typeface="Quattrocento Sans"/>
                <a:cs typeface="Quattrocento Sans"/>
                <a:sym typeface="Quattrocento Sans"/>
              </a:rPr>
              <a:t>Source: Association for Financial Professionals (AFP) “Payments Fraud and Control Survey Report” (2021)</a:t>
            </a:r>
            <a:endParaRPr/>
          </a:p>
        </p:txBody>
      </p:sp>
      <p:pic>
        <p:nvPicPr>
          <p:cNvPr id="319" name="Google Shape;319;p25"/>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46ee723ae1_0_18"/>
          <p:cNvSpPr txBox="1"/>
          <p:nvPr>
            <p:ph type="title"/>
          </p:nvPr>
        </p:nvSpPr>
        <p:spPr>
          <a:xfrm>
            <a:off x="838201" y="365125"/>
            <a:ext cx="7904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are the solutions to the problem</a:t>
            </a:r>
            <a:endParaRPr/>
          </a:p>
        </p:txBody>
      </p:sp>
      <p:sp>
        <p:nvSpPr>
          <p:cNvPr id="325" name="Google Shape;325;g146ee723ae1_0_18"/>
          <p:cNvSpPr txBox="1"/>
          <p:nvPr>
            <p:ph idx="1" type="body"/>
          </p:nvPr>
        </p:nvSpPr>
        <p:spPr>
          <a:xfrm>
            <a:off x="838200" y="1825625"/>
            <a:ext cx="9710700" cy="43512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Keep all software and systems updated</a:t>
            </a:r>
            <a:endParaRPr/>
          </a:p>
          <a:p>
            <a:pPr indent="-406400" lvl="0" marL="457200" rtl="0" algn="l">
              <a:spcBef>
                <a:spcPts val="0"/>
              </a:spcBef>
              <a:spcAft>
                <a:spcPts val="0"/>
              </a:spcAft>
              <a:buSzPts val="2800"/>
              <a:buChar char="•"/>
            </a:pPr>
            <a:r>
              <a:rPr lang="en-US"/>
              <a:t>Back-up all your data</a:t>
            </a:r>
            <a:endParaRPr/>
          </a:p>
          <a:p>
            <a:pPr indent="-406400" lvl="0" marL="457200" rtl="0" algn="l">
              <a:spcBef>
                <a:spcPts val="0"/>
              </a:spcBef>
              <a:spcAft>
                <a:spcPts val="0"/>
              </a:spcAft>
              <a:buSzPts val="2800"/>
              <a:buChar char="•"/>
            </a:pPr>
            <a:r>
              <a:rPr lang="en-US"/>
              <a:t>Limit access to your technology</a:t>
            </a:r>
            <a:endParaRPr/>
          </a:p>
          <a:p>
            <a:pPr indent="-406400" lvl="0" marL="457200" rtl="0" algn="l">
              <a:spcBef>
                <a:spcPts val="0"/>
              </a:spcBef>
              <a:spcAft>
                <a:spcPts val="0"/>
              </a:spcAft>
              <a:buSzPts val="2800"/>
              <a:buChar char="•"/>
            </a:pPr>
            <a:r>
              <a:rPr lang="en-US"/>
              <a:t>Protect your wifi</a:t>
            </a:r>
            <a:endParaRPr/>
          </a:p>
          <a:p>
            <a:pPr indent="-406400" lvl="0" marL="457200" rtl="0" algn="l">
              <a:spcBef>
                <a:spcPts val="0"/>
              </a:spcBef>
              <a:spcAft>
                <a:spcPts val="0"/>
              </a:spcAft>
              <a:buSzPts val="2800"/>
              <a:buChar char="•"/>
            </a:pPr>
            <a:r>
              <a:rPr lang="en-US"/>
              <a:t>Give every </a:t>
            </a:r>
            <a:r>
              <a:rPr lang="en-US"/>
              <a:t>employee</a:t>
            </a:r>
            <a:r>
              <a:rPr lang="en-US"/>
              <a:t> their own credentials</a:t>
            </a:r>
            <a:endParaRPr/>
          </a:p>
          <a:p>
            <a:pPr indent="-406400" lvl="0" marL="457200" rtl="0" algn="l">
              <a:spcBef>
                <a:spcPts val="0"/>
              </a:spcBef>
              <a:spcAft>
                <a:spcPts val="0"/>
              </a:spcAft>
              <a:buSzPts val="2800"/>
              <a:buChar char="•"/>
            </a:pPr>
            <a:r>
              <a:rPr lang="en-US"/>
              <a:t>Regularly update your passwords</a:t>
            </a:r>
            <a:endParaRPr/>
          </a:p>
          <a:p>
            <a:pPr indent="-406400" lvl="0" marL="457200" rtl="0" algn="l">
              <a:spcBef>
                <a:spcPts val="0"/>
              </a:spcBef>
              <a:spcAft>
                <a:spcPts val="0"/>
              </a:spcAft>
              <a:buSzPts val="2800"/>
              <a:buChar char="•"/>
            </a:pPr>
            <a:r>
              <a:rPr lang="en-US"/>
              <a:t>Agency Fraud Policies</a:t>
            </a:r>
            <a:endParaRPr/>
          </a:p>
          <a:p>
            <a:pPr indent="-406400" lvl="0" marL="457200" rtl="0" algn="l">
              <a:spcBef>
                <a:spcPts val="0"/>
              </a:spcBef>
              <a:spcAft>
                <a:spcPts val="0"/>
              </a:spcAft>
              <a:buSzPts val="2800"/>
              <a:buChar char="•"/>
            </a:pPr>
            <a:r>
              <a:rPr lang="en-US"/>
              <a:t>Training Staff and Clients </a:t>
            </a:r>
            <a:endParaRPr/>
          </a:p>
          <a:p>
            <a:pPr indent="-406400" lvl="0" marL="457200" rtl="0" algn="l">
              <a:spcBef>
                <a:spcPts val="0"/>
              </a:spcBef>
              <a:spcAft>
                <a:spcPts val="0"/>
              </a:spcAft>
              <a:buSzPts val="2800"/>
              <a:buChar char="•"/>
            </a:pPr>
            <a:r>
              <a:rPr lang="en-US"/>
              <a:t>Electronic Money Transfer Systems</a:t>
            </a:r>
            <a:endParaRPr/>
          </a:p>
          <a:p>
            <a:pPr indent="-406400" lvl="0" marL="457200" rtl="0" algn="l">
              <a:spcBef>
                <a:spcPts val="0"/>
              </a:spcBef>
              <a:spcAft>
                <a:spcPts val="0"/>
              </a:spcAft>
              <a:buSzPts val="2800"/>
              <a:buChar char="•"/>
            </a:pPr>
            <a:r>
              <a:rPr lang="en-US"/>
              <a:t>Cyber Security Protections </a:t>
            </a:r>
            <a:endParaRPr/>
          </a:p>
        </p:txBody>
      </p:sp>
      <p:pic>
        <p:nvPicPr>
          <p:cNvPr id="326" name="Google Shape;326;g146ee723ae1_0_18"/>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46ee723ae1_0_33"/>
          <p:cNvSpPr txBox="1"/>
          <p:nvPr>
            <p:ph type="title"/>
          </p:nvPr>
        </p:nvSpPr>
        <p:spPr>
          <a:xfrm>
            <a:off x="838201" y="365125"/>
            <a:ext cx="7904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600"/>
              <a:t>How to be a resource to your </a:t>
            </a:r>
            <a:r>
              <a:rPr lang="en-US" sz="3600"/>
              <a:t>partners</a:t>
            </a:r>
            <a:r>
              <a:rPr lang="en-US" sz="3600"/>
              <a:t> and be seen as a leader in cyber security:</a:t>
            </a:r>
            <a:endParaRPr sz="3600"/>
          </a:p>
        </p:txBody>
      </p:sp>
      <p:sp>
        <p:nvSpPr>
          <p:cNvPr id="332" name="Google Shape;332;g146ee723ae1_0_33"/>
          <p:cNvSpPr txBox="1"/>
          <p:nvPr>
            <p:ph idx="1" type="body"/>
          </p:nvPr>
        </p:nvSpPr>
        <p:spPr>
          <a:xfrm>
            <a:off x="664200" y="2173650"/>
            <a:ext cx="9710700" cy="43512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Double check everything </a:t>
            </a:r>
            <a:br>
              <a:rPr lang="en-US"/>
            </a:br>
            <a:endParaRPr/>
          </a:p>
          <a:p>
            <a:pPr indent="-406400" lvl="0" marL="457200" rtl="0" algn="l">
              <a:spcBef>
                <a:spcPts val="0"/>
              </a:spcBef>
              <a:spcAft>
                <a:spcPts val="0"/>
              </a:spcAft>
              <a:buSzPts val="2800"/>
              <a:buChar char="•"/>
            </a:pPr>
            <a:r>
              <a:rPr lang="en-US"/>
              <a:t>Analyze</a:t>
            </a:r>
            <a:r>
              <a:rPr lang="en-US"/>
              <a:t> all of the options </a:t>
            </a:r>
            <a:br>
              <a:rPr lang="en-US"/>
            </a:br>
            <a:endParaRPr/>
          </a:p>
          <a:p>
            <a:pPr indent="-406400" lvl="0" marL="457200" rtl="0" algn="l">
              <a:spcBef>
                <a:spcPts val="0"/>
              </a:spcBef>
              <a:spcAft>
                <a:spcPts val="0"/>
              </a:spcAft>
              <a:buSzPts val="2800"/>
              <a:buChar char="•"/>
            </a:pPr>
            <a:r>
              <a:rPr lang="en-US"/>
              <a:t>Stay informed </a:t>
            </a:r>
            <a:br>
              <a:rPr lang="en-US"/>
            </a:br>
            <a:endParaRPr/>
          </a:p>
          <a:p>
            <a:pPr indent="-406400" lvl="0" marL="457200" rtl="0" algn="l">
              <a:spcBef>
                <a:spcPts val="0"/>
              </a:spcBef>
              <a:spcAft>
                <a:spcPts val="0"/>
              </a:spcAft>
              <a:buSzPts val="2800"/>
              <a:buChar char="•"/>
            </a:pPr>
            <a:r>
              <a:rPr lang="en-US"/>
              <a:t>Listen to the problems of your customers</a:t>
            </a:r>
            <a:br>
              <a:rPr lang="en-US"/>
            </a:br>
            <a:endParaRPr/>
          </a:p>
          <a:p>
            <a:pPr indent="-406400" lvl="0" marL="457200" rtl="0" algn="l">
              <a:spcBef>
                <a:spcPts val="0"/>
              </a:spcBef>
              <a:spcAft>
                <a:spcPts val="0"/>
              </a:spcAft>
              <a:buSzPts val="2800"/>
              <a:buChar char="•"/>
            </a:pPr>
            <a:r>
              <a:rPr lang="en-US"/>
              <a:t>Clear communication</a:t>
            </a:r>
            <a:br>
              <a:rPr lang="en-US"/>
            </a:br>
            <a:endParaRPr/>
          </a:p>
          <a:p>
            <a:pPr indent="-406400" lvl="0" marL="457200" rtl="0" algn="l">
              <a:spcBef>
                <a:spcPts val="0"/>
              </a:spcBef>
              <a:spcAft>
                <a:spcPts val="0"/>
              </a:spcAft>
              <a:buSzPts val="2800"/>
              <a:buChar char="•"/>
            </a:pPr>
            <a:r>
              <a:rPr lang="en-US"/>
              <a:t>Follow your gut</a:t>
            </a:r>
            <a:endParaRPr/>
          </a:p>
        </p:txBody>
      </p:sp>
      <p:pic>
        <p:nvPicPr>
          <p:cNvPr id="333" name="Google Shape;333;g146ee723ae1_0_33"/>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g15063a62b0c_0_3"/>
          <p:cNvSpPr/>
          <p:nvPr/>
        </p:nvSpPr>
        <p:spPr>
          <a:xfrm>
            <a:off x="20875" y="10450"/>
            <a:ext cx="12192000" cy="68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15063a62b0c_0_3"/>
          <p:cNvSpPr txBox="1"/>
          <p:nvPr>
            <p:ph type="title"/>
          </p:nvPr>
        </p:nvSpPr>
        <p:spPr>
          <a:xfrm>
            <a:off x="838201" y="365125"/>
            <a:ext cx="7904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4800"/>
              <a:t>Paymints.io  </a:t>
            </a:r>
            <a:endParaRPr sz="4800"/>
          </a:p>
        </p:txBody>
      </p:sp>
      <p:sp>
        <p:nvSpPr>
          <p:cNvPr id="340" name="Google Shape;340;g15063a62b0c_0_3"/>
          <p:cNvSpPr txBox="1"/>
          <p:nvPr>
            <p:ph idx="1" type="body"/>
          </p:nvPr>
        </p:nvSpPr>
        <p:spPr>
          <a:xfrm>
            <a:off x="838200" y="1825625"/>
            <a:ext cx="9710700" cy="4351200"/>
          </a:xfrm>
          <a:prstGeom prst="rect">
            <a:avLst/>
          </a:prstGeom>
        </p:spPr>
        <p:txBody>
          <a:bodyPr anchorCtr="0" anchor="t" bIns="45700" lIns="91425" spcFirstLastPara="1" rIns="91425" wrap="square" tIns="45700">
            <a:noAutofit/>
          </a:bodyPr>
          <a:lstStyle/>
          <a:p>
            <a:pPr indent="-444500" lvl="0" marL="457200" rtl="0" algn="l">
              <a:lnSpc>
                <a:spcPct val="150000"/>
              </a:lnSpc>
              <a:spcBef>
                <a:spcPts val="0"/>
              </a:spcBef>
              <a:spcAft>
                <a:spcPts val="0"/>
              </a:spcAft>
              <a:buSzPts val="3400"/>
              <a:buChar char="•"/>
            </a:pPr>
            <a:r>
              <a:rPr lang="en-US" sz="3400"/>
              <a:t>Electronic Payment Platform</a:t>
            </a:r>
            <a:endParaRPr sz="3400"/>
          </a:p>
          <a:p>
            <a:pPr indent="-444500" lvl="0" marL="457200" rtl="0" algn="l">
              <a:lnSpc>
                <a:spcPct val="150000"/>
              </a:lnSpc>
              <a:spcBef>
                <a:spcPts val="0"/>
              </a:spcBef>
              <a:spcAft>
                <a:spcPts val="0"/>
              </a:spcAft>
              <a:buSzPts val="3400"/>
              <a:buChar char="•"/>
            </a:pPr>
            <a:r>
              <a:rPr lang="en-US" sz="3400"/>
              <a:t>Customized platform to showcase your brand</a:t>
            </a:r>
            <a:endParaRPr sz="3400"/>
          </a:p>
          <a:p>
            <a:pPr indent="-444500" lvl="0" marL="457200" rtl="0" algn="l">
              <a:lnSpc>
                <a:spcPct val="150000"/>
              </a:lnSpc>
              <a:spcBef>
                <a:spcPts val="0"/>
              </a:spcBef>
              <a:spcAft>
                <a:spcPts val="0"/>
              </a:spcAft>
              <a:buSzPts val="3400"/>
              <a:buChar char="•"/>
            </a:pPr>
            <a:r>
              <a:rPr lang="en-US" sz="3400"/>
              <a:t>Eliminate checks &amp; reduce wire fraud </a:t>
            </a:r>
            <a:endParaRPr sz="3400"/>
          </a:p>
          <a:p>
            <a:pPr indent="-444500" lvl="0" marL="457200" rtl="0" algn="l">
              <a:lnSpc>
                <a:spcPct val="150000"/>
              </a:lnSpc>
              <a:spcBef>
                <a:spcPts val="0"/>
              </a:spcBef>
              <a:spcAft>
                <a:spcPts val="0"/>
              </a:spcAft>
              <a:buSzPts val="3400"/>
              <a:buChar char="•"/>
            </a:pPr>
            <a:r>
              <a:rPr lang="en-US" sz="3400"/>
              <a:t>Bi-directional functionality</a:t>
            </a:r>
            <a:endParaRPr sz="3400"/>
          </a:p>
          <a:p>
            <a:pPr indent="-444500" lvl="0" marL="457200" rtl="0" algn="l">
              <a:lnSpc>
                <a:spcPct val="150000"/>
              </a:lnSpc>
              <a:spcBef>
                <a:spcPts val="0"/>
              </a:spcBef>
              <a:spcAft>
                <a:spcPts val="0"/>
              </a:spcAft>
              <a:buSzPts val="3400"/>
              <a:buChar char="•"/>
            </a:pPr>
            <a:r>
              <a:rPr lang="en-US" sz="3400"/>
              <a:t>No sharing of account &amp; routing numbers </a:t>
            </a:r>
            <a:endParaRPr sz="3400"/>
          </a:p>
        </p:txBody>
      </p:sp>
      <p:pic>
        <p:nvPicPr>
          <p:cNvPr id="341" name="Google Shape;341;g15063a62b0c_0_3"/>
          <p:cNvPicPr preferRelativeResize="0"/>
          <p:nvPr/>
        </p:nvPicPr>
        <p:blipFill>
          <a:blip r:embed="rId3">
            <a:alphaModFix/>
          </a:blip>
          <a:stretch>
            <a:fillRect/>
          </a:stretch>
        </p:blipFill>
        <p:spPr>
          <a:xfrm>
            <a:off x="9684790" y="5904404"/>
            <a:ext cx="1787448" cy="512325"/>
          </a:xfrm>
          <a:prstGeom prst="rect">
            <a:avLst/>
          </a:prstGeom>
          <a:noFill/>
          <a:ln>
            <a:noFill/>
          </a:ln>
        </p:spPr>
      </p:pic>
      <p:pic>
        <p:nvPicPr>
          <p:cNvPr id="342" name="Google Shape;342;g15063a62b0c_0_3"/>
          <p:cNvPicPr preferRelativeResize="0"/>
          <p:nvPr/>
        </p:nvPicPr>
        <p:blipFill rotWithShape="1">
          <a:blip r:embed="rId4">
            <a:alphaModFix/>
          </a:blip>
          <a:srcRect b="0" l="0" r="0" t="0"/>
          <a:stretch/>
        </p:blipFill>
        <p:spPr>
          <a:xfrm>
            <a:off x="10471611" y="365125"/>
            <a:ext cx="852953" cy="8528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g153da77c70e_0_14"/>
          <p:cNvSpPr/>
          <p:nvPr/>
        </p:nvSpPr>
        <p:spPr>
          <a:xfrm>
            <a:off x="20875" y="10450"/>
            <a:ext cx="12192000" cy="68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153da77c70e_0_14"/>
          <p:cNvSpPr txBox="1"/>
          <p:nvPr>
            <p:ph type="title"/>
          </p:nvPr>
        </p:nvSpPr>
        <p:spPr>
          <a:xfrm>
            <a:off x="838201" y="365125"/>
            <a:ext cx="7904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4800"/>
              <a:t>Paymints.io Security  </a:t>
            </a:r>
            <a:endParaRPr sz="4800"/>
          </a:p>
        </p:txBody>
      </p:sp>
      <p:sp>
        <p:nvSpPr>
          <p:cNvPr id="349" name="Google Shape;349;g153da77c70e_0_14"/>
          <p:cNvSpPr txBox="1"/>
          <p:nvPr>
            <p:ph idx="1" type="body"/>
          </p:nvPr>
        </p:nvSpPr>
        <p:spPr>
          <a:xfrm>
            <a:off x="838200" y="1825625"/>
            <a:ext cx="9710700" cy="43512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Encryption of sensitive data &amp; personal information </a:t>
            </a:r>
            <a:br>
              <a:rPr lang="en-US"/>
            </a:br>
            <a:endParaRPr/>
          </a:p>
          <a:p>
            <a:pPr indent="-406400" lvl="0" marL="457200" rtl="0" algn="l">
              <a:spcBef>
                <a:spcPts val="0"/>
              </a:spcBef>
              <a:spcAft>
                <a:spcPts val="0"/>
              </a:spcAft>
              <a:buSzPts val="2800"/>
              <a:buChar char="•"/>
            </a:pPr>
            <a:r>
              <a:rPr lang="en-US"/>
              <a:t>No sharing of account or routing information </a:t>
            </a:r>
            <a:br>
              <a:rPr lang="en-US"/>
            </a:br>
            <a:endParaRPr/>
          </a:p>
          <a:p>
            <a:pPr indent="-406400" lvl="0" marL="457200" rtl="0" algn="l">
              <a:spcBef>
                <a:spcPts val="0"/>
              </a:spcBef>
              <a:spcAft>
                <a:spcPts val="0"/>
              </a:spcAft>
              <a:buSzPts val="2800"/>
              <a:buChar char="•"/>
            </a:pPr>
            <a:r>
              <a:rPr lang="en-US"/>
              <a:t>No sharing of private information you would see on a paper check </a:t>
            </a:r>
            <a:br>
              <a:rPr lang="en-US"/>
            </a:br>
            <a:endParaRPr/>
          </a:p>
          <a:p>
            <a:pPr indent="-406400" lvl="0" marL="457200" rtl="0" algn="l">
              <a:spcBef>
                <a:spcPts val="0"/>
              </a:spcBef>
              <a:spcAft>
                <a:spcPts val="0"/>
              </a:spcAft>
              <a:buSzPts val="2800"/>
              <a:buChar char="•"/>
            </a:pPr>
            <a:r>
              <a:rPr lang="en-US"/>
              <a:t>Bank level encryption to keep clients’ personal information safe </a:t>
            </a:r>
            <a:br>
              <a:rPr lang="en-US"/>
            </a:br>
            <a:endParaRPr/>
          </a:p>
          <a:p>
            <a:pPr indent="-406400" lvl="0" marL="457200" rtl="0" algn="l">
              <a:spcBef>
                <a:spcPts val="0"/>
              </a:spcBef>
              <a:spcAft>
                <a:spcPts val="0"/>
              </a:spcAft>
              <a:buSzPts val="2800"/>
              <a:buChar char="•"/>
            </a:pPr>
            <a:r>
              <a:rPr lang="en-US"/>
              <a:t>SMS authentication </a:t>
            </a:r>
            <a:endParaRPr sz="3400"/>
          </a:p>
        </p:txBody>
      </p:sp>
      <p:pic>
        <p:nvPicPr>
          <p:cNvPr id="350" name="Google Shape;350;g153da77c70e_0_14"/>
          <p:cNvPicPr preferRelativeResize="0"/>
          <p:nvPr/>
        </p:nvPicPr>
        <p:blipFill>
          <a:blip r:embed="rId3">
            <a:alphaModFix/>
          </a:blip>
          <a:stretch>
            <a:fillRect/>
          </a:stretch>
        </p:blipFill>
        <p:spPr>
          <a:xfrm>
            <a:off x="9684790" y="5904404"/>
            <a:ext cx="1787448" cy="512325"/>
          </a:xfrm>
          <a:prstGeom prst="rect">
            <a:avLst/>
          </a:prstGeom>
          <a:noFill/>
          <a:ln>
            <a:noFill/>
          </a:ln>
        </p:spPr>
      </p:pic>
      <p:pic>
        <p:nvPicPr>
          <p:cNvPr id="351" name="Google Shape;351;g153da77c70e_0_14"/>
          <p:cNvPicPr preferRelativeResize="0"/>
          <p:nvPr/>
        </p:nvPicPr>
        <p:blipFill rotWithShape="1">
          <a:blip r:embed="rId4">
            <a:alphaModFix/>
          </a:blip>
          <a:srcRect b="0" l="0" r="0" t="0"/>
          <a:stretch/>
        </p:blipFill>
        <p:spPr>
          <a:xfrm>
            <a:off x="10471611" y="365125"/>
            <a:ext cx="852953" cy="8528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6"/>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RynohLive®</a:t>
            </a:r>
            <a:endParaRPr/>
          </a:p>
        </p:txBody>
      </p:sp>
      <p:sp>
        <p:nvSpPr>
          <p:cNvPr id="357" name="Google Shape;357;p26"/>
          <p:cNvSpPr txBox="1"/>
          <p:nvPr>
            <p:ph idx="1" type="body"/>
          </p:nvPr>
        </p:nvSpPr>
        <p:spPr>
          <a:xfrm>
            <a:off x="838201" y="1825625"/>
            <a:ext cx="7354422"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Cloud-based</a:t>
            </a:r>
            <a:endParaRPr/>
          </a:p>
          <a:p>
            <a:pPr indent="-228600" lvl="0" marL="228600" rtl="0" algn="l">
              <a:lnSpc>
                <a:spcPct val="90000"/>
              </a:lnSpc>
              <a:spcBef>
                <a:spcPts val="1000"/>
              </a:spcBef>
              <a:spcAft>
                <a:spcPts val="0"/>
              </a:spcAft>
              <a:buClr>
                <a:schemeClr val="dk1"/>
              </a:buClr>
              <a:buSzPts val="2800"/>
              <a:buChar char="•"/>
            </a:pPr>
            <a:r>
              <a:rPr lang="en-US"/>
              <a:t>Ability to grant your underwriter access (easier audits)</a:t>
            </a:r>
            <a:endParaRPr/>
          </a:p>
          <a:p>
            <a:pPr indent="-228600" lvl="0" marL="228600" rtl="0" algn="l">
              <a:lnSpc>
                <a:spcPct val="90000"/>
              </a:lnSpc>
              <a:spcBef>
                <a:spcPts val="1000"/>
              </a:spcBef>
              <a:spcAft>
                <a:spcPts val="0"/>
              </a:spcAft>
              <a:buClr>
                <a:schemeClr val="dk1"/>
              </a:buClr>
              <a:buSzPts val="2800"/>
              <a:buChar char="•"/>
            </a:pPr>
            <a:r>
              <a:rPr lang="en-US"/>
              <a:t>Caught: malware (ZeusBot), check fraud, internal embezzlement</a:t>
            </a:r>
            <a:endParaRPr/>
          </a:p>
          <a:p>
            <a:pPr indent="-228600" lvl="0" marL="228600" rtl="0" algn="l">
              <a:lnSpc>
                <a:spcPct val="90000"/>
              </a:lnSpc>
              <a:spcBef>
                <a:spcPts val="1000"/>
              </a:spcBef>
              <a:spcAft>
                <a:spcPts val="0"/>
              </a:spcAft>
              <a:buClr>
                <a:schemeClr val="dk1"/>
              </a:buClr>
              <a:buSzPts val="2800"/>
              <a:buChar char="•"/>
            </a:pPr>
            <a:r>
              <a:rPr lang="en-US"/>
              <a:t>Three words: Proactive, Automated, Daily</a:t>
            </a:r>
            <a:endParaRPr/>
          </a:p>
        </p:txBody>
      </p:sp>
      <p:pic>
        <p:nvPicPr>
          <p:cNvPr descr="http://a4.files.biography.com/image/upload/c_fit,cs_srgb,dpr_1.0,h_1200,q_80,w_1200/MTE5NTU2MzE2NTIyOTcyNjgz.jpg" id="358" name="Google Shape;358;p26"/>
          <p:cNvPicPr preferRelativeResize="0"/>
          <p:nvPr/>
        </p:nvPicPr>
        <p:blipFill rotWithShape="1">
          <a:blip r:embed="rId3">
            <a:alphaModFix/>
          </a:blip>
          <a:srcRect b="0" l="0" r="0" t="0"/>
          <a:stretch/>
        </p:blipFill>
        <p:spPr>
          <a:xfrm>
            <a:off x="8461704" y="1447800"/>
            <a:ext cx="2819400" cy="2819400"/>
          </a:xfrm>
          <a:prstGeom prst="ellipse">
            <a:avLst/>
          </a:prstGeom>
          <a:noFill/>
          <a:ln>
            <a:noFill/>
          </a:ln>
        </p:spPr>
      </p:pic>
      <p:sp>
        <p:nvSpPr>
          <p:cNvPr id="359" name="Google Shape;359;p26"/>
          <p:cNvSpPr txBox="1"/>
          <p:nvPr/>
        </p:nvSpPr>
        <p:spPr>
          <a:xfrm>
            <a:off x="8192622" y="4495800"/>
            <a:ext cx="33575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Quattrocento Sans"/>
                <a:ea typeface="Quattrocento Sans"/>
                <a:cs typeface="Quattrocento Sans"/>
                <a:sym typeface="Quattrocento Sans"/>
              </a:rPr>
              <a:t>Frank Abagnale:</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“What I did in my youth is hundred of times easier today. </a:t>
            </a:r>
            <a:r>
              <a:rPr b="1" lang="en-US" sz="1800">
                <a:solidFill>
                  <a:schemeClr val="dk1"/>
                </a:solidFill>
                <a:latin typeface="Quattrocento Sans"/>
                <a:ea typeface="Quattrocento Sans"/>
                <a:cs typeface="Quattrocento Sans"/>
                <a:sym typeface="Quattrocento Sans"/>
              </a:rPr>
              <a:t>Technology breeds crime.</a:t>
            </a:r>
            <a:r>
              <a:rPr lang="en-US" sz="1800">
                <a:solidFill>
                  <a:schemeClr val="dk1"/>
                </a:solidFill>
                <a:latin typeface="Quattrocento Sans"/>
                <a:ea typeface="Quattrocento Sans"/>
                <a:cs typeface="Quattrocento Sans"/>
                <a:sym typeface="Quattrocento Sans"/>
              </a:rPr>
              <a:t>”</a:t>
            </a:r>
            <a:endParaRPr/>
          </a:p>
        </p:txBody>
      </p:sp>
      <p:pic>
        <p:nvPicPr>
          <p:cNvPr id="360" name="Google Shape;360;p26"/>
          <p:cNvPicPr preferRelativeResize="0"/>
          <p:nvPr/>
        </p:nvPicPr>
        <p:blipFill>
          <a:blip r:embed="rId4">
            <a:alphaModFix/>
          </a:blip>
          <a:stretch>
            <a:fillRect/>
          </a:stretch>
        </p:blipFill>
        <p:spPr>
          <a:xfrm>
            <a:off x="9684790" y="5904404"/>
            <a:ext cx="1787448" cy="51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146ee723ae1_0_23"/>
          <p:cNvSpPr txBox="1"/>
          <p:nvPr>
            <p:ph type="title"/>
          </p:nvPr>
        </p:nvSpPr>
        <p:spPr>
          <a:xfrm>
            <a:off x="838201" y="365125"/>
            <a:ext cx="7904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Rynoh Security </a:t>
            </a:r>
            <a:endParaRPr/>
          </a:p>
        </p:txBody>
      </p:sp>
      <p:sp>
        <p:nvSpPr>
          <p:cNvPr id="366" name="Google Shape;366;g146ee723ae1_0_23"/>
          <p:cNvSpPr txBox="1"/>
          <p:nvPr>
            <p:ph idx="1" type="body"/>
          </p:nvPr>
        </p:nvSpPr>
        <p:spPr>
          <a:xfrm>
            <a:off x="838200" y="1549250"/>
            <a:ext cx="9710700" cy="45912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Risk Reduction</a:t>
            </a:r>
            <a:endParaRPr/>
          </a:p>
          <a:p>
            <a:pPr indent="-381000" lvl="1" marL="914400" rtl="0" algn="l">
              <a:spcBef>
                <a:spcPts val="0"/>
              </a:spcBef>
              <a:spcAft>
                <a:spcPts val="0"/>
              </a:spcAft>
              <a:buSzPts val="2400"/>
              <a:buChar char="•"/>
            </a:pPr>
            <a:r>
              <a:rPr lang="en-US"/>
              <a:t>"On more than one occasion, Rynoh has Identified items for us that looked odd and we were able to resolve problems before they became major </a:t>
            </a:r>
            <a:r>
              <a:rPr lang="en-US"/>
              <a:t>incidents</a:t>
            </a:r>
            <a:r>
              <a:rPr lang="en-US"/>
              <a:t>."</a:t>
            </a:r>
            <a:endParaRPr/>
          </a:p>
          <a:p>
            <a:pPr indent="-406400" lvl="0" marL="457200" rtl="0" algn="l">
              <a:spcBef>
                <a:spcPts val="0"/>
              </a:spcBef>
              <a:spcAft>
                <a:spcPts val="0"/>
              </a:spcAft>
              <a:buSzPts val="2800"/>
              <a:buChar char="•"/>
            </a:pPr>
            <a:r>
              <a:rPr lang="en-US"/>
              <a:t>Increased Efficiency</a:t>
            </a:r>
            <a:endParaRPr/>
          </a:p>
          <a:p>
            <a:pPr indent="-381000" lvl="1" marL="914400" rtl="0" algn="l">
              <a:spcBef>
                <a:spcPts val="0"/>
              </a:spcBef>
              <a:spcAft>
                <a:spcPts val="0"/>
              </a:spcAft>
              <a:buSzPts val="2400"/>
              <a:buChar char="•"/>
            </a:pPr>
            <a:r>
              <a:rPr lang="en-US"/>
              <a:t>"Love the fact that our employees don't spend hours reconciling at the end of the month."</a:t>
            </a:r>
            <a:endParaRPr/>
          </a:p>
          <a:p>
            <a:pPr indent="-406400" lvl="0" marL="457200" rtl="0" algn="l">
              <a:spcBef>
                <a:spcPts val="0"/>
              </a:spcBef>
              <a:spcAft>
                <a:spcPts val="0"/>
              </a:spcAft>
              <a:buSzPts val="2800"/>
              <a:buChar char="•"/>
            </a:pPr>
            <a:r>
              <a:rPr lang="en-US"/>
              <a:t>Improved Accuracy</a:t>
            </a:r>
            <a:endParaRPr/>
          </a:p>
          <a:p>
            <a:pPr indent="-381000" lvl="1" marL="914400" rtl="0" algn="l">
              <a:spcBef>
                <a:spcPts val="0"/>
              </a:spcBef>
              <a:spcAft>
                <a:spcPts val="0"/>
              </a:spcAft>
              <a:buSzPts val="2400"/>
              <a:buChar char="•"/>
            </a:pPr>
            <a:r>
              <a:rPr lang="en-US"/>
              <a:t>"The idea of dealing with real time transactions and determining the issues that Rynoh provides is invaluable. It has reduced time to research and resolve transactions by 75%. It required a full day to reconcile our accounts, and now it only takes a couple of hours."</a:t>
            </a:r>
            <a:endParaRPr/>
          </a:p>
        </p:txBody>
      </p:sp>
      <p:pic>
        <p:nvPicPr>
          <p:cNvPr id="367" name="Google Shape;367;g146ee723ae1_0_23"/>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idx="1" type="body"/>
          </p:nvPr>
        </p:nvSpPr>
        <p:spPr>
          <a:xfrm>
            <a:off x="830263" y="2037341"/>
            <a:ext cx="4764202" cy="43878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lang="en-US"/>
              <a:t>Welcome </a:t>
            </a:r>
            <a:endParaRPr/>
          </a:p>
          <a:p>
            <a:pPr indent="-342900" lvl="0" marL="342900" marR="0" rtl="0" algn="l">
              <a:lnSpc>
                <a:spcPct val="100000"/>
              </a:lnSpc>
              <a:spcBef>
                <a:spcPts val="480"/>
              </a:spcBef>
              <a:spcAft>
                <a:spcPts val="0"/>
              </a:spcAft>
              <a:buClr>
                <a:schemeClr val="dk1"/>
              </a:buClr>
              <a:buSzPts val="2400"/>
              <a:buFont typeface="Arial"/>
              <a:buChar char="•"/>
            </a:pPr>
            <a:r>
              <a:rPr lang="en-US"/>
              <a:t>Fraud – A Growing Problem</a:t>
            </a:r>
            <a:endParaRPr/>
          </a:p>
          <a:p>
            <a:pPr indent="-342900" lvl="0" marL="342900" marR="0" rtl="0" algn="l">
              <a:lnSpc>
                <a:spcPct val="100000"/>
              </a:lnSpc>
              <a:spcBef>
                <a:spcPts val="480"/>
              </a:spcBef>
              <a:spcAft>
                <a:spcPts val="0"/>
              </a:spcAft>
              <a:buClr>
                <a:schemeClr val="dk1"/>
              </a:buClr>
              <a:buSzPts val="2400"/>
              <a:buFont typeface="Arial"/>
              <a:buChar char="•"/>
            </a:pPr>
            <a:r>
              <a:rPr lang="en-US"/>
              <a:t>Closer Look – Common Scams &amp; Headlines</a:t>
            </a:r>
            <a:endParaRPr/>
          </a:p>
          <a:p>
            <a:pPr indent="-342900" lvl="0" marL="342900" marR="0" rtl="0" algn="l">
              <a:lnSpc>
                <a:spcPct val="100000"/>
              </a:lnSpc>
              <a:spcBef>
                <a:spcPts val="480"/>
              </a:spcBef>
              <a:spcAft>
                <a:spcPts val="0"/>
              </a:spcAft>
              <a:buClr>
                <a:schemeClr val="dk1"/>
              </a:buClr>
              <a:buSzPts val="2400"/>
              <a:buFont typeface="Arial"/>
              <a:buChar char="•"/>
            </a:pPr>
            <a:r>
              <a:rPr lang="en-US"/>
              <a:t>Technology &amp; COVID-19</a:t>
            </a:r>
            <a:endParaRPr>
              <a:solidFill>
                <a:schemeClr val="lt1"/>
              </a:solidFill>
            </a:endParaRPr>
          </a:p>
          <a:p>
            <a:pPr indent="-342900" lvl="0" marL="342900" marR="0" rtl="0" algn="l">
              <a:lnSpc>
                <a:spcPct val="100000"/>
              </a:lnSpc>
              <a:spcBef>
                <a:spcPts val="480"/>
              </a:spcBef>
              <a:spcAft>
                <a:spcPts val="0"/>
              </a:spcAft>
              <a:buClr>
                <a:schemeClr val="dk1"/>
              </a:buClr>
              <a:buSzPts val="2400"/>
              <a:buFont typeface="Arial"/>
              <a:buChar char="•"/>
            </a:pPr>
            <a:r>
              <a:rPr lang="en-US"/>
              <a:t>Prevention Techniques</a:t>
            </a:r>
            <a:endParaRPr/>
          </a:p>
          <a:p>
            <a:pPr indent="-342900" lvl="0" marL="342900" marR="0" rtl="0" algn="l">
              <a:lnSpc>
                <a:spcPct val="100000"/>
              </a:lnSpc>
              <a:spcBef>
                <a:spcPts val="480"/>
              </a:spcBef>
              <a:spcAft>
                <a:spcPts val="0"/>
              </a:spcAft>
              <a:buSzPts val="2400"/>
              <a:buChar char="•"/>
            </a:pPr>
            <a:r>
              <a:rPr lang="en-US"/>
              <a:t>Paymints.io </a:t>
            </a:r>
            <a:endParaRPr/>
          </a:p>
          <a:p>
            <a:pPr indent="-342900" lvl="0" marL="342900" marR="0" rtl="0" algn="l">
              <a:lnSpc>
                <a:spcPct val="100000"/>
              </a:lnSpc>
              <a:spcBef>
                <a:spcPts val="480"/>
              </a:spcBef>
              <a:spcAft>
                <a:spcPts val="0"/>
              </a:spcAft>
              <a:buClr>
                <a:schemeClr val="dk1"/>
              </a:buClr>
              <a:buSzPts val="2400"/>
              <a:buFont typeface="Arial"/>
              <a:buChar char="•"/>
            </a:pPr>
            <a:r>
              <a:rPr lang="en-US"/>
              <a:t>Rynoh</a:t>
            </a:r>
            <a:endParaRPr/>
          </a:p>
          <a:p>
            <a:pPr indent="-342900" lvl="0" marL="342900" marR="0" rtl="0" algn="l">
              <a:lnSpc>
                <a:spcPct val="100000"/>
              </a:lnSpc>
              <a:spcBef>
                <a:spcPts val="480"/>
              </a:spcBef>
              <a:spcAft>
                <a:spcPts val="0"/>
              </a:spcAft>
              <a:buClr>
                <a:schemeClr val="dk1"/>
              </a:buClr>
              <a:buSzPts val="2400"/>
              <a:buFont typeface="Arial"/>
              <a:buChar char="•"/>
            </a:pPr>
            <a:r>
              <a:rPr lang="en-US"/>
              <a:t>Q &amp; A</a:t>
            </a:r>
            <a:endParaRPr/>
          </a:p>
        </p:txBody>
      </p:sp>
      <p:pic>
        <p:nvPicPr>
          <p:cNvPr id="96" name="Google Shape;96;p2"/>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g15194b377f9_0_35"/>
          <p:cNvPicPr preferRelativeResize="0"/>
          <p:nvPr/>
        </p:nvPicPr>
        <p:blipFill rotWithShape="1">
          <a:blip r:embed="rId3">
            <a:alphaModFix/>
          </a:blip>
          <a:srcRect b="0" l="1244" r="0" t="0"/>
          <a:stretch/>
        </p:blipFill>
        <p:spPr>
          <a:xfrm>
            <a:off x="600" y="0"/>
            <a:ext cx="12192000" cy="6858000"/>
          </a:xfrm>
          <a:prstGeom prst="rect">
            <a:avLst/>
          </a:prstGeom>
          <a:noFill/>
          <a:ln>
            <a:noFill/>
          </a:ln>
        </p:spPr>
      </p:pic>
      <p:sp>
        <p:nvSpPr>
          <p:cNvPr id="373" name="Google Shape;373;g15194b377f9_0_35"/>
          <p:cNvSpPr txBox="1"/>
          <p:nvPr/>
        </p:nvSpPr>
        <p:spPr>
          <a:xfrm>
            <a:off x="7457105" y="937325"/>
            <a:ext cx="3682500" cy="195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3200">
                <a:latin typeface="Quattrocento Sans"/>
                <a:ea typeface="Quattrocento Sans"/>
                <a:cs typeface="Quattrocento Sans"/>
                <a:sym typeface="Quattrocento Sans"/>
              </a:rPr>
              <a:t>Matt Reass, NTP</a:t>
            </a:r>
            <a:endParaRPr b="1" sz="32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b="1" lang="en-US" sz="1800">
                <a:latin typeface="Quattrocento Sans"/>
                <a:ea typeface="Quattrocento Sans"/>
                <a:cs typeface="Quattrocento Sans"/>
                <a:sym typeface="Quattrocento Sans"/>
              </a:rPr>
              <a:t>EVP Strategic Partner Relationships</a:t>
            </a:r>
            <a:endParaRPr b="1" sz="18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b="1" lang="en-US" sz="1800">
                <a:latin typeface="Quattrocento Sans"/>
                <a:ea typeface="Quattrocento Sans"/>
                <a:cs typeface="Quattrocento Sans"/>
                <a:sym typeface="Quattrocento Sans"/>
              </a:rPr>
              <a:t>Rynoh</a:t>
            </a:r>
            <a:r>
              <a:rPr b="1" i="1" lang="en-US" sz="1800">
                <a:latin typeface="Quattrocento Sans"/>
                <a:ea typeface="Quattrocento Sans"/>
                <a:cs typeface="Quattrocento Sans"/>
                <a:sym typeface="Quattrocento Sans"/>
              </a:rPr>
              <a:t>Live</a:t>
            </a:r>
            <a:endParaRPr b="1" i="1" sz="18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n-US" sz="1700" u="sng">
                <a:solidFill>
                  <a:srgbClr val="0563C1"/>
                </a:solidFill>
                <a:latin typeface="Quattrocento Sans"/>
                <a:ea typeface="Quattrocento Sans"/>
                <a:cs typeface="Quattrocento Sans"/>
                <a:sym typeface="Quattrocento Sans"/>
                <a:hlinkClick r:id="rId4">
                  <a:extLst>
                    <a:ext uri="{A12FA001-AC4F-418D-AE19-62706E023703}">
                      <ahyp:hlinkClr val="tx"/>
                    </a:ext>
                  </a:extLst>
                </a:hlinkClick>
              </a:rPr>
              <a:t>matthew.reass@rynoh.com</a:t>
            </a:r>
            <a:endParaRPr sz="17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n-US" sz="1700">
                <a:latin typeface="Quattrocento Sans"/>
                <a:ea typeface="Quattrocento Sans"/>
                <a:cs typeface="Quattrocento Sans"/>
                <a:sym typeface="Quattrocento Sans"/>
              </a:rPr>
              <a:t>757.333.3772</a:t>
            </a:r>
            <a:endParaRPr sz="1700">
              <a:latin typeface="Quattrocento Sans"/>
              <a:ea typeface="Quattrocento Sans"/>
              <a:cs typeface="Quattrocento Sans"/>
              <a:sym typeface="Quattrocento Sans"/>
            </a:endParaRPr>
          </a:p>
        </p:txBody>
      </p:sp>
      <p:sp>
        <p:nvSpPr>
          <p:cNvPr id="374" name="Google Shape;374;g15194b377f9_0_35"/>
          <p:cNvSpPr txBox="1"/>
          <p:nvPr/>
        </p:nvSpPr>
        <p:spPr>
          <a:xfrm>
            <a:off x="7457105" y="4274850"/>
            <a:ext cx="3682500" cy="195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3200">
                <a:latin typeface="Quattrocento Sans"/>
                <a:ea typeface="Quattrocento Sans"/>
                <a:cs typeface="Quattrocento Sans"/>
                <a:sym typeface="Quattrocento Sans"/>
              </a:rPr>
              <a:t>Perla Aparicio</a:t>
            </a:r>
            <a:endParaRPr b="1" sz="32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b="1" lang="en-US" sz="1800">
                <a:latin typeface="Quattrocento Sans"/>
                <a:ea typeface="Quattrocento Sans"/>
                <a:cs typeface="Quattrocento Sans"/>
                <a:sym typeface="Quattrocento Sans"/>
              </a:rPr>
              <a:t>VP of Strategic Partnerships</a:t>
            </a:r>
            <a:endParaRPr b="1" sz="18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b="1" lang="en-US" sz="1800">
                <a:latin typeface="Quattrocento Sans"/>
                <a:ea typeface="Quattrocento Sans"/>
                <a:cs typeface="Quattrocento Sans"/>
                <a:sym typeface="Quattrocento Sans"/>
              </a:rPr>
              <a:t>paymints.io</a:t>
            </a:r>
            <a:endParaRPr b="1" i="1" sz="18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n-US" sz="1700" u="sng">
                <a:solidFill>
                  <a:srgbClr val="0563C1"/>
                </a:solidFill>
                <a:latin typeface="Quattrocento Sans"/>
                <a:ea typeface="Quattrocento Sans"/>
                <a:cs typeface="Quattrocento Sans"/>
                <a:sym typeface="Quattrocento Sans"/>
                <a:hlinkClick r:id="rId5">
                  <a:extLst>
                    <a:ext uri="{A12FA001-AC4F-418D-AE19-62706E023703}">
                      <ahyp:hlinkClr val="tx"/>
                    </a:ext>
                  </a:extLst>
                </a:hlinkClick>
              </a:rPr>
              <a:t>perla.aparicio@paymints.io</a:t>
            </a:r>
            <a:endParaRPr sz="1700">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n-US" sz="1700">
                <a:latin typeface="Quattrocento Sans"/>
                <a:ea typeface="Quattrocento Sans"/>
                <a:cs typeface="Quattrocento Sans"/>
                <a:sym typeface="Quattrocento Sans"/>
              </a:rPr>
              <a:t>281.468.7019</a:t>
            </a:r>
            <a:endParaRPr sz="1700">
              <a:latin typeface="Quattrocento Sans"/>
              <a:ea typeface="Quattrocento Sans"/>
              <a:cs typeface="Quattrocento Sans"/>
              <a:sym typeface="Quattrocento Sans"/>
            </a:endParaRPr>
          </a:p>
        </p:txBody>
      </p:sp>
      <p:pic>
        <p:nvPicPr>
          <p:cNvPr id="375" name="Google Shape;375;g15194b377f9_0_35"/>
          <p:cNvPicPr preferRelativeResize="0"/>
          <p:nvPr/>
        </p:nvPicPr>
        <p:blipFill>
          <a:blip r:embed="rId6">
            <a:alphaModFix/>
          </a:blip>
          <a:stretch>
            <a:fillRect/>
          </a:stretch>
        </p:blipFill>
        <p:spPr>
          <a:xfrm>
            <a:off x="4974601" y="937325"/>
            <a:ext cx="1875050" cy="2304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9" name="Shape 379"/>
        <p:cNvGrpSpPr/>
        <p:nvPr/>
      </p:nvGrpSpPr>
      <p:grpSpPr>
        <a:xfrm>
          <a:off x="0" y="0"/>
          <a:ext cx="0" cy="0"/>
          <a:chOff x="0" y="0"/>
          <a:chExt cx="0" cy="0"/>
        </a:xfrm>
      </p:grpSpPr>
      <p:sp>
        <p:nvSpPr>
          <p:cNvPr id="380" name="Google Shape;380;g1493b9115d6_0_104"/>
          <p:cNvSpPr txBox="1"/>
          <p:nvPr>
            <p:ph type="title"/>
          </p:nvPr>
        </p:nvSpPr>
        <p:spPr>
          <a:xfrm>
            <a:off x="415600" y="425733"/>
            <a:ext cx="9720900" cy="810300"/>
          </a:xfrm>
          <a:prstGeom prst="rect">
            <a:avLst/>
          </a:prstGeom>
        </p:spPr>
        <p:txBody>
          <a:bodyPr anchorCtr="0" anchor="ctr" bIns="60950" lIns="60950" spcFirstLastPara="1" rIns="60950" wrap="square" tIns="60950">
            <a:noAutofit/>
          </a:bodyPr>
          <a:lstStyle/>
          <a:p>
            <a:pPr indent="0" lvl="0" marL="0" rtl="0" algn="l">
              <a:spcBef>
                <a:spcPts val="0"/>
              </a:spcBef>
              <a:spcAft>
                <a:spcPts val="0"/>
              </a:spcAft>
              <a:buClr>
                <a:srgbClr val="000000"/>
              </a:buClr>
              <a:buSzPts val="700"/>
              <a:buFont typeface="Arial"/>
              <a:buNone/>
            </a:pPr>
            <a:r>
              <a:rPr lang="en-US" sz="4700"/>
              <a:t>Why Digital Funds Now?</a:t>
            </a:r>
            <a:endParaRPr sz="4700"/>
          </a:p>
        </p:txBody>
      </p:sp>
      <p:sp>
        <p:nvSpPr>
          <p:cNvPr id="381" name="Google Shape;381;g1493b9115d6_0_104"/>
          <p:cNvSpPr txBox="1"/>
          <p:nvPr>
            <p:ph idx="1" type="body"/>
          </p:nvPr>
        </p:nvSpPr>
        <p:spPr>
          <a:xfrm>
            <a:off x="415600" y="1621067"/>
            <a:ext cx="11582100" cy="4298700"/>
          </a:xfrm>
          <a:prstGeom prst="rect">
            <a:avLst/>
          </a:prstGeom>
        </p:spPr>
        <p:txBody>
          <a:bodyPr anchorCtr="0" anchor="ctr" bIns="60950" lIns="60950" spcFirstLastPara="1" rIns="60950" wrap="square" tIns="60950">
            <a:noAutofit/>
          </a:bodyPr>
          <a:lstStyle/>
          <a:p>
            <a:pPr indent="-450850" lvl="0" marL="609600" rtl="0" algn="l">
              <a:lnSpc>
                <a:spcPct val="150000"/>
              </a:lnSpc>
              <a:spcBef>
                <a:spcPts val="0"/>
              </a:spcBef>
              <a:spcAft>
                <a:spcPts val="0"/>
              </a:spcAft>
              <a:buSzPts val="2300"/>
              <a:buFont typeface="Poppins"/>
              <a:buChar char="●"/>
            </a:pPr>
            <a:r>
              <a:rPr lang="en-US" sz="2300">
                <a:latin typeface="Poppins"/>
                <a:ea typeface="Poppins"/>
                <a:cs typeface="Poppins"/>
                <a:sym typeface="Poppins"/>
              </a:rPr>
              <a:t>People don’t have checkbooks</a:t>
            </a:r>
            <a:endParaRPr sz="2300">
              <a:latin typeface="Poppins"/>
              <a:ea typeface="Poppins"/>
              <a:cs typeface="Poppins"/>
              <a:sym typeface="Poppins"/>
            </a:endParaRPr>
          </a:p>
          <a:p>
            <a:pPr indent="-450850" lvl="0" marL="609600" rtl="0" algn="l">
              <a:lnSpc>
                <a:spcPct val="150000"/>
              </a:lnSpc>
              <a:spcBef>
                <a:spcPts val="0"/>
              </a:spcBef>
              <a:spcAft>
                <a:spcPts val="0"/>
              </a:spcAft>
              <a:buSzPts val="2300"/>
              <a:buFont typeface="Poppins"/>
              <a:buChar char="●"/>
            </a:pPr>
            <a:r>
              <a:rPr lang="en-US" sz="2300">
                <a:latin typeface="Poppins"/>
                <a:ea typeface="Poppins"/>
                <a:cs typeface="Poppins"/>
                <a:sym typeface="Poppins"/>
              </a:rPr>
              <a:t>COVID accelerated digital payments</a:t>
            </a:r>
            <a:endParaRPr sz="2300">
              <a:latin typeface="Poppins"/>
              <a:ea typeface="Poppins"/>
              <a:cs typeface="Poppins"/>
              <a:sym typeface="Poppins"/>
            </a:endParaRPr>
          </a:p>
          <a:p>
            <a:pPr indent="-450850" lvl="0" marL="609600" rtl="0" algn="l">
              <a:lnSpc>
                <a:spcPct val="150000"/>
              </a:lnSpc>
              <a:spcBef>
                <a:spcPts val="0"/>
              </a:spcBef>
              <a:spcAft>
                <a:spcPts val="0"/>
              </a:spcAft>
              <a:buSzPts val="2300"/>
              <a:buFont typeface="Poppins"/>
              <a:buChar char="●"/>
            </a:pPr>
            <a:r>
              <a:rPr lang="en-US" sz="2300">
                <a:latin typeface="Poppins"/>
                <a:ea typeface="Poppins"/>
                <a:cs typeface="Poppins"/>
                <a:sym typeface="Poppins"/>
              </a:rPr>
              <a:t>People are moving to remote areas or don't have access to their banks </a:t>
            </a:r>
            <a:endParaRPr sz="2300">
              <a:latin typeface="Poppins"/>
              <a:ea typeface="Poppins"/>
              <a:cs typeface="Poppins"/>
              <a:sym typeface="Poppins"/>
            </a:endParaRPr>
          </a:p>
          <a:p>
            <a:pPr indent="-450850" lvl="0" marL="609600" rtl="0" algn="l">
              <a:lnSpc>
                <a:spcPct val="150000"/>
              </a:lnSpc>
              <a:spcBef>
                <a:spcPts val="0"/>
              </a:spcBef>
              <a:spcAft>
                <a:spcPts val="0"/>
              </a:spcAft>
              <a:buSzPts val="2300"/>
              <a:buFont typeface="Poppins"/>
              <a:buChar char="●"/>
            </a:pPr>
            <a:r>
              <a:rPr lang="en-US" sz="2300">
                <a:latin typeface="Poppins"/>
                <a:ea typeface="Poppins"/>
                <a:cs typeface="Poppins"/>
                <a:sym typeface="Poppins"/>
              </a:rPr>
              <a:t>Amazon-like experience</a:t>
            </a:r>
            <a:endParaRPr sz="2300">
              <a:latin typeface="Poppins"/>
              <a:ea typeface="Poppins"/>
              <a:cs typeface="Poppins"/>
              <a:sym typeface="Poppins"/>
            </a:endParaRPr>
          </a:p>
          <a:p>
            <a:pPr indent="-450850" lvl="0" marL="609600" rtl="0" algn="l">
              <a:lnSpc>
                <a:spcPct val="150000"/>
              </a:lnSpc>
              <a:spcBef>
                <a:spcPts val="0"/>
              </a:spcBef>
              <a:spcAft>
                <a:spcPts val="0"/>
              </a:spcAft>
              <a:buSzPts val="2300"/>
              <a:buFont typeface="Poppins"/>
              <a:buChar char="●"/>
            </a:pPr>
            <a:r>
              <a:rPr lang="en-US" sz="2300">
                <a:latin typeface="Poppins"/>
                <a:ea typeface="Poppins"/>
                <a:cs typeface="Poppins"/>
                <a:sym typeface="Poppins"/>
              </a:rPr>
              <a:t>Saves time (30-60 min of drive time)</a:t>
            </a:r>
            <a:endParaRPr sz="2300">
              <a:latin typeface="Poppins"/>
              <a:ea typeface="Poppins"/>
              <a:cs typeface="Poppins"/>
              <a:sym typeface="Poppins"/>
            </a:endParaRPr>
          </a:p>
          <a:p>
            <a:pPr indent="-450850" lvl="0" marL="609600" rtl="0" algn="l">
              <a:lnSpc>
                <a:spcPct val="150000"/>
              </a:lnSpc>
              <a:spcBef>
                <a:spcPts val="0"/>
              </a:spcBef>
              <a:spcAft>
                <a:spcPts val="0"/>
              </a:spcAft>
              <a:buSzPts val="2300"/>
              <a:buFont typeface="Poppins"/>
              <a:buChar char="●"/>
            </a:pPr>
            <a:r>
              <a:rPr lang="en-US" sz="2300">
                <a:latin typeface="Poppins"/>
                <a:ea typeface="Poppins"/>
                <a:cs typeface="Poppins"/>
                <a:sym typeface="Poppins"/>
              </a:rPr>
              <a:t>Wire Fraud</a:t>
            </a:r>
            <a:endParaRPr sz="2300">
              <a:latin typeface="Poppins"/>
              <a:ea typeface="Poppins"/>
              <a:cs typeface="Poppins"/>
              <a:sym typeface="Poppins"/>
            </a:endParaRPr>
          </a:p>
          <a:p>
            <a:pPr indent="-450850" lvl="0" marL="609600" rtl="0" algn="l">
              <a:lnSpc>
                <a:spcPct val="150000"/>
              </a:lnSpc>
              <a:spcBef>
                <a:spcPts val="0"/>
              </a:spcBef>
              <a:spcAft>
                <a:spcPts val="0"/>
              </a:spcAft>
              <a:buSzPts val="2300"/>
              <a:buFont typeface="Poppins"/>
              <a:buChar char="●"/>
            </a:pPr>
            <a:r>
              <a:rPr lang="en-US" sz="2300">
                <a:latin typeface="Poppins"/>
                <a:ea typeface="Poppins"/>
                <a:cs typeface="Poppins"/>
                <a:sym typeface="Poppins"/>
              </a:rPr>
              <a:t>Touchless &amp; digital experiences</a:t>
            </a:r>
            <a:endParaRPr sz="2300">
              <a:latin typeface="Poppins"/>
              <a:ea typeface="Poppins"/>
              <a:cs typeface="Poppins"/>
              <a:sym typeface="Poppins"/>
            </a:endParaRPr>
          </a:p>
          <a:p>
            <a:pPr indent="-450850" lvl="0" marL="609600" rtl="0" algn="l">
              <a:lnSpc>
                <a:spcPct val="150000"/>
              </a:lnSpc>
              <a:spcBef>
                <a:spcPts val="0"/>
              </a:spcBef>
              <a:spcAft>
                <a:spcPts val="0"/>
              </a:spcAft>
              <a:buSzPts val="2300"/>
              <a:buFont typeface="Poppins"/>
              <a:buChar char="●"/>
            </a:pPr>
            <a:r>
              <a:rPr lang="en-US" sz="2300">
                <a:latin typeface="Poppins"/>
                <a:ea typeface="Poppins"/>
                <a:cs typeface="Poppins"/>
                <a:sym typeface="Poppins"/>
              </a:rPr>
              <a:t>QR codes are a staple in our society now </a:t>
            </a:r>
            <a:endParaRPr sz="2300">
              <a:latin typeface="Poppins"/>
              <a:ea typeface="Poppins"/>
              <a:cs typeface="Poppins"/>
              <a:sym typeface="Poppins"/>
            </a:endParaRPr>
          </a:p>
        </p:txBody>
      </p:sp>
      <p:pic>
        <p:nvPicPr>
          <p:cNvPr id="382" name="Google Shape;382;g1493b9115d6_0_104"/>
          <p:cNvPicPr preferRelativeResize="0"/>
          <p:nvPr/>
        </p:nvPicPr>
        <p:blipFill rotWithShape="1">
          <a:blip r:embed="rId3">
            <a:alphaModFix/>
          </a:blip>
          <a:srcRect b="0" l="0" r="0" t="0"/>
          <a:stretch/>
        </p:blipFill>
        <p:spPr>
          <a:xfrm>
            <a:off x="10953341" y="465033"/>
            <a:ext cx="568634" cy="56853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6" name="Shape 386"/>
        <p:cNvGrpSpPr/>
        <p:nvPr/>
      </p:nvGrpSpPr>
      <p:grpSpPr>
        <a:xfrm>
          <a:off x="0" y="0"/>
          <a:ext cx="0" cy="0"/>
          <a:chOff x="0" y="0"/>
          <a:chExt cx="0" cy="0"/>
        </a:xfrm>
      </p:grpSpPr>
      <p:sp>
        <p:nvSpPr>
          <p:cNvPr id="387" name="Google Shape;387;g1493b9115d6_0_12"/>
          <p:cNvSpPr txBox="1"/>
          <p:nvPr>
            <p:ph type="title"/>
          </p:nvPr>
        </p:nvSpPr>
        <p:spPr>
          <a:xfrm>
            <a:off x="415600" y="425733"/>
            <a:ext cx="6117900" cy="810300"/>
          </a:xfrm>
          <a:prstGeom prst="rect">
            <a:avLst/>
          </a:prstGeom>
        </p:spPr>
        <p:txBody>
          <a:bodyPr anchorCtr="0" anchor="ctr" bIns="60950" lIns="60950" spcFirstLastPara="1" rIns="60950" wrap="square" tIns="60950">
            <a:noAutofit/>
          </a:bodyPr>
          <a:lstStyle/>
          <a:p>
            <a:pPr indent="0" lvl="0" marL="0" rtl="0" algn="l">
              <a:spcBef>
                <a:spcPts val="0"/>
              </a:spcBef>
              <a:spcAft>
                <a:spcPts val="0"/>
              </a:spcAft>
              <a:buSzPts val="700"/>
              <a:buNone/>
            </a:pPr>
            <a:r>
              <a:rPr lang="en-US" sz="4700"/>
              <a:t>Growing Problems in the Industry</a:t>
            </a:r>
            <a:endParaRPr sz="4700"/>
          </a:p>
        </p:txBody>
      </p:sp>
      <p:sp>
        <p:nvSpPr>
          <p:cNvPr id="388" name="Google Shape;388;g1493b9115d6_0_12"/>
          <p:cNvSpPr txBox="1"/>
          <p:nvPr>
            <p:ph idx="1" type="body"/>
          </p:nvPr>
        </p:nvSpPr>
        <p:spPr>
          <a:xfrm>
            <a:off x="415600" y="2452833"/>
            <a:ext cx="8550900" cy="2300700"/>
          </a:xfrm>
          <a:prstGeom prst="rect">
            <a:avLst/>
          </a:prstGeom>
        </p:spPr>
        <p:txBody>
          <a:bodyPr anchorCtr="0" anchor="ctr" bIns="60950" lIns="60950" spcFirstLastPara="1" rIns="60950" wrap="square" tIns="60950">
            <a:noAutofit/>
          </a:bodyPr>
          <a:lstStyle/>
          <a:p>
            <a:pPr indent="-444500" lvl="0" marL="609600" marR="0" rtl="0" algn="l">
              <a:lnSpc>
                <a:spcPct val="140000"/>
              </a:lnSpc>
              <a:spcBef>
                <a:spcPts val="0"/>
              </a:spcBef>
              <a:spcAft>
                <a:spcPts val="0"/>
              </a:spcAft>
              <a:buSzPts val="2200"/>
              <a:buFont typeface="Poppins"/>
              <a:buChar char="●"/>
            </a:pPr>
            <a:r>
              <a:rPr lang="en-US" sz="2200">
                <a:latin typeface="Poppins"/>
                <a:ea typeface="Poppins"/>
                <a:cs typeface="Poppins"/>
                <a:sym typeface="Poppins"/>
              </a:rPr>
              <a:t>Wire Fraud</a:t>
            </a:r>
            <a:br>
              <a:rPr lang="en-US" sz="2200">
                <a:latin typeface="Poppins"/>
                <a:ea typeface="Poppins"/>
                <a:cs typeface="Poppins"/>
                <a:sym typeface="Poppins"/>
              </a:rPr>
            </a:br>
            <a:endParaRPr sz="2200">
              <a:latin typeface="Poppins"/>
              <a:ea typeface="Poppins"/>
              <a:cs typeface="Poppins"/>
              <a:sym typeface="Poppins"/>
            </a:endParaRPr>
          </a:p>
          <a:p>
            <a:pPr indent="-444500" lvl="0" marL="609600" marR="0" rtl="0" algn="l">
              <a:lnSpc>
                <a:spcPct val="140000"/>
              </a:lnSpc>
              <a:spcBef>
                <a:spcPts val="0"/>
              </a:spcBef>
              <a:spcAft>
                <a:spcPts val="0"/>
              </a:spcAft>
              <a:buSzPts val="2200"/>
              <a:buFont typeface="Poppins"/>
              <a:buChar char="●"/>
            </a:pPr>
            <a:r>
              <a:rPr lang="en-US" sz="2200">
                <a:latin typeface="Poppins"/>
                <a:ea typeface="Poppins"/>
                <a:cs typeface="Poppins"/>
                <a:sym typeface="Poppins"/>
              </a:rPr>
              <a:t>Inefficiencies of handling paper checks </a:t>
            </a:r>
            <a:br>
              <a:rPr lang="en-US" sz="2200">
                <a:latin typeface="Poppins"/>
                <a:ea typeface="Poppins"/>
                <a:cs typeface="Poppins"/>
                <a:sym typeface="Poppins"/>
              </a:rPr>
            </a:br>
            <a:endParaRPr sz="2200">
              <a:latin typeface="Poppins"/>
              <a:ea typeface="Poppins"/>
              <a:cs typeface="Poppins"/>
              <a:sym typeface="Poppins"/>
            </a:endParaRPr>
          </a:p>
          <a:p>
            <a:pPr indent="-444500" lvl="0" marL="609600" marR="0" rtl="0" algn="l">
              <a:lnSpc>
                <a:spcPct val="140000"/>
              </a:lnSpc>
              <a:spcBef>
                <a:spcPts val="0"/>
              </a:spcBef>
              <a:spcAft>
                <a:spcPts val="0"/>
              </a:spcAft>
              <a:buSzPts val="2200"/>
              <a:buFont typeface="Poppins"/>
              <a:buChar char="●"/>
            </a:pPr>
            <a:r>
              <a:rPr lang="en-US" sz="2200">
                <a:latin typeface="Poppins"/>
                <a:ea typeface="Poppins"/>
                <a:cs typeface="Poppins"/>
                <a:sym typeface="Poppins"/>
              </a:rPr>
              <a:t>Real Estate transactions are an easy target </a:t>
            </a:r>
            <a:br>
              <a:rPr lang="en-US" sz="2200">
                <a:latin typeface="Poppins"/>
                <a:ea typeface="Poppins"/>
                <a:cs typeface="Poppins"/>
                <a:sym typeface="Poppins"/>
              </a:rPr>
            </a:br>
            <a:endParaRPr sz="2200">
              <a:latin typeface="Poppins"/>
              <a:ea typeface="Poppins"/>
              <a:cs typeface="Poppins"/>
              <a:sym typeface="Poppins"/>
            </a:endParaRPr>
          </a:p>
          <a:p>
            <a:pPr indent="-400050" lvl="0" marL="609600" marR="0" rtl="0" algn="l">
              <a:lnSpc>
                <a:spcPct val="140000"/>
              </a:lnSpc>
              <a:spcBef>
                <a:spcPts val="0"/>
              </a:spcBef>
              <a:spcAft>
                <a:spcPts val="0"/>
              </a:spcAft>
              <a:buSzPts val="1500"/>
              <a:buFont typeface="Poppins"/>
              <a:buChar char="●"/>
            </a:pPr>
            <a:r>
              <a:rPr lang="en-US" sz="2200">
                <a:latin typeface="Poppins"/>
                <a:ea typeface="Poppins"/>
                <a:cs typeface="Poppins"/>
                <a:sym typeface="Poppins"/>
              </a:rPr>
              <a:t>80% of real estate wire fraud scams target buyers </a:t>
            </a:r>
            <a:endParaRPr sz="2200">
              <a:latin typeface="Poppins"/>
              <a:ea typeface="Poppins"/>
              <a:cs typeface="Poppins"/>
              <a:sym typeface="Poppins"/>
            </a:endParaRPr>
          </a:p>
        </p:txBody>
      </p:sp>
      <p:pic>
        <p:nvPicPr>
          <p:cNvPr id="389" name="Google Shape;389;g1493b9115d6_0_12"/>
          <p:cNvPicPr preferRelativeResize="0"/>
          <p:nvPr/>
        </p:nvPicPr>
        <p:blipFill rotWithShape="1">
          <a:blip r:embed="rId3">
            <a:alphaModFix/>
          </a:blip>
          <a:srcRect b="0" l="0" r="0" t="0"/>
          <a:stretch/>
        </p:blipFill>
        <p:spPr>
          <a:xfrm>
            <a:off x="10953341" y="465033"/>
            <a:ext cx="568634" cy="5685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46ee723ae1_0_8"/>
          <p:cNvSpPr txBox="1"/>
          <p:nvPr>
            <p:ph type="title"/>
          </p:nvPr>
        </p:nvSpPr>
        <p:spPr>
          <a:xfrm>
            <a:off x="838201" y="365125"/>
            <a:ext cx="7904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Rynoh &amp; </a:t>
            </a:r>
            <a:r>
              <a:rPr lang="en-US"/>
              <a:t>paymints.io Partnership</a:t>
            </a:r>
            <a:endParaRPr/>
          </a:p>
        </p:txBody>
      </p:sp>
      <p:sp>
        <p:nvSpPr>
          <p:cNvPr id="102" name="Google Shape;102;g146ee723ae1_0_8"/>
          <p:cNvSpPr txBox="1"/>
          <p:nvPr>
            <p:ph idx="1" type="body"/>
          </p:nvPr>
        </p:nvSpPr>
        <p:spPr>
          <a:xfrm>
            <a:off x="838200" y="1825625"/>
            <a:ext cx="9710700" cy="4351200"/>
          </a:xfrm>
          <a:prstGeom prst="rect">
            <a:avLst/>
          </a:prstGeom>
        </p:spPr>
        <p:txBody>
          <a:bodyPr anchorCtr="0" anchor="t" bIns="45700" lIns="91425" spcFirstLastPara="1" rIns="91425" wrap="square" tIns="45700">
            <a:noAutofit/>
          </a:bodyPr>
          <a:lstStyle/>
          <a:p>
            <a:pPr indent="-381000" lvl="0" marL="457200" rtl="0" algn="l">
              <a:lnSpc>
                <a:spcPct val="100000"/>
              </a:lnSpc>
              <a:spcBef>
                <a:spcPts val="480"/>
              </a:spcBef>
              <a:spcAft>
                <a:spcPts val="0"/>
              </a:spcAft>
              <a:buSzPts val="2400"/>
              <a:buChar char="•"/>
            </a:pPr>
            <a:r>
              <a:rPr lang="en-US" sz="2400"/>
              <a:t>Rynoh is the leader in our industry for </a:t>
            </a:r>
            <a:r>
              <a:rPr lang="en-US" sz="2400"/>
              <a:t>reconciliation automation software </a:t>
            </a:r>
            <a:br>
              <a:rPr lang="en-US" sz="2400"/>
            </a:br>
            <a:endParaRPr sz="2400"/>
          </a:p>
          <a:p>
            <a:pPr indent="-381000" lvl="0" marL="457200" rtl="0" algn="l">
              <a:lnSpc>
                <a:spcPct val="100000"/>
              </a:lnSpc>
              <a:spcBef>
                <a:spcPts val="0"/>
              </a:spcBef>
              <a:spcAft>
                <a:spcPts val="0"/>
              </a:spcAft>
              <a:buSzPts val="2400"/>
              <a:buChar char="•"/>
            </a:pPr>
            <a:r>
              <a:rPr lang="en-US" sz="2400"/>
              <a:t>Paymints.io is a leader in the electronic payment space </a:t>
            </a:r>
            <a:br>
              <a:rPr lang="en-US" sz="2400"/>
            </a:br>
            <a:endParaRPr sz="2400"/>
          </a:p>
          <a:p>
            <a:pPr indent="-381000" lvl="0" marL="457200" rtl="0" algn="l">
              <a:lnSpc>
                <a:spcPct val="100000"/>
              </a:lnSpc>
              <a:spcBef>
                <a:spcPts val="0"/>
              </a:spcBef>
              <a:spcAft>
                <a:spcPts val="0"/>
              </a:spcAft>
              <a:buSzPts val="2400"/>
              <a:buChar char="•"/>
            </a:pPr>
            <a:r>
              <a:rPr lang="en-US" sz="2400"/>
              <a:t>Collaboration across financial vendors is a critical initiative</a:t>
            </a:r>
            <a:br>
              <a:rPr lang="en-US" sz="2400"/>
            </a:br>
            <a:endParaRPr sz="2400"/>
          </a:p>
          <a:p>
            <a:pPr indent="-381000" lvl="0" marL="457200" rtl="0" algn="l">
              <a:lnSpc>
                <a:spcPct val="100000"/>
              </a:lnSpc>
              <a:spcBef>
                <a:spcPts val="0"/>
              </a:spcBef>
              <a:spcAft>
                <a:spcPts val="0"/>
              </a:spcAft>
              <a:buSzPts val="2400"/>
              <a:buChar char="•"/>
            </a:pPr>
            <a:r>
              <a:rPr lang="en-US" sz="2400"/>
              <a:t>Working together with like - minded companies </a:t>
            </a:r>
            <a:br>
              <a:rPr lang="en-US" sz="2400"/>
            </a:br>
            <a:endParaRPr sz="2400"/>
          </a:p>
          <a:p>
            <a:pPr indent="-381000" lvl="0" marL="457200" rtl="0" algn="l">
              <a:lnSpc>
                <a:spcPct val="100000"/>
              </a:lnSpc>
              <a:spcBef>
                <a:spcPts val="0"/>
              </a:spcBef>
              <a:spcAft>
                <a:spcPts val="0"/>
              </a:spcAft>
              <a:buSzPts val="2400"/>
              <a:buChar char="•"/>
            </a:pPr>
            <a:r>
              <a:rPr lang="en-US" sz="2400"/>
              <a:t>Same goals </a:t>
            </a:r>
            <a:endParaRPr sz="2400"/>
          </a:p>
          <a:p>
            <a:pPr indent="0" lvl="0" marL="457200" rtl="0" algn="l">
              <a:lnSpc>
                <a:spcPct val="100000"/>
              </a:lnSpc>
              <a:spcBef>
                <a:spcPts val="480"/>
              </a:spcBef>
              <a:spcAft>
                <a:spcPts val="0"/>
              </a:spcAft>
              <a:buNone/>
            </a:pPr>
            <a:br>
              <a:rPr lang="en-US" sz="2400"/>
            </a:br>
            <a:br>
              <a:rPr lang="en-US" sz="2400"/>
            </a:br>
            <a:endParaRPr/>
          </a:p>
        </p:txBody>
      </p:sp>
      <p:pic>
        <p:nvPicPr>
          <p:cNvPr id="103" name="Google Shape;103;g146ee723ae1_0_8"/>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838201" y="365125"/>
            <a:ext cx="7904584"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Quattrocento Sans"/>
              <a:buNone/>
            </a:pPr>
            <a:r>
              <a:rPr lang="en-US"/>
              <a:t>Rynoh</a:t>
            </a:r>
            <a:r>
              <a:rPr i="1" lang="en-US"/>
              <a:t>Live</a:t>
            </a:r>
            <a:r>
              <a:rPr lang="en-US"/>
              <a:t>®</a:t>
            </a:r>
            <a:endParaRPr/>
          </a:p>
        </p:txBody>
      </p:sp>
      <p:sp>
        <p:nvSpPr>
          <p:cNvPr id="109" name="Google Shape;109;p3"/>
          <p:cNvSpPr txBox="1"/>
          <p:nvPr>
            <p:ph idx="1" type="body"/>
          </p:nvPr>
        </p:nvSpPr>
        <p:spPr>
          <a:xfrm>
            <a:off x="838201" y="1825625"/>
            <a:ext cx="7904584"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Founded in 2007</a:t>
            </a:r>
            <a:endParaRPr/>
          </a:p>
          <a:p>
            <a:pPr indent="-228600" lvl="0" marL="228600" rtl="0" algn="l">
              <a:lnSpc>
                <a:spcPct val="90000"/>
              </a:lnSpc>
              <a:spcBef>
                <a:spcPts val="1000"/>
              </a:spcBef>
              <a:spcAft>
                <a:spcPts val="0"/>
              </a:spcAft>
              <a:buClr>
                <a:schemeClr val="dk1"/>
              </a:buClr>
              <a:buSzPts val="2800"/>
              <a:buChar char="•"/>
            </a:pPr>
            <a:r>
              <a:rPr lang="en-US"/>
              <a:t>&gt;2,500 settlement agents</a:t>
            </a:r>
            <a:endParaRPr/>
          </a:p>
          <a:p>
            <a:pPr indent="-228600" lvl="0" marL="228600" rtl="0" algn="l">
              <a:lnSpc>
                <a:spcPct val="90000"/>
              </a:lnSpc>
              <a:spcBef>
                <a:spcPts val="1000"/>
              </a:spcBef>
              <a:spcAft>
                <a:spcPts val="0"/>
              </a:spcAft>
              <a:buClr>
                <a:schemeClr val="dk1"/>
              </a:buClr>
              <a:buSzPts val="2800"/>
              <a:buChar char="•"/>
            </a:pPr>
            <a:r>
              <a:rPr lang="en-US"/>
              <a:t>&gt;21 Million Closings monitored</a:t>
            </a:r>
            <a:endParaRPr/>
          </a:p>
          <a:p>
            <a:pPr indent="-228600" lvl="0" marL="228600" rtl="0" algn="l">
              <a:lnSpc>
                <a:spcPct val="90000"/>
              </a:lnSpc>
              <a:spcBef>
                <a:spcPts val="1000"/>
              </a:spcBef>
              <a:spcAft>
                <a:spcPts val="0"/>
              </a:spcAft>
              <a:buClr>
                <a:schemeClr val="dk1"/>
              </a:buClr>
              <a:buSzPts val="2800"/>
              <a:buChar char="•"/>
            </a:pPr>
            <a:r>
              <a:rPr lang="en-US"/>
              <a:t>Protected in excess of $7.0 Trillion</a:t>
            </a:r>
            <a:endParaRPr/>
          </a:p>
          <a:p>
            <a:pPr indent="-228600" lvl="0" marL="228600" rtl="0" algn="l">
              <a:lnSpc>
                <a:spcPct val="90000"/>
              </a:lnSpc>
              <a:spcBef>
                <a:spcPts val="1000"/>
              </a:spcBef>
              <a:spcAft>
                <a:spcPts val="0"/>
              </a:spcAft>
              <a:buClr>
                <a:schemeClr val="dk1"/>
              </a:buClr>
              <a:buSzPts val="2800"/>
              <a:buChar char="•"/>
            </a:pPr>
            <a:r>
              <a:rPr lang="en-US"/>
              <a:t>Patented, cloud-based financial management and fraud prevention system</a:t>
            </a:r>
            <a:endParaRPr/>
          </a:p>
          <a:p>
            <a:pPr indent="-228600" lvl="0" marL="228600" rtl="0" algn="l">
              <a:lnSpc>
                <a:spcPct val="90000"/>
              </a:lnSpc>
              <a:spcBef>
                <a:spcPts val="1000"/>
              </a:spcBef>
              <a:spcAft>
                <a:spcPts val="0"/>
              </a:spcAft>
              <a:buClr>
                <a:schemeClr val="dk1"/>
              </a:buClr>
              <a:buSzPts val="2800"/>
              <a:buChar char="•"/>
            </a:pPr>
            <a:r>
              <a:rPr lang="en-US"/>
              <a:t>Independent and platform-neutral</a:t>
            </a:r>
            <a:endParaRPr/>
          </a:p>
          <a:p>
            <a:pPr indent="-228600" lvl="1" marL="685800" rtl="0" algn="l">
              <a:lnSpc>
                <a:spcPct val="90000"/>
              </a:lnSpc>
              <a:spcBef>
                <a:spcPts val="500"/>
              </a:spcBef>
              <a:spcAft>
                <a:spcPts val="0"/>
              </a:spcAft>
              <a:buClr>
                <a:schemeClr val="dk1"/>
              </a:buClr>
              <a:buSzPts val="2400"/>
              <a:buChar char="•"/>
            </a:pPr>
            <a:r>
              <a:rPr lang="en-US"/>
              <a:t>Integrations with 20 closing software and counting</a:t>
            </a:r>
            <a:endParaRPr/>
          </a:p>
        </p:txBody>
      </p:sp>
      <p:grpSp>
        <p:nvGrpSpPr>
          <p:cNvPr id="110" name="Google Shape;110;p3"/>
          <p:cNvGrpSpPr/>
          <p:nvPr/>
        </p:nvGrpSpPr>
        <p:grpSpPr>
          <a:xfrm>
            <a:off x="8715465" y="1396748"/>
            <a:ext cx="1891266" cy="3165358"/>
            <a:chOff x="8576264" y="1690688"/>
            <a:chExt cx="1891266" cy="3165358"/>
          </a:xfrm>
        </p:grpSpPr>
        <p:pic>
          <p:nvPicPr>
            <p:cNvPr descr="Image result for iso 27001 logo" id="111" name="Google Shape;111;p3"/>
            <p:cNvPicPr preferRelativeResize="0"/>
            <p:nvPr/>
          </p:nvPicPr>
          <p:blipFill rotWithShape="1">
            <a:blip r:embed="rId3">
              <a:alphaModFix/>
            </a:blip>
            <a:srcRect b="0" l="0" r="0" t="0"/>
            <a:stretch/>
          </p:blipFill>
          <p:spPr>
            <a:xfrm>
              <a:off x="8842284" y="1690688"/>
              <a:ext cx="1371600" cy="1371600"/>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8576264" y="3429000"/>
              <a:ext cx="1891266" cy="1427046"/>
            </a:xfrm>
            <a:prstGeom prst="rect">
              <a:avLst/>
            </a:prstGeom>
            <a:noFill/>
            <a:ln>
              <a:noFill/>
            </a:ln>
          </p:spPr>
        </p:pic>
      </p:grpSp>
      <p:pic>
        <p:nvPicPr>
          <p:cNvPr id="113" name="Google Shape;113;p3"/>
          <p:cNvPicPr preferRelativeResize="0"/>
          <p:nvPr/>
        </p:nvPicPr>
        <p:blipFill>
          <a:blip r:embed="rId5">
            <a:alphaModFix/>
          </a:blip>
          <a:stretch>
            <a:fillRect/>
          </a:stretch>
        </p:blipFill>
        <p:spPr>
          <a:xfrm>
            <a:off x="9684790" y="5904404"/>
            <a:ext cx="1787448" cy="512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g153da77c70e_0_46"/>
          <p:cNvSpPr/>
          <p:nvPr/>
        </p:nvSpPr>
        <p:spPr>
          <a:xfrm>
            <a:off x="20875" y="10450"/>
            <a:ext cx="12192000" cy="68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153da77c70e_0_46"/>
          <p:cNvSpPr txBox="1"/>
          <p:nvPr>
            <p:ph type="title"/>
          </p:nvPr>
        </p:nvSpPr>
        <p:spPr>
          <a:xfrm>
            <a:off x="838201" y="365125"/>
            <a:ext cx="7904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Paymints.io Mission  </a:t>
            </a:r>
            <a:endParaRPr/>
          </a:p>
        </p:txBody>
      </p:sp>
      <p:sp>
        <p:nvSpPr>
          <p:cNvPr id="120" name="Google Shape;120;g153da77c70e_0_46"/>
          <p:cNvSpPr txBox="1"/>
          <p:nvPr>
            <p:ph idx="1" type="body"/>
          </p:nvPr>
        </p:nvSpPr>
        <p:spPr>
          <a:xfrm>
            <a:off x="838200" y="1825625"/>
            <a:ext cx="9710700" cy="4351200"/>
          </a:xfrm>
          <a:prstGeom prst="rect">
            <a:avLst/>
          </a:prstGeom>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Clr>
                <a:srgbClr val="4D4D4F"/>
              </a:buClr>
              <a:buSzPts val="2400"/>
              <a:buFont typeface="Poppins"/>
              <a:buChar char="•"/>
            </a:pPr>
            <a:r>
              <a:rPr lang="en-US" sz="2400">
                <a:solidFill>
                  <a:srgbClr val="4D4D4F"/>
                </a:solidFill>
                <a:latin typeface="Poppins"/>
                <a:ea typeface="Poppins"/>
                <a:cs typeface="Poppins"/>
                <a:sym typeface="Poppins"/>
              </a:rPr>
              <a:t>Transforming how real estate payments are made with the goal of eliminating wire fraud and paper checks.</a:t>
            </a:r>
            <a:endParaRPr sz="2400">
              <a:solidFill>
                <a:srgbClr val="4D4D4F"/>
              </a:solidFill>
              <a:latin typeface="Poppins"/>
              <a:ea typeface="Poppins"/>
              <a:cs typeface="Poppins"/>
              <a:sym typeface="Poppins"/>
            </a:endParaRPr>
          </a:p>
          <a:p>
            <a:pPr indent="-381000" lvl="0" marL="457200" rtl="0" algn="l">
              <a:lnSpc>
                <a:spcPct val="150000"/>
              </a:lnSpc>
              <a:spcBef>
                <a:spcPts val="0"/>
              </a:spcBef>
              <a:spcAft>
                <a:spcPts val="0"/>
              </a:spcAft>
              <a:buClr>
                <a:srgbClr val="4D4D4F"/>
              </a:buClr>
              <a:buSzPts val="2400"/>
              <a:buFont typeface="Poppins"/>
              <a:buChar char="•"/>
            </a:pPr>
            <a:r>
              <a:rPr lang="en-US" sz="2400">
                <a:solidFill>
                  <a:srgbClr val="4D4D4F"/>
                </a:solidFill>
                <a:latin typeface="Poppins"/>
                <a:ea typeface="Poppins"/>
                <a:cs typeface="Poppins"/>
                <a:sym typeface="Poppins"/>
              </a:rPr>
              <a:t> Our Vision</a:t>
            </a:r>
            <a:endParaRPr sz="2400">
              <a:solidFill>
                <a:srgbClr val="4D4D4F"/>
              </a:solidFill>
              <a:latin typeface="Poppins"/>
              <a:ea typeface="Poppins"/>
              <a:cs typeface="Poppins"/>
              <a:sym typeface="Poppins"/>
            </a:endParaRPr>
          </a:p>
          <a:p>
            <a:pPr indent="-381000" lvl="1" marL="914400" rtl="0" algn="l">
              <a:lnSpc>
                <a:spcPct val="150000"/>
              </a:lnSpc>
              <a:spcBef>
                <a:spcPts val="0"/>
              </a:spcBef>
              <a:spcAft>
                <a:spcPts val="0"/>
              </a:spcAft>
              <a:buClr>
                <a:srgbClr val="4D4D4F"/>
              </a:buClr>
              <a:buSzPts val="2400"/>
              <a:buFont typeface="Poppins"/>
              <a:buChar char="•"/>
            </a:pPr>
            <a:r>
              <a:rPr lang="en-US">
                <a:solidFill>
                  <a:srgbClr val="4D4D4F"/>
                </a:solidFill>
                <a:latin typeface="Poppins"/>
                <a:ea typeface="Poppins"/>
                <a:cs typeface="Poppins"/>
                <a:sym typeface="Poppins"/>
              </a:rPr>
              <a:t>Allow consumers and organizations to send and receive payments securely and effortlessly.</a:t>
            </a:r>
            <a:endParaRPr>
              <a:solidFill>
                <a:srgbClr val="4D4D4F"/>
              </a:solidFill>
              <a:latin typeface="Poppins"/>
              <a:ea typeface="Poppins"/>
              <a:cs typeface="Poppins"/>
              <a:sym typeface="Poppins"/>
            </a:endParaRPr>
          </a:p>
          <a:p>
            <a:pPr indent="-381000" lvl="0" marL="457200" rtl="0" algn="l">
              <a:lnSpc>
                <a:spcPct val="150000"/>
              </a:lnSpc>
              <a:spcBef>
                <a:spcPts val="0"/>
              </a:spcBef>
              <a:spcAft>
                <a:spcPts val="0"/>
              </a:spcAft>
              <a:buClr>
                <a:srgbClr val="4D4D4F"/>
              </a:buClr>
              <a:buSzPts val="2400"/>
              <a:buFont typeface="Poppins"/>
              <a:buChar char="•"/>
            </a:pPr>
            <a:r>
              <a:rPr lang="en-US" sz="2400">
                <a:solidFill>
                  <a:srgbClr val="4D4D4F"/>
                </a:solidFill>
                <a:latin typeface="Poppins"/>
                <a:ea typeface="Poppins"/>
                <a:cs typeface="Poppins"/>
                <a:sym typeface="Poppins"/>
              </a:rPr>
              <a:t>Our Holistic Approach</a:t>
            </a:r>
            <a:endParaRPr sz="2400">
              <a:solidFill>
                <a:srgbClr val="4D4D4F"/>
              </a:solidFill>
              <a:latin typeface="Poppins"/>
              <a:ea typeface="Poppins"/>
              <a:cs typeface="Poppins"/>
              <a:sym typeface="Poppins"/>
            </a:endParaRPr>
          </a:p>
          <a:p>
            <a:pPr indent="-381000" lvl="1" marL="914400" rtl="0" algn="l">
              <a:lnSpc>
                <a:spcPct val="150000"/>
              </a:lnSpc>
              <a:spcBef>
                <a:spcPts val="0"/>
              </a:spcBef>
              <a:spcAft>
                <a:spcPts val="0"/>
              </a:spcAft>
              <a:buClr>
                <a:srgbClr val="4D4D4F"/>
              </a:buClr>
              <a:buSzPts val="2400"/>
              <a:buFont typeface="Poppins"/>
              <a:buChar char="•"/>
            </a:pPr>
            <a:r>
              <a:rPr lang="en-US">
                <a:solidFill>
                  <a:srgbClr val="4D4D4F"/>
                </a:solidFill>
                <a:latin typeface="Poppins"/>
                <a:ea typeface="Poppins"/>
                <a:cs typeface="Poppins"/>
                <a:sym typeface="Poppins"/>
              </a:rPr>
              <a:t>Eliminate wire fraud for every part of the real estate</a:t>
            </a:r>
            <a:endParaRPr>
              <a:solidFill>
                <a:srgbClr val="4D4D4F"/>
              </a:solidFill>
              <a:latin typeface="Poppins"/>
              <a:ea typeface="Poppins"/>
              <a:cs typeface="Poppins"/>
              <a:sym typeface="Poppins"/>
            </a:endParaRPr>
          </a:p>
          <a:p>
            <a:pPr indent="0" lvl="0" marL="1828800" rtl="0" algn="l">
              <a:lnSpc>
                <a:spcPct val="150000"/>
              </a:lnSpc>
              <a:spcBef>
                <a:spcPts val="0"/>
              </a:spcBef>
              <a:spcAft>
                <a:spcPts val="0"/>
              </a:spcAft>
              <a:buNone/>
            </a:pPr>
            <a:r>
              <a:rPr lang="en-US" sz="2400">
                <a:solidFill>
                  <a:srgbClr val="4D4D4F"/>
                </a:solidFill>
                <a:latin typeface="Poppins"/>
                <a:ea typeface="Poppins"/>
                <a:cs typeface="Poppins"/>
                <a:sym typeface="Poppins"/>
              </a:rPr>
              <a:t>transaction!</a:t>
            </a:r>
            <a:endParaRPr sz="1800"/>
          </a:p>
        </p:txBody>
      </p:sp>
      <p:pic>
        <p:nvPicPr>
          <p:cNvPr id="121" name="Google Shape;121;g153da77c70e_0_46"/>
          <p:cNvPicPr preferRelativeResize="0"/>
          <p:nvPr/>
        </p:nvPicPr>
        <p:blipFill>
          <a:blip r:embed="rId3">
            <a:alphaModFix/>
          </a:blip>
          <a:stretch>
            <a:fillRect/>
          </a:stretch>
        </p:blipFill>
        <p:spPr>
          <a:xfrm>
            <a:off x="9684790" y="5904404"/>
            <a:ext cx="1787448" cy="512325"/>
          </a:xfrm>
          <a:prstGeom prst="rect">
            <a:avLst/>
          </a:prstGeom>
          <a:noFill/>
          <a:ln>
            <a:noFill/>
          </a:ln>
        </p:spPr>
      </p:pic>
      <p:pic>
        <p:nvPicPr>
          <p:cNvPr id="122" name="Google Shape;122;g153da77c70e_0_46"/>
          <p:cNvPicPr preferRelativeResize="0"/>
          <p:nvPr/>
        </p:nvPicPr>
        <p:blipFill rotWithShape="1">
          <a:blip r:embed="rId4">
            <a:alphaModFix/>
          </a:blip>
          <a:srcRect b="0" l="0" r="0" t="0"/>
          <a:stretch/>
        </p:blipFill>
        <p:spPr>
          <a:xfrm>
            <a:off x="10471611" y="365125"/>
            <a:ext cx="852953" cy="852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53da77c70e_0_27"/>
          <p:cNvSpPr txBox="1"/>
          <p:nvPr>
            <p:ph type="title"/>
          </p:nvPr>
        </p:nvSpPr>
        <p:spPr>
          <a:xfrm>
            <a:off x="838201" y="365125"/>
            <a:ext cx="7904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Why fraud happens in Real Estate?  </a:t>
            </a:r>
            <a:endParaRPr/>
          </a:p>
        </p:txBody>
      </p:sp>
      <p:pic>
        <p:nvPicPr>
          <p:cNvPr id="128" name="Google Shape;128;g153da77c70e_0_27"/>
          <p:cNvPicPr preferRelativeResize="0"/>
          <p:nvPr/>
        </p:nvPicPr>
        <p:blipFill>
          <a:blip r:embed="rId3">
            <a:alphaModFix/>
          </a:blip>
          <a:stretch>
            <a:fillRect/>
          </a:stretch>
        </p:blipFill>
        <p:spPr>
          <a:xfrm>
            <a:off x="9684790" y="5904404"/>
            <a:ext cx="1787448" cy="512325"/>
          </a:xfrm>
          <a:prstGeom prst="rect">
            <a:avLst/>
          </a:prstGeom>
          <a:noFill/>
          <a:ln>
            <a:noFill/>
          </a:ln>
        </p:spPr>
      </p:pic>
      <p:pic>
        <p:nvPicPr>
          <p:cNvPr id="129" name="Google Shape;129;g153da77c70e_0_27"/>
          <p:cNvPicPr preferRelativeResize="0"/>
          <p:nvPr/>
        </p:nvPicPr>
        <p:blipFill>
          <a:blip r:embed="rId4">
            <a:alphaModFix/>
          </a:blip>
          <a:stretch>
            <a:fillRect/>
          </a:stretch>
        </p:blipFill>
        <p:spPr>
          <a:xfrm>
            <a:off x="572763" y="2024081"/>
            <a:ext cx="8435576" cy="4597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46ee723ae1_0_13"/>
          <p:cNvSpPr txBox="1"/>
          <p:nvPr>
            <p:ph type="title"/>
          </p:nvPr>
        </p:nvSpPr>
        <p:spPr>
          <a:xfrm>
            <a:off x="838201" y="365125"/>
            <a:ext cx="79047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Why fraud happens in Real Estate?  </a:t>
            </a:r>
            <a:endParaRPr/>
          </a:p>
        </p:txBody>
      </p:sp>
      <p:sp>
        <p:nvSpPr>
          <p:cNvPr id="135" name="Google Shape;135;g146ee723ae1_0_13"/>
          <p:cNvSpPr txBox="1"/>
          <p:nvPr>
            <p:ph idx="1" type="body"/>
          </p:nvPr>
        </p:nvSpPr>
        <p:spPr>
          <a:xfrm>
            <a:off x="838200" y="1825625"/>
            <a:ext cx="9710700" cy="43512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The median price of homes that have sold exceeds $439,400</a:t>
            </a:r>
            <a:br>
              <a:rPr lang="en-US"/>
            </a:br>
            <a:endParaRPr/>
          </a:p>
          <a:p>
            <a:pPr indent="-406400" lvl="0" marL="457200" rtl="0" algn="l">
              <a:spcBef>
                <a:spcPts val="0"/>
              </a:spcBef>
              <a:spcAft>
                <a:spcPts val="0"/>
              </a:spcAft>
              <a:buSzPts val="2800"/>
              <a:buChar char="•"/>
            </a:pPr>
            <a:r>
              <a:rPr lang="en-US"/>
              <a:t>There are multiple parties in every transaction, and only ONE needs to be compromised </a:t>
            </a:r>
            <a:br>
              <a:rPr lang="en-US"/>
            </a:br>
            <a:endParaRPr/>
          </a:p>
          <a:p>
            <a:pPr indent="-406400" lvl="0" marL="457200" rtl="0" algn="l">
              <a:spcBef>
                <a:spcPts val="0"/>
              </a:spcBef>
              <a:spcAft>
                <a:spcPts val="0"/>
              </a:spcAft>
              <a:buSzPts val="2800"/>
              <a:buChar char="•"/>
            </a:pPr>
            <a:r>
              <a:rPr lang="en-US"/>
              <a:t>All the information a scammer needs can be found online</a:t>
            </a:r>
            <a:br>
              <a:rPr lang="en-US"/>
            </a:br>
            <a:endParaRPr/>
          </a:p>
          <a:p>
            <a:pPr indent="-406400" lvl="0" marL="457200" rtl="0" algn="l">
              <a:spcBef>
                <a:spcPts val="0"/>
              </a:spcBef>
              <a:spcAft>
                <a:spcPts val="0"/>
              </a:spcAft>
              <a:buSzPts val="2800"/>
              <a:buChar char="•"/>
            </a:pPr>
            <a:r>
              <a:rPr lang="en-US"/>
              <a:t>Time is of the essence</a:t>
            </a:r>
            <a:br>
              <a:rPr lang="en-US"/>
            </a:br>
            <a:endParaRPr/>
          </a:p>
          <a:p>
            <a:pPr indent="-406400" lvl="0" marL="457200" rtl="0" algn="l">
              <a:spcBef>
                <a:spcPts val="0"/>
              </a:spcBef>
              <a:spcAft>
                <a:spcPts val="0"/>
              </a:spcAft>
              <a:buSzPts val="2800"/>
              <a:buChar char="•"/>
            </a:pPr>
            <a:r>
              <a:rPr lang="en-US"/>
              <a:t>Inexperienced buyers</a:t>
            </a:r>
            <a:endParaRPr/>
          </a:p>
          <a:p>
            <a:pPr indent="0" lvl="0" marL="457200" rtl="0" algn="l">
              <a:spcBef>
                <a:spcPts val="1000"/>
              </a:spcBef>
              <a:spcAft>
                <a:spcPts val="0"/>
              </a:spcAft>
              <a:buNone/>
            </a:pPr>
            <a:r>
              <a:t/>
            </a:r>
            <a:endParaRPr/>
          </a:p>
        </p:txBody>
      </p:sp>
      <p:pic>
        <p:nvPicPr>
          <p:cNvPr id="136" name="Google Shape;136;g146ee723ae1_0_13"/>
          <p:cNvPicPr preferRelativeResize="0"/>
          <p:nvPr/>
        </p:nvPicPr>
        <p:blipFill>
          <a:blip r:embed="rId3">
            <a:alphaModFix/>
          </a:blip>
          <a:stretch>
            <a:fillRect/>
          </a:stretch>
        </p:blipFill>
        <p:spPr>
          <a:xfrm>
            <a:off x="9684790" y="5904404"/>
            <a:ext cx="1787448" cy="512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losing Slide">
  <a:themeElements>
    <a:clrScheme name="RynohLive Theme Colors">
      <a:dk1>
        <a:srgbClr val="000000"/>
      </a:dk1>
      <a:lt1>
        <a:srgbClr val="FFFFFF"/>
      </a:lt1>
      <a:dk2>
        <a:srgbClr val="0033A0"/>
      </a:dk2>
      <a:lt2>
        <a:srgbClr val="E7E6E6"/>
      </a:lt2>
      <a:accent1>
        <a:srgbClr val="5B9BD5"/>
      </a:accent1>
      <a:accent2>
        <a:srgbClr val="70AD47"/>
      </a:accent2>
      <a:accent3>
        <a:srgbClr val="75787B"/>
      </a:accent3>
      <a:accent4>
        <a:srgbClr val="ED7D31"/>
      </a:accent4>
      <a:accent5>
        <a:srgbClr val="4472C4"/>
      </a:accent5>
      <a:accent6>
        <a:srgbClr val="0033A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genda Slide">
  <a:themeElements>
    <a:clrScheme name="RynohLive Theme Colors">
      <a:dk1>
        <a:srgbClr val="000000"/>
      </a:dk1>
      <a:lt1>
        <a:srgbClr val="FFFFFF"/>
      </a:lt1>
      <a:dk2>
        <a:srgbClr val="0033A0"/>
      </a:dk2>
      <a:lt2>
        <a:srgbClr val="E7E6E6"/>
      </a:lt2>
      <a:accent1>
        <a:srgbClr val="5B9BD5"/>
      </a:accent1>
      <a:accent2>
        <a:srgbClr val="70AD47"/>
      </a:accent2>
      <a:accent3>
        <a:srgbClr val="75787B"/>
      </a:accent3>
      <a:accent4>
        <a:srgbClr val="ED7D31"/>
      </a:accent4>
      <a:accent5>
        <a:srgbClr val="4472C4"/>
      </a:accent5>
      <a:accent6>
        <a:srgbClr val="0033A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Slide">
  <a:themeElements>
    <a:clrScheme name="RynohLive Theme Colors">
      <a:dk1>
        <a:srgbClr val="000000"/>
      </a:dk1>
      <a:lt1>
        <a:srgbClr val="FFFFFF"/>
      </a:lt1>
      <a:dk2>
        <a:srgbClr val="0033A0"/>
      </a:dk2>
      <a:lt2>
        <a:srgbClr val="E7E6E6"/>
      </a:lt2>
      <a:accent1>
        <a:srgbClr val="70AD47"/>
      </a:accent1>
      <a:accent2>
        <a:srgbClr val="75787B"/>
      </a:accent2>
      <a:accent3>
        <a:srgbClr val="ED7D31"/>
      </a:accent3>
      <a:accent4>
        <a:srgbClr val="5B9BD5"/>
      </a:accent4>
      <a:accent5>
        <a:srgbClr val="4472C4"/>
      </a:accent5>
      <a:accent6>
        <a:srgbClr val="0033A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General Content Slide">
  <a:themeElements>
    <a:clrScheme name="RynohLive Theme Colors">
      <a:dk1>
        <a:srgbClr val="000000"/>
      </a:dk1>
      <a:lt1>
        <a:srgbClr val="FFFFFF"/>
      </a:lt1>
      <a:dk2>
        <a:srgbClr val="0033A0"/>
      </a:dk2>
      <a:lt2>
        <a:srgbClr val="E7E6E6"/>
      </a:lt2>
      <a:accent1>
        <a:srgbClr val="5B9BD5"/>
      </a:accent1>
      <a:accent2>
        <a:srgbClr val="70AD47"/>
      </a:accent2>
      <a:accent3>
        <a:srgbClr val="75787B"/>
      </a:accent3>
      <a:accent4>
        <a:srgbClr val="ED7D31"/>
      </a:accent4>
      <a:accent5>
        <a:srgbClr val="4472C4"/>
      </a:accent5>
      <a:accent6>
        <a:srgbClr val="0033A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2022-01-05T15:38:22Z</dcterms:created>
  <dc:creator>Matthew Reass, NTP</dc:creator>
</cp:coreProperties>
</file>