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Introduce yourself and the scope of the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six topics; set expectations for timing.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intestate and testate before anything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formal requirements under Maryland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 will does, and the fact that it only takes effect through probate.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non-probate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reasons the document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Administrator vs executor: appointed when there is no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probate sequence and typical timeline.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Maryland estate tax basics, the misconception, and why underestimating is risky.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Default rules and the priority ladder.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pass outside the will regardless of what the will says.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else lands in the probate 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question is a fight waiting to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across: family situation to outcome.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envelope metaphor: envelope, carrier, instructions, recipients.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benefits of the trust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definition slide. Take your time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on the quote. It reframes a trust as a gift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families of trusts; private is where we spend our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flexible envelope: opens and reseals. Living trust = created while you are alive.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sealed envelope: assets leave your 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Created inside the will; opens at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Leaving a charitable legacy.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Protects benefits eligibility.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Creditor and self-protection.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Keeps proceeds out of the taxable 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Blended families: spouse and children both provided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rapidly appreciating assets.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dimensions of the special needs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 instructions; probate = the postal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basis before stepping it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moves: at inheritance, and at 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benefit, the policy debate, and how it changes real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example: basis stays at $100 while value grows; at death it steps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step-up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naked life estate with a life estate with powers.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reasons families use this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summary case for trusts.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Funding the trust is the step people skip. Flag the real estate limitation.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four-document core package.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reminder: POA dies with the principal.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contact details and an invitation to book a consultation.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e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047750" y="3405188"/>
            <a:ext cx="17811750" cy="381000"/>
          </a:xfrm>
          <a:prstGeom prst="rect">
            <a:avLst/>
          </a:prstGeom>
          <a:noFill/>
          <a:ln/>
        </p:spPr>
        <p:txBody>
          <a:bodyPr wrap="square" lIns="25400" tIns="25400" rIns="25400" bIns="25400" rtlCol="0" anchor="t">
            <a:normAutofit/>
          </a:bodyPr>
          <a:lstStyle/>
          <a:p>
            <a:pPr algn="l" indent="0" marL="0">
              <a:buNone/>
            </a:pPr>
            <a:r>
              <a:rPr lang="en-US" sz="1950" b="1" spc="546" kern="0" dirty="0">
                <a:solidFill>
                  <a:srgbClr val="DDB84E"/>
                </a:solidFill>
                <a:latin typeface="Open Sans" pitchFamily="34" charset="0"/>
                <a:ea typeface="Open Sans" pitchFamily="34" charset="-122"/>
                <a:cs typeface="Open Sans" pitchFamily="34" charset="-120"/>
              </a:rPr>
              <a:t>PRESENTED BY: DIANA KHAN</a:t>
            </a:r>
            <a:endParaRPr lang="en-US" sz="1950" dirty="0"/>
          </a:p>
        </p:txBody>
      </p:sp>
      <p:sp>
        <p:nvSpPr>
          <p:cNvPr id="3" name="Text 1"/>
          <p:cNvSpPr/>
          <p:nvPr/>
        </p:nvSpPr>
        <p:spPr>
          <a:xfrm>
            <a:off x="1047750" y="4110038"/>
            <a:ext cx="17811750" cy="1466850"/>
          </a:xfrm>
          <a:prstGeom prst="rect">
            <a:avLst/>
          </a:prstGeom>
          <a:noFill/>
          <a:ln/>
        </p:spPr>
        <p:txBody>
          <a:bodyPr wrap="square" lIns="25400" tIns="25400" rIns="25400" bIns="25400" rtlCol="0" anchor="t">
            <a:normAutofit/>
          </a:bodyPr>
          <a:lstStyle/>
          <a:p>
            <a:pPr algn="l" indent="0" marL="0">
              <a:lnSpc>
                <a:spcPct val="75000"/>
              </a:lnSpc>
              <a:buNone/>
            </a:pPr>
            <a:r>
              <a:rPr lang="en-US" sz="11250" b="1" spc="-225" kern="0" dirty="0">
                <a:solidFill>
                  <a:srgbClr val="FFFFFF"/>
                </a:solidFill>
                <a:latin typeface="Playfair Display" pitchFamily="34" charset="0"/>
                <a:ea typeface="Playfair Display" pitchFamily="34" charset="-122"/>
                <a:cs typeface="Playfair Display" pitchFamily="34" charset="-120"/>
              </a:rPr>
              <a:t>Trusts &amp; Wills</a:t>
            </a:r>
            <a:endParaRPr lang="en-US" sz="11250" dirty="0"/>
          </a:p>
        </p:txBody>
      </p:sp>
      <p:sp>
        <p:nvSpPr>
          <p:cNvPr id="4" name="Shape 2"/>
          <p:cNvSpPr/>
          <p:nvPr/>
        </p:nvSpPr>
        <p:spPr>
          <a:xfrm>
            <a:off x="1047750" y="6034088"/>
            <a:ext cx="1714500" cy="47625"/>
          </a:xfrm>
          <a:prstGeom prst="rect">
            <a:avLst/>
          </a:prstGeom>
          <a:solidFill>
            <a:srgbClr val="DDB84E"/>
          </a:solidFill>
          <a:ln/>
        </p:spPr>
      </p:sp>
      <p:sp>
        <p:nvSpPr>
          <p:cNvPr id="5" name="Text 3"/>
          <p:cNvSpPr/>
          <p:nvPr/>
        </p:nvSpPr>
        <p:spPr>
          <a:xfrm>
            <a:off x="1047750" y="6500813"/>
            <a:ext cx="17811750" cy="419100"/>
          </a:xfrm>
          <a:prstGeom prst="rect">
            <a:avLst/>
          </a:prstGeom>
          <a:noFill/>
          <a:ln/>
        </p:spPr>
        <p:txBody>
          <a:bodyPr wrap="square" lIns="25400" tIns="25400" rIns="25400" bIns="25400" rtlCol="0" anchor="t">
            <a:normAutofit/>
          </a:bodyPr>
          <a:lstStyle/>
          <a:p>
            <a:pPr algn="l" indent="0" marL="0">
              <a:buNone/>
            </a:pPr>
            <a:r>
              <a:rPr lang="en-US" sz="2250" spc="360" kern="0" dirty="0">
                <a:solidFill>
                  <a:srgbClr val="FFFFFF">
                    <a:alpha val="62000"/>
                  </a:srgbClr>
                </a:solidFill>
                <a:latin typeface="Playfair Display SC" pitchFamily="34" charset="0"/>
                <a:ea typeface="Playfair Display SC" pitchFamily="34" charset="-122"/>
                <a:cs typeface="Playfair Display SC" pitchFamily="34" charset="-120"/>
              </a:rPr>
              <a:t>DK LAW GROUP · MARYLAND ESTATE PLANNING</a:t>
            </a:r>
            <a:endParaRPr lang="en-US" sz="2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CLASS OVERVIEW</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What we will cover today</a:t>
            </a:r>
            <a:endParaRPr lang="en-US" sz="4800" dirty="0"/>
          </a:p>
        </p:txBody>
      </p:sp>
      <p:sp>
        <p:nvSpPr>
          <p:cNvPr id="4" name="Shape 2"/>
          <p:cNvSpPr/>
          <p:nvPr/>
        </p:nvSpPr>
        <p:spPr>
          <a:xfrm>
            <a:off x="1047750" y="2248942"/>
            <a:ext cx="914400" cy="38100"/>
          </a:xfrm>
          <a:prstGeom prst="rect">
            <a:avLst/>
          </a:prstGeom>
          <a:solidFill>
            <a:srgbClr val="DDB84E"/>
          </a:solidFill>
          <a:ln/>
        </p:spPr>
      </p:sp>
      <p:sp>
        <p:nvSpPr>
          <p:cNvPr id="5" name="Text 3"/>
          <p:cNvSpPr/>
          <p:nvPr/>
        </p:nvSpPr>
        <p:spPr>
          <a:xfrm>
            <a:off x="1047750" y="4891534"/>
            <a:ext cx="495300" cy="476250"/>
          </a:xfrm>
          <a:prstGeom prst="rect">
            <a:avLst/>
          </a:prstGeom>
          <a:noFill/>
          <a:ln/>
        </p:spPr>
        <p:txBody>
          <a:bodyPr wrap="square" lIns="25400" tIns="25400" rIns="25400" bIns="25400" rtlCol="0" anchor="t">
            <a:normAutofit/>
          </a:bodyPr>
          <a:lstStyle/>
          <a:p>
            <a:pPr algn="l" indent="0" marL="0">
              <a:lnSpc>
                <a:spcPct val="74194"/>
              </a:lnSpc>
              <a:buNone/>
            </a:pPr>
            <a:r>
              <a:rPr lang="en-US" sz="3450" b="1" dirty="0">
                <a:solidFill>
                  <a:srgbClr val="DDB84E"/>
                </a:solidFill>
                <a:latin typeface="Playfair Display" pitchFamily="34" charset="0"/>
                <a:ea typeface="Playfair Display" pitchFamily="34" charset="-122"/>
                <a:cs typeface="Playfair Display" pitchFamily="34" charset="-120"/>
              </a:rPr>
              <a:t>1</a:t>
            </a:r>
            <a:endParaRPr lang="en-US" sz="3450" dirty="0"/>
          </a:p>
        </p:txBody>
      </p:sp>
      <p:sp>
        <p:nvSpPr>
          <p:cNvPr id="6" name="Text 4"/>
          <p:cNvSpPr/>
          <p:nvPr/>
        </p:nvSpPr>
        <p:spPr>
          <a:xfrm>
            <a:off x="1676400" y="4977259"/>
            <a:ext cx="6654358" cy="452438"/>
          </a:xfrm>
          <a:prstGeom prst="rect">
            <a:avLst/>
          </a:prstGeom>
          <a:noFill/>
          <a:ln/>
        </p:spPr>
        <p:txBody>
          <a:bodyPr wrap="square" lIns="25400" tIns="25400" rIns="25400" bIns="25400" rtlCol="0" anchor="t">
            <a:normAutofit/>
          </a:bodyPr>
          <a:lstStyle/>
          <a:p>
            <a:pPr algn="l" indent="0" marL="0">
              <a:lnSpc>
                <a:spcPct val="106098"/>
              </a:lnSpc>
              <a:buNone/>
            </a:pPr>
            <a:r>
              <a:rPr lang="en-US" sz="2250" dirty="0">
                <a:solidFill>
                  <a:srgbClr val="1A1A1A"/>
                </a:solidFill>
                <a:latin typeface="Open Sans" pitchFamily="34" charset="0"/>
                <a:ea typeface="Open Sans" pitchFamily="34" charset="-122"/>
                <a:cs typeface="Open Sans" pitchFamily="34" charset="-120"/>
              </a:rPr>
              <a:t>Discuss life and death according to the courts</a:t>
            </a:r>
            <a:endParaRPr lang="en-US" sz="2250" dirty="0"/>
          </a:p>
        </p:txBody>
      </p:sp>
      <p:sp>
        <p:nvSpPr>
          <p:cNvPr id="7" name="Text 5"/>
          <p:cNvSpPr/>
          <p:nvPr/>
        </p:nvSpPr>
        <p:spPr>
          <a:xfrm>
            <a:off x="9477375" y="4891534"/>
            <a:ext cx="495300" cy="476250"/>
          </a:xfrm>
          <a:prstGeom prst="rect">
            <a:avLst/>
          </a:prstGeom>
          <a:noFill/>
          <a:ln/>
        </p:spPr>
        <p:txBody>
          <a:bodyPr wrap="square" lIns="25400" tIns="25400" rIns="25400" bIns="25400" rtlCol="0" anchor="t">
            <a:normAutofit/>
          </a:bodyPr>
          <a:lstStyle/>
          <a:p>
            <a:pPr algn="l" indent="0" marL="0">
              <a:lnSpc>
                <a:spcPct val="74194"/>
              </a:lnSpc>
              <a:buNone/>
            </a:pPr>
            <a:r>
              <a:rPr lang="en-US" sz="3450" b="1" dirty="0">
                <a:solidFill>
                  <a:srgbClr val="DDB84E"/>
                </a:solidFill>
                <a:latin typeface="Playfair Display" pitchFamily="34" charset="0"/>
                <a:ea typeface="Playfair Display" pitchFamily="34" charset="-122"/>
                <a:cs typeface="Playfair Display" pitchFamily="34" charset="-120"/>
              </a:rPr>
              <a:t>2</a:t>
            </a:r>
            <a:endParaRPr lang="en-US" sz="3450" dirty="0"/>
          </a:p>
        </p:txBody>
      </p:sp>
      <p:sp>
        <p:nvSpPr>
          <p:cNvPr id="8" name="Text 6"/>
          <p:cNvSpPr/>
          <p:nvPr/>
        </p:nvSpPr>
        <p:spPr>
          <a:xfrm>
            <a:off x="10106025" y="4977259"/>
            <a:ext cx="7348252" cy="866775"/>
          </a:xfrm>
          <a:prstGeom prst="rect">
            <a:avLst/>
          </a:prstGeom>
          <a:noFill/>
          <a:ln/>
        </p:spPr>
        <p:txBody>
          <a:bodyPr wrap="square" lIns="25400" tIns="25400" rIns="25400" bIns="25400" rtlCol="0" anchor="t">
            <a:normAutofit/>
          </a:bodyPr>
          <a:lstStyle/>
          <a:p>
            <a:pPr algn="l" indent="0" marL="0">
              <a:lnSpc>
                <a:spcPct val="106098"/>
              </a:lnSpc>
              <a:buNone/>
            </a:pPr>
            <a:r>
              <a:rPr lang="en-US" sz="2250" dirty="0">
                <a:solidFill>
                  <a:srgbClr val="1A1A1A"/>
                </a:solidFill>
                <a:latin typeface="Open Sans" pitchFamily="34" charset="0"/>
                <a:ea typeface="Open Sans" pitchFamily="34" charset="-122"/>
                <a:cs typeface="Open Sans" pitchFamily="34" charset="-120"/>
              </a:rPr>
              <a:t>Discuss the difference in transferring properties when there is a will and when there isn't</a:t>
            </a:r>
            <a:endParaRPr lang="en-US" sz="2250" dirty="0"/>
          </a:p>
        </p:txBody>
      </p:sp>
      <p:sp>
        <p:nvSpPr>
          <p:cNvPr id="9" name="Text 7"/>
          <p:cNvSpPr/>
          <p:nvPr/>
        </p:nvSpPr>
        <p:spPr>
          <a:xfrm>
            <a:off x="1047750" y="6129784"/>
            <a:ext cx="495300" cy="476250"/>
          </a:xfrm>
          <a:prstGeom prst="rect">
            <a:avLst/>
          </a:prstGeom>
          <a:noFill/>
          <a:ln/>
        </p:spPr>
        <p:txBody>
          <a:bodyPr wrap="square" lIns="25400" tIns="25400" rIns="25400" bIns="25400" rtlCol="0" anchor="t">
            <a:normAutofit/>
          </a:bodyPr>
          <a:lstStyle/>
          <a:p>
            <a:pPr algn="l" indent="0" marL="0">
              <a:lnSpc>
                <a:spcPct val="74194"/>
              </a:lnSpc>
              <a:buNone/>
            </a:pPr>
            <a:r>
              <a:rPr lang="en-US" sz="3450" b="1" dirty="0">
                <a:solidFill>
                  <a:srgbClr val="DDB84E"/>
                </a:solidFill>
                <a:latin typeface="Playfair Display" pitchFamily="34" charset="0"/>
                <a:ea typeface="Playfair Display" pitchFamily="34" charset="-122"/>
                <a:cs typeface="Playfair Display" pitchFamily="34" charset="-120"/>
              </a:rPr>
              <a:t>3</a:t>
            </a:r>
            <a:endParaRPr lang="en-US" sz="3450" dirty="0"/>
          </a:p>
        </p:txBody>
      </p:sp>
      <p:sp>
        <p:nvSpPr>
          <p:cNvPr id="10" name="Text 8"/>
          <p:cNvSpPr/>
          <p:nvPr/>
        </p:nvSpPr>
        <p:spPr>
          <a:xfrm>
            <a:off x="1676400" y="6215509"/>
            <a:ext cx="3570044" cy="452438"/>
          </a:xfrm>
          <a:prstGeom prst="rect">
            <a:avLst/>
          </a:prstGeom>
          <a:noFill/>
          <a:ln/>
        </p:spPr>
        <p:txBody>
          <a:bodyPr wrap="square" lIns="25400" tIns="25400" rIns="25400" bIns="25400" rtlCol="0" anchor="t">
            <a:normAutofit/>
          </a:bodyPr>
          <a:lstStyle/>
          <a:p>
            <a:pPr algn="l" indent="0" marL="0">
              <a:lnSpc>
                <a:spcPct val="106098"/>
              </a:lnSpc>
              <a:buNone/>
            </a:pPr>
            <a:r>
              <a:rPr lang="en-US" sz="2250" dirty="0">
                <a:solidFill>
                  <a:srgbClr val="1A1A1A"/>
                </a:solidFill>
                <a:latin typeface="Open Sans" pitchFamily="34" charset="0"/>
                <a:ea typeface="Open Sans" pitchFamily="34" charset="-122"/>
                <a:cs typeface="Open Sans" pitchFamily="34" charset="-120"/>
              </a:rPr>
              <a:t>Define and review trusts</a:t>
            </a:r>
            <a:endParaRPr lang="en-US" sz="2250" dirty="0"/>
          </a:p>
        </p:txBody>
      </p:sp>
      <p:sp>
        <p:nvSpPr>
          <p:cNvPr id="11" name="Text 9"/>
          <p:cNvSpPr/>
          <p:nvPr/>
        </p:nvSpPr>
        <p:spPr>
          <a:xfrm>
            <a:off x="9477375" y="6129784"/>
            <a:ext cx="495300" cy="476250"/>
          </a:xfrm>
          <a:prstGeom prst="rect">
            <a:avLst/>
          </a:prstGeom>
          <a:noFill/>
          <a:ln/>
        </p:spPr>
        <p:txBody>
          <a:bodyPr wrap="square" lIns="25400" tIns="25400" rIns="25400" bIns="25400" rtlCol="0" anchor="t">
            <a:normAutofit/>
          </a:bodyPr>
          <a:lstStyle/>
          <a:p>
            <a:pPr algn="l" indent="0" marL="0">
              <a:lnSpc>
                <a:spcPct val="74194"/>
              </a:lnSpc>
              <a:buNone/>
            </a:pPr>
            <a:r>
              <a:rPr lang="en-US" sz="3450" b="1" dirty="0">
                <a:solidFill>
                  <a:srgbClr val="DDB84E"/>
                </a:solidFill>
                <a:latin typeface="Playfair Display" pitchFamily="34" charset="0"/>
                <a:ea typeface="Playfair Display" pitchFamily="34" charset="-122"/>
                <a:cs typeface="Playfair Display" pitchFamily="34" charset="-120"/>
              </a:rPr>
              <a:t>4</a:t>
            </a:r>
            <a:endParaRPr lang="en-US" sz="3450" dirty="0"/>
          </a:p>
        </p:txBody>
      </p:sp>
      <p:sp>
        <p:nvSpPr>
          <p:cNvPr id="12" name="Text 10"/>
          <p:cNvSpPr/>
          <p:nvPr/>
        </p:nvSpPr>
        <p:spPr>
          <a:xfrm>
            <a:off x="10106025" y="6215509"/>
            <a:ext cx="3962787" cy="452438"/>
          </a:xfrm>
          <a:prstGeom prst="rect">
            <a:avLst/>
          </a:prstGeom>
          <a:noFill/>
          <a:ln/>
        </p:spPr>
        <p:txBody>
          <a:bodyPr wrap="square" lIns="25400" tIns="25400" rIns="25400" bIns="25400" rtlCol="0" anchor="t">
            <a:normAutofit/>
          </a:bodyPr>
          <a:lstStyle/>
          <a:p>
            <a:pPr algn="l" indent="0" marL="0">
              <a:lnSpc>
                <a:spcPct val="106098"/>
              </a:lnSpc>
              <a:buNone/>
            </a:pPr>
            <a:r>
              <a:rPr lang="en-US" sz="2250" dirty="0">
                <a:solidFill>
                  <a:srgbClr val="1A1A1A"/>
                </a:solidFill>
                <a:latin typeface="Open Sans" pitchFamily="34" charset="0"/>
                <a:ea typeface="Open Sans" pitchFamily="34" charset="-122"/>
                <a:cs typeface="Open Sans" pitchFamily="34" charset="-120"/>
              </a:rPr>
              <a:t>Discuss power of attorneys</a:t>
            </a:r>
            <a:endParaRPr lang="en-US" sz="2250" dirty="0"/>
          </a:p>
        </p:txBody>
      </p:sp>
      <p:sp>
        <p:nvSpPr>
          <p:cNvPr id="13" name="Text 11"/>
          <p:cNvSpPr/>
          <p:nvPr/>
        </p:nvSpPr>
        <p:spPr>
          <a:xfrm>
            <a:off x="1047750" y="6953696"/>
            <a:ext cx="495300" cy="476250"/>
          </a:xfrm>
          <a:prstGeom prst="rect">
            <a:avLst/>
          </a:prstGeom>
          <a:noFill/>
          <a:ln/>
        </p:spPr>
        <p:txBody>
          <a:bodyPr wrap="square" lIns="25400" tIns="25400" rIns="25400" bIns="25400" rtlCol="0" anchor="t">
            <a:normAutofit/>
          </a:bodyPr>
          <a:lstStyle/>
          <a:p>
            <a:pPr algn="l" indent="0" marL="0">
              <a:lnSpc>
                <a:spcPct val="74194"/>
              </a:lnSpc>
              <a:buNone/>
            </a:pPr>
            <a:r>
              <a:rPr lang="en-US" sz="3450" b="1" dirty="0">
                <a:solidFill>
                  <a:srgbClr val="DDB84E"/>
                </a:solidFill>
                <a:latin typeface="Playfair Display" pitchFamily="34" charset="0"/>
                <a:ea typeface="Playfair Display" pitchFamily="34" charset="-122"/>
                <a:cs typeface="Playfair Display" pitchFamily="34" charset="-120"/>
              </a:rPr>
              <a:t>5</a:t>
            </a:r>
            <a:endParaRPr lang="en-US" sz="3450" dirty="0"/>
          </a:p>
        </p:txBody>
      </p:sp>
      <p:sp>
        <p:nvSpPr>
          <p:cNvPr id="14" name="Text 12"/>
          <p:cNvSpPr/>
          <p:nvPr/>
        </p:nvSpPr>
        <p:spPr>
          <a:xfrm>
            <a:off x="1676400" y="7039421"/>
            <a:ext cx="6200715" cy="452438"/>
          </a:xfrm>
          <a:prstGeom prst="rect">
            <a:avLst/>
          </a:prstGeom>
          <a:noFill/>
          <a:ln/>
        </p:spPr>
        <p:txBody>
          <a:bodyPr wrap="square" lIns="25400" tIns="25400" rIns="25400" bIns="25400" rtlCol="0" anchor="t">
            <a:normAutofit/>
          </a:bodyPr>
          <a:lstStyle/>
          <a:p>
            <a:pPr algn="l" indent="0" marL="0">
              <a:lnSpc>
                <a:spcPct val="106098"/>
              </a:lnSpc>
              <a:buNone/>
            </a:pPr>
            <a:r>
              <a:rPr lang="en-US" sz="2250" dirty="0">
                <a:solidFill>
                  <a:srgbClr val="1A1A1A"/>
                </a:solidFill>
                <a:latin typeface="Open Sans" pitchFamily="34" charset="0"/>
                <a:ea typeface="Open Sans" pitchFamily="34" charset="-122"/>
                <a:cs typeface="Open Sans" pitchFamily="34" charset="-120"/>
              </a:rPr>
              <a:t>Questions on sale and purchases by trusts</a:t>
            </a:r>
            <a:endParaRPr lang="en-US" sz="2250" dirty="0"/>
          </a:p>
        </p:txBody>
      </p:sp>
      <p:sp>
        <p:nvSpPr>
          <p:cNvPr id="15" name="Text 13"/>
          <p:cNvSpPr/>
          <p:nvPr/>
        </p:nvSpPr>
        <p:spPr>
          <a:xfrm>
            <a:off x="9477375" y="6953696"/>
            <a:ext cx="495300" cy="476250"/>
          </a:xfrm>
          <a:prstGeom prst="rect">
            <a:avLst/>
          </a:prstGeom>
          <a:noFill/>
          <a:ln/>
        </p:spPr>
        <p:txBody>
          <a:bodyPr wrap="square" lIns="25400" tIns="25400" rIns="25400" bIns="25400" rtlCol="0" anchor="t">
            <a:normAutofit/>
          </a:bodyPr>
          <a:lstStyle/>
          <a:p>
            <a:pPr algn="l" indent="0" marL="0">
              <a:lnSpc>
                <a:spcPct val="74194"/>
              </a:lnSpc>
              <a:buNone/>
            </a:pPr>
            <a:r>
              <a:rPr lang="en-US" sz="3450" b="1" dirty="0">
                <a:solidFill>
                  <a:srgbClr val="DDB84E"/>
                </a:solidFill>
                <a:latin typeface="Playfair Display" pitchFamily="34" charset="0"/>
                <a:ea typeface="Playfair Display" pitchFamily="34" charset="-122"/>
                <a:cs typeface="Playfair Display" pitchFamily="34" charset="-120"/>
              </a:rPr>
              <a:t>6</a:t>
            </a:r>
            <a:endParaRPr lang="en-US" sz="3450" dirty="0"/>
          </a:p>
        </p:txBody>
      </p:sp>
      <p:sp>
        <p:nvSpPr>
          <p:cNvPr id="16" name="Text 14"/>
          <p:cNvSpPr/>
          <p:nvPr/>
        </p:nvSpPr>
        <p:spPr>
          <a:xfrm>
            <a:off x="10106025" y="7039421"/>
            <a:ext cx="5906363" cy="452438"/>
          </a:xfrm>
          <a:prstGeom prst="rect">
            <a:avLst/>
          </a:prstGeom>
          <a:noFill/>
          <a:ln/>
        </p:spPr>
        <p:txBody>
          <a:bodyPr wrap="square" lIns="25400" tIns="25400" rIns="25400" bIns="25400" rtlCol="0" anchor="t">
            <a:normAutofit/>
          </a:bodyPr>
          <a:lstStyle/>
          <a:p>
            <a:pPr algn="l" indent="0" marL="0">
              <a:lnSpc>
                <a:spcPct val="106098"/>
              </a:lnSpc>
              <a:buNone/>
            </a:pPr>
            <a:r>
              <a:rPr lang="en-US" sz="2250" dirty="0">
                <a:solidFill>
                  <a:srgbClr val="1A1A1A"/>
                </a:solidFill>
                <a:latin typeface="Open Sans" pitchFamily="34" charset="0"/>
                <a:ea typeface="Open Sans" pitchFamily="34" charset="-122"/>
                <a:cs typeface="Open Sans" pitchFamily="34" charset="-120"/>
              </a:rPr>
              <a:t>How does transfer look on death deeds?</a:t>
            </a:r>
            <a:endParaRPr lang="en-US" sz="2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LIFE AND DEATH</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According to the courts</a:t>
            </a:r>
            <a:endParaRPr lang="en-US" sz="4800" dirty="0"/>
          </a:p>
        </p:txBody>
      </p:sp>
      <p:sp>
        <p:nvSpPr>
          <p:cNvPr id="4" name="Shape 2"/>
          <p:cNvSpPr/>
          <p:nvPr/>
        </p:nvSpPr>
        <p:spPr>
          <a:xfrm>
            <a:off x="1047750" y="4077146"/>
            <a:ext cx="1876276" cy="638175"/>
          </a:xfrm>
          <a:prstGeom prst="rect">
            <a:avLst/>
          </a:prstGeom>
          <a:solidFill>
            <a:srgbClr val="DDB84E"/>
          </a:solidFill>
          <a:ln/>
        </p:spPr>
      </p:sp>
      <p:sp>
        <p:nvSpPr>
          <p:cNvPr id="5" name="Text 3"/>
          <p:cNvSpPr/>
          <p:nvPr/>
        </p:nvSpPr>
        <p:spPr>
          <a:xfrm>
            <a:off x="1257300" y="4153346"/>
            <a:ext cx="1533376"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00000"/>
                </a:solidFill>
                <a:latin typeface="Playfair Display" pitchFamily="34" charset="0"/>
                <a:ea typeface="Playfair Display" pitchFamily="34" charset="-122"/>
                <a:cs typeface="Playfair Display" pitchFamily="34" charset="-120"/>
              </a:rPr>
              <a:t>Intestate</a:t>
            </a:r>
            <a:endParaRPr lang="en-US" sz="2850" dirty="0"/>
          </a:p>
        </p:txBody>
      </p:sp>
      <p:sp>
        <p:nvSpPr>
          <p:cNvPr id="6" name="Text 4"/>
          <p:cNvSpPr/>
          <p:nvPr/>
        </p:nvSpPr>
        <p:spPr>
          <a:xfrm>
            <a:off x="3133576" y="4215259"/>
            <a:ext cx="3961314" cy="400050"/>
          </a:xfrm>
          <a:prstGeom prst="rect">
            <a:avLst/>
          </a:prstGeom>
          <a:noFill/>
          <a:ln/>
        </p:spPr>
        <p:txBody>
          <a:bodyPr wrap="square" lIns="25400" tIns="25400" rIns="25400" bIns="25400" rtlCol="0" anchor="t">
            <a:normAutofit/>
          </a:bodyPr>
          <a:lstStyle/>
          <a:p>
            <a:pPr algn="l" indent="0" marL="0">
              <a:buNone/>
            </a:pPr>
            <a:r>
              <a:rPr lang="en-US" sz="2100" b="1" spc="168" kern="0" dirty="0">
                <a:solidFill>
                  <a:srgbClr val="1A1A1A"/>
                </a:solidFill>
                <a:latin typeface="Open Sans" pitchFamily="34" charset="0"/>
                <a:ea typeface="Open Sans" pitchFamily="34" charset="-122"/>
                <a:cs typeface="Open Sans" pitchFamily="34" charset="-120"/>
              </a:rPr>
              <a:t>DYING WITHOUT A WILL</a:t>
            </a:r>
            <a:endParaRPr lang="en-US" sz="2100" dirty="0"/>
          </a:p>
        </p:txBody>
      </p:sp>
      <p:sp>
        <p:nvSpPr>
          <p:cNvPr id="7" name="Text 5"/>
          <p:cNvSpPr/>
          <p:nvPr/>
        </p:nvSpPr>
        <p:spPr>
          <a:xfrm>
            <a:off x="1047750" y="4867721"/>
            <a:ext cx="891674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Maryland law makes a real estate transaction much more difficult if you pass away with no will.</a:t>
            </a:r>
            <a:endParaRPr lang="en-US" sz="2250" dirty="0"/>
          </a:p>
        </p:txBody>
      </p:sp>
      <p:sp>
        <p:nvSpPr>
          <p:cNvPr id="8" name="Shape 6"/>
          <p:cNvSpPr/>
          <p:nvPr/>
        </p:nvSpPr>
        <p:spPr>
          <a:xfrm>
            <a:off x="1047750" y="6296471"/>
            <a:ext cx="1618804" cy="638175"/>
          </a:xfrm>
          <a:prstGeom prst="rect">
            <a:avLst/>
          </a:prstGeom>
          <a:solidFill>
            <a:srgbClr val="DDB84E"/>
          </a:solidFill>
          <a:ln/>
        </p:spPr>
      </p:sp>
      <p:sp>
        <p:nvSpPr>
          <p:cNvPr id="9" name="Text 7"/>
          <p:cNvSpPr/>
          <p:nvPr/>
        </p:nvSpPr>
        <p:spPr>
          <a:xfrm>
            <a:off x="1257300" y="6372671"/>
            <a:ext cx="1275904"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00000"/>
                </a:solidFill>
                <a:latin typeface="Playfair Display" pitchFamily="34" charset="0"/>
                <a:ea typeface="Playfair Display" pitchFamily="34" charset="-122"/>
                <a:cs typeface="Playfair Display" pitchFamily="34" charset="-120"/>
              </a:rPr>
              <a:t>Testate</a:t>
            </a:r>
            <a:endParaRPr lang="en-US" sz="2850" dirty="0"/>
          </a:p>
        </p:txBody>
      </p:sp>
      <p:sp>
        <p:nvSpPr>
          <p:cNvPr id="10" name="Text 8"/>
          <p:cNvSpPr/>
          <p:nvPr/>
        </p:nvSpPr>
        <p:spPr>
          <a:xfrm>
            <a:off x="2876104" y="6434584"/>
            <a:ext cx="3265706" cy="400050"/>
          </a:xfrm>
          <a:prstGeom prst="rect">
            <a:avLst/>
          </a:prstGeom>
          <a:noFill/>
          <a:ln/>
        </p:spPr>
        <p:txBody>
          <a:bodyPr wrap="square" lIns="25400" tIns="25400" rIns="25400" bIns="25400" rtlCol="0" anchor="t">
            <a:normAutofit/>
          </a:bodyPr>
          <a:lstStyle/>
          <a:p>
            <a:pPr algn="l" indent="0" marL="0">
              <a:buNone/>
            </a:pPr>
            <a:r>
              <a:rPr lang="en-US" sz="2100" b="1" spc="168" kern="0" dirty="0">
                <a:solidFill>
                  <a:srgbClr val="1A1A1A"/>
                </a:solidFill>
                <a:latin typeface="Open Sans" pitchFamily="34" charset="0"/>
                <a:ea typeface="Open Sans" pitchFamily="34" charset="-122"/>
                <a:cs typeface="Open Sans" pitchFamily="34" charset="-120"/>
              </a:rPr>
              <a:t>DYING WITH A WILL</a:t>
            </a:r>
            <a:endParaRPr lang="en-US" sz="2100" dirty="0"/>
          </a:p>
        </p:txBody>
      </p:sp>
      <p:sp>
        <p:nvSpPr>
          <p:cNvPr id="11" name="Text 9"/>
          <p:cNvSpPr/>
          <p:nvPr/>
        </p:nvSpPr>
        <p:spPr>
          <a:xfrm>
            <a:off x="1047750" y="7087046"/>
            <a:ext cx="891674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A will is typically defined as a written will, codicil or other testamentary writing which is executed with certain formalities.</a:t>
            </a:r>
            <a:endParaRPr lang="en-US" sz="2250" dirty="0"/>
          </a:p>
        </p:txBody>
      </p:sp>
      <p:sp>
        <p:nvSpPr>
          <p:cNvPr id="12" name="Shape 10"/>
          <p:cNvSpPr/>
          <p:nvPr/>
        </p:nvSpPr>
        <p:spPr>
          <a:xfrm>
            <a:off x="10314384" y="4455468"/>
            <a:ext cx="6925717" cy="3110508"/>
          </a:xfrm>
          <a:prstGeom prst="rect">
            <a:avLst/>
          </a:prstGeom>
          <a:solidFill>
            <a:srgbClr val="000000"/>
          </a:solidFill>
          <a:ln/>
        </p:spPr>
      </p:sp>
      <p:sp>
        <p:nvSpPr>
          <p:cNvPr id="13" name="Text 11"/>
          <p:cNvSpPr/>
          <p:nvPr/>
        </p:nvSpPr>
        <p:spPr>
          <a:xfrm>
            <a:off x="10657284" y="4836468"/>
            <a:ext cx="6863908" cy="542925"/>
          </a:xfrm>
          <a:prstGeom prst="rect">
            <a:avLst/>
          </a:prstGeom>
          <a:noFill/>
          <a:ln/>
        </p:spPr>
        <p:txBody>
          <a:bodyPr wrap="square" lIns="25400" tIns="25400" rIns="25400" bIns="25400" rtlCol="0" anchor="t">
            <a:normAutofit/>
          </a:bodyPr>
          <a:lstStyle/>
          <a:p>
            <a:pPr algn="l" indent="0" marL="0">
              <a:buNone/>
            </a:pPr>
            <a:r>
              <a:rPr lang="en-US" sz="3000" b="1" dirty="0">
                <a:solidFill>
                  <a:srgbClr val="DDB84E"/>
                </a:solidFill>
                <a:latin typeface="Playfair Display" pitchFamily="34" charset="0"/>
                <a:ea typeface="Playfair Display" pitchFamily="34" charset="-122"/>
                <a:cs typeface="Playfair Display" pitchFamily="34" charset="-120"/>
              </a:rPr>
              <a:t>Why no will?</a:t>
            </a:r>
            <a:endParaRPr lang="en-US" sz="3000" dirty="0"/>
          </a:p>
        </p:txBody>
      </p:sp>
      <p:sp>
        <p:nvSpPr>
          <p:cNvPr id="14" name="Text 12"/>
          <p:cNvSpPr/>
          <p:nvPr/>
        </p:nvSpPr>
        <p:spPr>
          <a:xfrm>
            <a:off x="10657284" y="5531793"/>
            <a:ext cx="6427114" cy="1691283"/>
          </a:xfrm>
          <a:prstGeom prst="rect">
            <a:avLst/>
          </a:prstGeom>
          <a:noFill/>
          <a:ln/>
        </p:spPr>
        <p:txBody>
          <a:bodyPr wrap="square" lIns="25400" tIns="25400" rIns="25400" bIns="25400" rtlCol="0" anchor="t">
            <a:normAutofit/>
          </a:bodyPr>
          <a:lstStyle/>
          <a:p>
            <a:pPr algn="l" indent="0" marL="0">
              <a:lnSpc>
                <a:spcPct val="114211"/>
              </a:lnSpc>
              <a:buNone/>
            </a:pPr>
            <a:r>
              <a:rPr lang="en-US" sz="2100" dirty="0">
                <a:solidFill>
                  <a:srgbClr val="FFFFFF">
                    <a:alpha val="86000"/>
                  </a:srgbClr>
                </a:solidFill>
                <a:latin typeface="Open Sans" pitchFamily="34" charset="0"/>
                <a:ea typeface="Open Sans" pitchFamily="34" charset="-122"/>
                <a:cs typeface="Open Sans" pitchFamily="34" charset="-120"/>
              </a:rPr>
              <a:t>Typically a will isn't formulated because an individual didn't get around to it, perhaps did not want to face the mortality, couldn't decide or did not want to spend the $ or time.</a:t>
            </a:r>
            <a:endParaRPr lang="en-US" sz="2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MARYLAND LAW</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Requirements of a will</a:t>
            </a:r>
            <a:endParaRPr lang="en-US" sz="4800" dirty="0"/>
          </a:p>
        </p:txBody>
      </p:sp>
      <p:sp>
        <p:nvSpPr>
          <p:cNvPr id="4" name="Shape 2"/>
          <p:cNvSpPr/>
          <p:nvPr/>
        </p:nvSpPr>
        <p:spPr>
          <a:xfrm>
            <a:off x="1047750" y="3719959"/>
            <a:ext cx="5181600" cy="1924050"/>
          </a:xfrm>
          <a:prstGeom prst="rect">
            <a:avLst/>
          </a:prstGeom>
          <a:solidFill>
            <a:srgbClr val="FFFFFF"/>
          </a:solidFill>
          <a:ln/>
        </p:spPr>
      </p:sp>
      <p:sp>
        <p:nvSpPr>
          <p:cNvPr id="5" name="Shape 3"/>
          <p:cNvSpPr/>
          <p:nvPr/>
        </p:nvSpPr>
        <p:spPr>
          <a:xfrm>
            <a:off x="1047750" y="5634484"/>
            <a:ext cx="5181600" cy="9525"/>
          </a:xfrm>
          <a:prstGeom prst="rect">
            <a:avLst/>
          </a:prstGeom>
          <a:solidFill>
            <a:srgbClr val="E3DCCB"/>
          </a:solidFill>
          <a:ln/>
        </p:spPr>
      </p:sp>
      <p:sp>
        <p:nvSpPr>
          <p:cNvPr id="6" name="Shape 4"/>
          <p:cNvSpPr/>
          <p:nvPr/>
        </p:nvSpPr>
        <p:spPr>
          <a:xfrm>
            <a:off x="1047750" y="3719959"/>
            <a:ext cx="5181600" cy="38100"/>
          </a:xfrm>
          <a:prstGeom prst="rect">
            <a:avLst/>
          </a:prstGeom>
          <a:solidFill>
            <a:srgbClr val="DDB84E"/>
          </a:solidFill>
          <a:ln/>
        </p:spPr>
      </p:sp>
      <p:sp>
        <p:nvSpPr>
          <p:cNvPr id="7" name="Shape 5"/>
          <p:cNvSpPr/>
          <p:nvPr/>
        </p:nvSpPr>
        <p:spPr>
          <a:xfrm>
            <a:off x="1047750" y="3719959"/>
            <a:ext cx="9525" cy="1924050"/>
          </a:xfrm>
          <a:prstGeom prst="rect">
            <a:avLst/>
          </a:prstGeom>
          <a:solidFill>
            <a:srgbClr val="E3DCCB"/>
          </a:solidFill>
          <a:ln/>
        </p:spPr>
      </p:sp>
      <p:sp>
        <p:nvSpPr>
          <p:cNvPr id="8" name="Shape 6"/>
          <p:cNvSpPr/>
          <p:nvPr/>
        </p:nvSpPr>
        <p:spPr>
          <a:xfrm>
            <a:off x="6219825" y="3719959"/>
            <a:ext cx="9525" cy="1924050"/>
          </a:xfrm>
          <a:prstGeom prst="rect">
            <a:avLst/>
          </a:prstGeom>
          <a:solidFill>
            <a:srgbClr val="E3DCCB"/>
          </a:solidFill>
          <a:ln/>
        </p:spPr>
      </p:sp>
      <p:sp>
        <p:nvSpPr>
          <p:cNvPr id="9" name="Text 7"/>
          <p:cNvSpPr/>
          <p:nvPr/>
        </p:nvSpPr>
        <p:spPr>
          <a:xfrm>
            <a:off x="1362075" y="4081909"/>
            <a:ext cx="5008245" cy="390525"/>
          </a:xfrm>
          <a:prstGeom prst="rect">
            <a:avLst/>
          </a:prstGeom>
          <a:noFill/>
          <a:ln/>
        </p:spPr>
        <p:txBody>
          <a:bodyPr wrap="square" lIns="25400" tIns="25400" rIns="25400" bIns="25400" rtlCol="0" anchor="t">
            <a:normAutofit/>
          </a:bodyPr>
          <a:lstStyle/>
          <a:p>
            <a:pPr algn="l" indent="0" marL="0">
              <a:buNone/>
            </a:pPr>
            <a:r>
              <a:rPr lang="en-US" sz="2100" spc="294" kern="0" dirty="0">
                <a:solidFill>
                  <a:srgbClr val="000000"/>
                </a:solidFill>
                <a:latin typeface="Playfair Display SC" pitchFamily="34" charset="0"/>
                <a:ea typeface="Playfair Display SC" pitchFamily="34" charset="-122"/>
                <a:cs typeface="Playfair Display SC" pitchFamily="34" charset="-120"/>
              </a:rPr>
              <a:t>AGE</a:t>
            </a:r>
            <a:endParaRPr lang="en-US" sz="2100" dirty="0"/>
          </a:p>
        </p:txBody>
      </p:sp>
      <p:sp>
        <p:nvSpPr>
          <p:cNvPr id="10" name="Text 8"/>
          <p:cNvSpPr/>
          <p:nvPr/>
        </p:nvSpPr>
        <p:spPr>
          <a:xfrm>
            <a:off x="1362075" y="4567684"/>
            <a:ext cx="4689539" cy="781050"/>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4A4A4A"/>
                </a:solidFill>
                <a:latin typeface="Open Sans" pitchFamily="34" charset="0"/>
                <a:ea typeface="Open Sans" pitchFamily="34" charset="-122"/>
                <a:cs typeface="Open Sans" pitchFamily="34" charset="-120"/>
              </a:rPr>
              <a:t>The testator must be at least 18 years old.</a:t>
            </a:r>
            <a:endParaRPr lang="en-US" sz="1950" dirty="0"/>
          </a:p>
        </p:txBody>
      </p:sp>
      <p:sp>
        <p:nvSpPr>
          <p:cNvPr id="11" name="Shape 9"/>
          <p:cNvSpPr/>
          <p:nvPr/>
        </p:nvSpPr>
        <p:spPr>
          <a:xfrm>
            <a:off x="6553200" y="3719959"/>
            <a:ext cx="5181600" cy="1924050"/>
          </a:xfrm>
          <a:prstGeom prst="rect">
            <a:avLst/>
          </a:prstGeom>
          <a:solidFill>
            <a:srgbClr val="FFFFFF"/>
          </a:solidFill>
          <a:ln/>
        </p:spPr>
      </p:sp>
      <p:sp>
        <p:nvSpPr>
          <p:cNvPr id="12" name="Shape 10"/>
          <p:cNvSpPr/>
          <p:nvPr/>
        </p:nvSpPr>
        <p:spPr>
          <a:xfrm>
            <a:off x="6553200" y="5634484"/>
            <a:ext cx="5181600" cy="9525"/>
          </a:xfrm>
          <a:prstGeom prst="rect">
            <a:avLst/>
          </a:prstGeom>
          <a:solidFill>
            <a:srgbClr val="E3DCCB"/>
          </a:solidFill>
          <a:ln/>
        </p:spPr>
      </p:sp>
      <p:sp>
        <p:nvSpPr>
          <p:cNvPr id="13" name="Shape 11"/>
          <p:cNvSpPr/>
          <p:nvPr/>
        </p:nvSpPr>
        <p:spPr>
          <a:xfrm>
            <a:off x="6553200" y="3719959"/>
            <a:ext cx="5181600" cy="38100"/>
          </a:xfrm>
          <a:prstGeom prst="rect">
            <a:avLst/>
          </a:prstGeom>
          <a:solidFill>
            <a:srgbClr val="DDB84E"/>
          </a:solidFill>
          <a:ln/>
        </p:spPr>
      </p:sp>
      <p:sp>
        <p:nvSpPr>
          <p:cNvPr id="14" name="Shape 12"/>
          <p:cNvSpPr/>
          <p:nvPr/>
        </p:nvSpPr>
        <p:spPr>
          <a:xfrm>
            <a:off x="6553200" y="3719959"/>
            <a:ext cx="9525" cy="1924050"/>
          </a:xfrm>
          <a:prstGeom prst="rect">
            <a:avLst/>
          </a:prstGeom>
          <a:solidFill>
            <a:srgbClr val="E3DCCB"/>
          </a:solidFill>
          <a:ln/>
        </p:spPr>
      </p:sp>
      <p:sp>
        <p:nvSpPr>
          <p:cNvPr id="15" name="Shape 13"/>
          <p:cNvSpPr/>
          <p:nvPr/>
        </p:nvSpPr>
        <p:spPr>
          <a:xfrm>
            <a:off x="11725275" y="3719959"/>
            <a:ext cx="9525" cy="1924050"/>
          </a:xfrm>
          <a:prstGeom prst="rect">
            <a:avLst/>
          </a:prstGeom>
          <a:solidFill>
            <a:srgbClr val="E3DCCB"/>
          </a:solidFill>
          <a:ln/>
        </p:spPr>
      </p:sp>
      <p:sp>
        <p:nvSpPr>
          <p:cNvPr id="16" name="Text 14"/>
          <p:cNvSpPr/>
          <p:nvPr/>
        </p:nvSpPr>
        <p:spPr>
          <a:xfrm>
            <a:off x="6867525" y="4081909"/>
            <a:ext cx="5008245" cy="390525"/>
          </a:xfrm>
          <a:prstGeom prst="rect">
            <a:avLst/>
          </a:prstGeom>
          <a:noFill/>
          <a:ln/>
        </p:spPr>
        <p:txBody>
          <a:bodyPr wrap="square" lIns="25400" tIns="25400" rIns="25400" bIns="25400" rtlCol="0" anchor="t">
            <a:normAutofit/>
          </a:bodyPr>
          <a:lstStyle/>
          <a:p>
            <a:pPr algn="l" indent="0" marL="0">
              <a:buNone/>
            </a:pPr>
            <a:r>
              <a:rPr lang="en-US" sz="2100" spc="294" kern="0" dirty="0">
                <a:solidFill>
                  <a:srgbClr val="000000"/>
                </a:solidFill>
                <a:latin typeface="Playfair Display SC" pitchFamily="34" charset="0"/>
                <a:ea typeface="Playfair Display SC" pitchFamily="34" charset="-122"/>
                <a:cs typeface="Playfair Display SC" pitchFamily="34" charset="-120"/>
              </a:rPr>
              <a:t>CAPACITY</a:t>
            </a:r>
            <a:endParaRPr lang="en-US" sz="2100" dirty="0"/>
          </a:p>
        </p:txBody>
      </p:sp>
      <p:sp>
        <p:nvSpPr>
          <p:cNvPr id="17" name="Text 15"/>
          <p:cNvSpPr/>
          <p:nvPr/>
        </p:nvSpPr>
        <p:spPr>
          <a:xfrm>
            <a:off x="6867525" y="4567684"/>
            <a:ext cx="5008245" cy="409575"/>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4A4A4A"/>
                </a:solidFill>
                <a:latin typeface="Open Sans" pitchFamily="34" charset="0"/>
                <a:ea typeface="Open Sans" pitchFamily="34" charset="-122"/>
                <a:cs typeface="Open Sans" pitchFamily="34" charset="-120"/>
              </a:rPr>
              <a:t>The testator must be of sound mind.</a:t>
            </a:r>
            <a:endParaRPr lang="en-US" sz="1950" dirty="0"/>
          </a:p>
        </p:txBody>
      </p:sp>
      <p:sp>
        <p:nvSpPr>
          <p:cNvPr id="18" name="Shape 16"/>
          <p:cNvSpPr/>
          <p:nvPr/>
        </p:nvSpPr>
        <p:spPr>
          <a:xfrm>
            <a:off x="12058650" y="3719959"/>
            <a:ext cx="5181600" cy="1924050"/>
          </a:xfrm>
          <a:prstGeom prst="rect">
            <a:avLst/>
          </a:prstGeom>
          <a:solidFill>
            <a:srgbClr val="FFFFFF"/>
          </a:solidFill>
          <a:ln/>
        </p:spPr>
      </p:sp>
      <p:sp>
        <p:nvSpPr>
          <p:cNvPr id="19" name="Shape 17"/>
          <p:cNvSpPr/>
          <p:nvPr/>
        </p:nvSpPr>
        <p:spPr>
          <a:xfrm>
            <a:off x="12058650" y="5634484"/>
            <a:ext cx="5181600" cy="9525"/>
          </a:xfrm>
          <a:prstGeom prst="rect">
            <a:avLst/>
          </a:prstGeom>
          <a:solidFill>
            <a:srgbClr val="E3DCCB"/>
          </a:solidFill>
          <a:ln/>
        </p:spPr>
      </p:sp>
      <p:sp>
        <p:nvSpPr>
          <p:cNvPr id="20" name="Shape 18"/>
          <p:cNvSpPr/>
          <p:nvPr/>
        </p:nvSpPr>
        <p:spPr>
          <a:xfrm>
            <a:off x="12058650" y="3719959"/>
            <a:ext cx="5181600" cy="38100"/>
          </a:xfrm>
          <a:prstGeom prst="rect">
            <a:avLst/>
          </a:prstGeom>
          <a:solidFill>
            <a:srgbClr val="DDB84E"/>
          </a:solidFill>
          <a:ln/>
        </p:spPr>
      </p:sp>
      <p:sp>
        <p:nvSpPr>
          <p:cNvPr id="21" name="Shape 19"/>
          <p:cNvSpPr/>
          <p:nvPr/>
        </p:nvSpPr>
        <p:spPr>
          <a:xfrm>
            <a:off x="12058650" y="3719959"/>
            <a:ext cx="9525" cy="1924050"/>
          </a:xfrm>
          <a:prstGeom prst="rect">
            <a:avLst/>
          </a:prstGeom>
          <a:solidFill>
            <a:srgbClr val="E3DCCB"/>
          </a:solidFill>
          <a:ln/>
        </p:spPr>
      </p:sp>
      <p:sp>
        <p:nvSpPr>
          <p:cNvPr id="22" name="Shape 20"/>
          <p:cNvSpPr/>
          <p:nvPr/>
        </p:nvSpPr>
        <p:spPr>
          <a:xfrm>
            <a:off x="17230725" y="3719959"/>
            <a:ext cx="9525" cy="1924050"/>
          </a:xfrm>
          <a:prstGeom prst="rect">
            <a:avLst/>
          </a:prstGeom>
          <a:solidFill>
            <a:srgbClr val="E3DCCB"/>
          </a:solidFill>
          <a:ln/>
        </p:spPr>
      </p:sp>
      <p:sp>
        <p:nvSpPr>
          <p:cNvPr id="23" name="Text 21"/>
          <p:cNvSpPr/>
          <p:nvPr/>
        </p:nvSpPr>
        <p:spPr>
          <a:xfrm>
            <a:off x="12372975" y="4081909"/>
            <a:ext cx="5008245" cy="390525"/>
          </a:xfrm>
          <a:prstGeom prst="rect">
            <a:avLst/>
          </a:prstGeom>
          <a:noFill/>
          <a:ln/>
        </p:spPr>
        <p:txBody>
          <a:bodyPr wrap="square" lIns="25400" tIns="25400" rIns="25400" bIns="25400" rtlCol="0" anchor="t">
            <a:normAutofit/>
          </a:bodyPr>
          <a:lstStyle/>
          <a:p>
            <a:pPr algn="l" indent="0" marL="0">
              <a:buNone/>
            </a:pPr>
            <a:r>
              <a:rPr lang="en-US" sz="2100" spc="294" kern="0" dirty="0">
                <a:solidFill>
                  <a:srgbClr val="000000"/>
                </a:solidFill>
                <a:latin typeface="Playfair Display SC" pitchFamily="34" charset="0"/>
                <a:ea typeface="Playfair Display SC" pitchFamily="34" charset="-122"/>
                <a:cs typeface="Playfair Display SC" pitchFamily="34" charset="-120"/>
              </a:rPr>
              <a:t>WRITING</a:t>
            </a:r>
            <a:endParaRPr lang="en-US" sz="2100" dirty="0"/>
          </a:p>
        </p:txBody>
      </p:sp>
      <p:sp>
        <p:nvSpPr>
          <p:cNvPr id="24" name="Text 22"/>
          <p:cNvSpPr/>
          <p:nvPr/>
        </p:nvSpPr>
        <p:spPr>
          <a:xfrm>
            <a:off x="12372975" y="4567684"/>
            <a:ext cx="5008245" cy="409575"/>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4A4A4A"/>
                </a:solidFill>
                <a:latin typeface="Open Sans" pitchFamily="34" charset="0"/>
                <a:ea typeface="Open Sans" pitchFamily="34" charset="-122"/>
                <a:cs typeface="Open Sans" pitchFamily="34" charset="-120"/>
              </a:rPr>
              <a:t>A Maryland will must be in writing.</a:t>
            </a:r>
            <a:endParaRPr lang="en-US" sz="1950" dirty="0"/>
          </a:p>
        </p:txBody>
      </p:sp>
      <p:sp>
        <p:nvSpPr>
          <p:cNvPr id="25" name="Shape 23"/>
          <p:cNvSpPr/>
          <p:nvPr/>
        </p:nvSpPr>
        <p:spPr>
          <a:xfrm>
            <a:off x="1047750" y="5967859"/>
            <a:ext cx="5181600" cy="2295525"/>
          </a:xfrm>
          <a:prstGeom prst="rect">
            <a:avLst/>
          </a:prstGeom>
          <a:solidFill>
            <a:srgbClr val="FFFFFF"/>
          </a:solidFill>
          <a:ln/>
        </p:spPr>
      </p:sp>
      <p:sp>
        <p:nvSpPr>
          <p:cNvPr id="26" name="Shape 24"/>
          <p:cNvSpPr/>
          <p:nvPr/>
        </p:nvSpPr>
        <p:spPr>
          <a:xfrm>
            <a:off x="1047750" y="8253859"/>
            <a:ext cx="5181600" cy="9525"/>
          </a:xfrm>
          <a:prstGeom prst="rect">
            <a:avLst/>
          </a:prstGeom>
          <a:solidFill>
            <a:srgbClr val="E3DCCB"/>
          </a:solidFill>
          <a:ln/>
        </p:spPr>
      </p:sp>
      <p:sp>
        <p:nvSpPr>
          <p:cNvPr id="27" name="Shape 25"/>
          <p:cNvSpPr/>
          <p:nvPr/>
        </p:nvSpPr>
        <p:spPr>
          <a:xfrm>
            <a:off x="1047750" y="5967859"/>
            <a:ext cx="5181600" cy="38100"/>
          </a:xfrm>
          <a:prstGeom prst="rect">
            <a:avLst/>
          </a:prstGeom>
          <a:solidFill>
            <a:srgbClr val="DDB84E"/>
          </a:solidFill>
          <a:ln/>
        </p:spPr>
      </p:sp>
      <p:sp>
        <p:nvSpPr>
          <p:cNvPr id="28" name="Shape 26"/>
          <p:cNvSpPr/>
          <p:nvPr/>
        </p:nvSpPr>
        <p:spPr>
          <a:xfrm>
            <a:off x="1047750" y="5967859"/>
            <a:ext cx="9525" cy="2295525"/>
          </a:xfrm>
          <a:prstGeom prst="rect">
            <a:avLst/>
          </a:prstGeom>
          <a:solidFill>
            <a:srgbClr val="E3DCCB"/>
          </a:solidFill>
          <a:ln/>
        </p:spPr>
      </p:sp>
      <p:sp>
        <p:nvSpPr>
          <p:cNvPr id="29" name="Shape 27"/>
          <p:cNvSpPr/>
          <p:nvPr/>
        </p:nvSpPr>
        <p:spPr>
          <a:xfrm>
            <a:off x="6219825" y="5967859"/>
            <a:ext cx="9525" cy="2295525"/>
          </a:xfrm>
          <a:prstGeom prst="rect">
            <a:avLst/>
          </a:prstGeom>
          <a:solidFill>
            <a:srgbClr val="E3DCCB"/>
          </a:solidFill>
          <a:ln/>
        </p:spPr>
      </p:sp>
      <p:sp>
        <p:nvSpPr>
          <p:cNvPr id="30" name="Text 28"/>
          <p:cNvSpPr/>
          <p:nvPr/>
        </p:nvSpPr>
        <p:spPr>
          <a:xfrm>
            <a:off x="1362075" y="6329809"/>
            <a:ext cx="5008245" cy="390525"/>
          </a:xfrm>
          <a:prstGeom prst="rect">
            <a:avLst/>
          </a:prstGeom>
          <a:noFill/>
          <a:ln/>
        </p:spPr>
        <p:txBody>
          <a:bodyPr wrap="square" lIns="25400" tIns="25400" rIns="25400" bIns="25400" rtlCol="0" anchor="t">
            <a:normAutofit/>
          </a:bodyPr>
          <a:lstStyle/>
          <a:p>
            <a:pPr algn="l" indent="0" marL="0">
              <a:buNone/>
            </a:pPr>
            <a:r>
              <a:rPr lang="en-US" sz="2100" spc="294" kern="0" dirty="0">
                <a:solidFill>
                  <a:srgbClr val="000000"/>
                </a:solidFill>
                <a:latin typeface="Playfair Display SC" pitchFamily="34" charset="0"/>
                <a:ea typeface="Playfair Display SC" pitchFamily="34" charset="-122"/>
                <a:cs typeface="Playfair Display SC" pitchFamily="34" charset="-120"/>
              </a:rPr>
              <a:t>SIGNATURE</a:t>
            </a:r>
            <a:endParaRPr lang="en-US" sz="2100" dirty="0"/>
          </a:p>
        </p:txBody>
      </p:sp>
      <p:sp>
        <p:nvSpPr>
          <p:cNvPr id="31" name="Text 29"/>
          <p:cNvSpPr/>
          <p:nvPr/>
        </p:nvSpPr>
        <p:spPr>
          <a:xfrm>
            <a:off x="1362075" y="6815584"/>
            <a:ext cx="4689539" cy="1152525"/>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4A4A4A"/>
                </a:solidFill>
                <a:latin typeface="Open Sans" pitchFamily="34" charset="0"/>
                <a:ea typeface="Open Sans" pitchFamily="34" charset="-122"/>
                <a:cs typeface="Open Sans" pitchFamily="34" charset="-120"/>
              </a:rPr>
              <a:t>The will must be signed by the testator or by someone else in the testator's name in his presence, by his direction.</a:t>
            </a:r>
            <a:endParaRPr lang="en-US" sz="1950" dirty="0"/>
          </a:p>
        </p:txBody>
      </p:sp>
      <p:sp>
        <p:nvSpPr>
          <p:cNvPr id="32" name="Shape 30"/>
          <p:cNvSpPr/>
          <p:nvPr/>
        </p:nvSpPr>
        <p:spPr>
          <a:xfrm>
            <a:off x="6553200" y="5967859"/>
            <a:ext cx="5181600" cy="2295525"/>
          </a:xfrm>
          <a:prstGeom prst="rect">
            <a:avLst/>
          </a:prstGeom>
          <a:solidFill>
            <a:srgbClr val="FFFFFF"/>
          </a:solidFill>
          <a:ln/>
        </p:spPr>
      </p:sp>
      <p:sp>
        <p:nvSpPr>
          <p:cNvPr id="33" name="Shape 31"/>
          <p:cNvSpPr/>
          <p:nvPr/>
        </p:nvSpPr>
        <p:spPr>
          <a:xfrm>
            <a:off x="6553200" y="8253859"/>
            <a:ext cx="5181600" cy="9525"/>
          </a:xfrm>
          <a:prstGeom prst="rect">
            <a:avLst/>
          </a:prstGeom>
          <a:solidFill>
            <a:srgbClr val="E3DCCB"/>
          </a:solidFill>
          <a:ln/>
        </p:spPr>
      </p:sp>
      <p:sp>
        <p:nvSpPr>
          <p:cNvPr id="34" name="Shape 32"/>
          <p:cNvSpPr/>
          <p:nvPr/>
        </p:nvSpPr>
        <p:spPr>
          <a:xfrm>
            <a:off x="6553200" y="5967859"/>
            <a:ext cx="5181600" cy="38100"/>
          </a:xfrm>
          <a:prstGeom prst="rect">
            <a:avLst/>
          </a:prstGeom>
          <a:solidFill>
            <a:srgbClr val="DDB84E"/>
          </a:solidFill>
          <a:ln/>
        </p:spPr>
      </p:sp>
      <p:sp>
        <p:nvSpPr>
          <p:cNvPr id="35" name="Shape 33"/>
          <p:cNvSpPr/>
          <p:nvPr/>
        </p:nvSpPr>
        <p:spPr>
          <a:xfrm>
            <a:off x="6553200" y="5967859"/>
            <a:ext cx="9525" cy="2295525"/>
          </a:xfrm>
          <a:prstGeom prst="rect">
            <a:avLst/>
          </a:prstGeom>
          <a:solidFill>
            <a:srgbClr val="E3DCCB"/>
          </a:solidFill>
          <a:ln/>
        </p:spPr>
      </p:sp>
      <p:sp>
        <p:nvSpPr>
          <p:cNvPr id="36" name="Shape 34"/>
          <p:cNvSpPr/>
          <p:nvPr/>
        </p:nvSpPr>
        <p:spPr>
          <a:xfrm>
            <a:off x="11725275" y="5967859"/>
            <a:ext cx="9525" cy="2295525"/>
          </a:xfrm>
          <a:prstGeom prst="rect">
            <a:avLst/>
          </a:prstGeom>
          <a:solidFill>
            <a:srgbClr val="E3DCCB"/>
          </a:solidFill>
          <a:ln/>
        </p:spPr>
      </p:sp>
      <p:sp>
        <p:nvSpPr>
          <p:cNvPr id="37" name="Text 35"/>
          <p:cNvSpPr/>
          <p:nvPr/>
        </p:nvSpPr>
        <p:spPr>
          <a:xfrm>
            <a:off x="6867525" y="6329809"/>
            <a:ext cx="5008245" cy="390525"/>
          </a:xfrm>
          <a:prstGeom prst="rect">
            <a:avLst/>
          </a:prstGeom>
          <a:noFill/>
          <a:ln/>
        </p:spPr>
        <p:txBody>
          <a:bodyPr wrap="square" lIns="25400" tIns="25400" rIns="25400" bIns="25400" rtlCol="0" anchor="t">
            <a:normAutofit/>
          </a:bodyPr>
          <a:lstStyle/>
          <a:p>
            <a:pPr algn="l" indent="0" marL="0">
              <a:buNone/>
            </a:pPr>
            <a:r>
              <a:rPr lang="en-US" sz="2100" spc="294" kern="0" dirty="0">
                <a:solidFill>
                  <a:srgbClr val="000000"/>
                </a:solidFill>
                <a:latin typeface="Playfair Display SC" pitchFamily="34" charset="0"/>
                <a:ea typeface="Playfair Display SC" pitchFamily="34" charset="-122"/>
                <a:cs typeface="Playfair Display SC" pitchFamily="34" charset="-120"/>
              </a:rPr>
              <a:t>WITNESSES</a:t>
            </a:r>
            <a:endParaRPr lang="en-US" sz="2100" dirty="0"/>
          </a:p>
        </p:txBody>
      </p:sp>
      <p:sp>
        <p:nvSpPr>
          <p:cNvPr id="38" name="Text 36"/>
          <p:cNvSpPr/>
          <p:nvPr/>
        </p:nvSpPr>
        <p:spPr>
          <a:xfrm>
            <a:off x="6867525" y="6815584"/>
            <a:ext cx="4689539" cy="1152525"/>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4A4A4A"/>
                </a:solidFill>
                <a:latin typeface="Open Sans" pitchFamily="34" charset="0"/>
                <a:ea typeface="Open Sans" pitchFamily="34" charset="-122"/>
                <a:cs typeface="Open Sans" pitchFamily="34" charset="-120"/>
              </a:rPr>
              <a:t>A Maryland will must be signed by at least two witnesses, who should not also be beneficiaries in the will.</a:t>
            </a:r>
            <a:endParaRPr lang="en-US" sz="1950" dirty="0"/>
          </a:p>
        </p:txBody>
      </p:sp>
      <p:sp>
        <p:nvSpPr>
          <p:cNvPr id="39" name="Shape 37"/>
          <p:cNvSpPr/>
          <p:nvPr/>
        </p:nvSpPr>
        <p:spPr>
          <a:xfrm>
            <a:off x="12058650" y="5967859"/>
            <a:ext cx="5181600" cy="2295525"/>
          </a:xfrm>
          <a:prstGeom prst="rect">
            <a:avLst/>
          </a:prstGeom>
          <a:solidFill>
            <a:srgbClr val="FFFFFF"/>
          </a:solidFill>
          <a:ln/>
        </p:spPr>
      </p:sp>
      <p:sp>
        <p:nvSpPr>
          <p:cNvPr id="40" name="Shape 38"/>
          <p:cNvSpPr/>
          <p:nvPr/>
        </p:nvSpPr>
        <p:spPr>
          <a:xfrm>
            <a:off x="12058650" y="8253859"/>
            <a:ext cx="5181600" cy="9525"/>
          </a:xfrm>
          <a:prstGeom prst="rect">
            <a:avLst/>
          </a:prstGeom>
          <a:solidFill>
            <a:srgbClr val="E3DCCB"/>
          </a:solidFill>
          <a:ln/>
        </p:spPr>
      </p:sp>
      <p:sp>
        <p:nvSpPr>
          <p:cNvPr id="41" name="Shape 39"/>
          <p:cNvSpPr/>
          <p:nvPr/>
        </p:nvSpPr>
        <p:spPr>
          <a:xfrm>
            <a:off x="12058650" y="5967859"/>
            <a:ext cx="5181600" cy="38100"/>
          </a:xfrm>
          <a:prstGeom prst="rect">
            <a:avLst/>
          </a:prstGeom>
          <a:solidFill>
            <a:srgbClr val="DDB84E"/>
          </a:solidFill>
          <a:ln/>
        </p:spPr>
      </p:sp>
      <p:sp>
        <p:nvSpPr>
          <p:cNvPr id="42" name="Shape 40"/>
          <p:cNvSpPr/>
          <p:nvPr/>
        </p:nvSpPr>
        <p:spPr>
          <a:xfrm>
            <a:off x="12058650" y="5967859"/>
            <a:ext cx="9525" cy="2295525"/>
          </a:xfrm>
          <a:prstGeom prst="rect">
            <a:avLst/>
          </a:prstGeom>
          <a:solidFill>
            <a:srgbClr val="E3DCCB"/>
          </a:solidFill>
          <a:ln/>
        </p:spPr>
      </p:sp>
      <p:sp>
        <p:nvSpPr>
          <p:cNvPr id="43" name="Shape 41"/>
          <p:cNvSpPr/>
          <p:nvPr/>
        </p:nvSpPr>
        <p:spPr>
          <a:xfrm>
            <a:off x="17230725" y="5967859"/>
            <a:ext cx="9525" cy="2295525"/>
          </a:xfrm>
          <a:prstGeom prst="rect">
            <a:avLst/>
          </a:prstGeom>
          <a:solidFill>
            <a:srgbClr val="E3DCCB"/>
          </a:solidFill>
          <a:ln/>
        </p:spPr>
      </p:sp>
      <p:sp>
        <p:nvSpPr>
          <p:cNvPr id="44" name="Text 42"/>
          <p:cNvSpPr/>
          <p:nvPr/>
        </p:nvSpPr>
        <p:spPr>
          <a:xfrm>
            <a:off x="12372975" y="6329809"/>
            <a:ext cx="5008245" cy="390525"/>
          </a:xfrm>
          <a:prstGeom prst="rect">
            <a:avLst/>
          </a:prstGeom>
          <a:noFill/>
          <a:ln/>
        </p:spPr>
        <p:txBody>
          <a:bodyPr wrap="square" lIns="25400" tIns="25400" rIns="25400" bIns="25400" rtlCol="0" anchor="t">
            <a:normAutofit/>
          </a:bodyPr>
          <a:lstStyle/>
          <a:p>
            <a:pPr algn="l" indent="0" marL="0">
              <a:buNone/>
            </a:pPr>
            <a:r>
              <a:rPr lang="en-US" sz="2100" spc="294" kern="0" dirty="0">
                <a:solidFill>
                  <a:srgbClr val="000000"/>
                </a:solidFill>
                <a:latin typeface="Playfair Display SC" pitchFamily="34" charset="0"/>
                <a:ea typeface="Playfair Display SC" pitchFamily="34" charset="-122"/>
                <a:cs typeface="Playfair Display SC" pitchFamily="34" charset="-120"/>
              </a:rPr>
              <a:t>BENEFICIARIES</a:t>
            </a:r>
            <a:endParaRPr lang="en-US" sz="2100" dirty="0"/>
          </a:p>
        </p:txBody>
      </p:sp>
      <p:sp>
        <p:nvSpPr>
          <p:cNvPr id="45" name="Text 43"/>
          <p:cNvSpPr/>
          <p:nvPr/>
        </p:nvSpPr>
        <p:spPr>
          <a:xfrm>
            <a:off x="12372975" y="6815584"/>
            <a:ext cx="4689539" cy="781050"/>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4A4A4A"/>
                </a:solidFill>
                <a:latin typeface="Open Sans" pitchFamily="34" charset="0"/>
                <a:ea typeface="Open Sans" pitchFamily="34" charset="-122"/>
                <a:cs typeface="Open Sans" pitchFamily="34" charset="-120"/>
              </a:rPr>
              <a:t>A testator can leave property to anyone.</a:t>
            </a:r>
            <a:endParaRPr lang="en-US" sz="1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WILLS</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A will</a:t>
            </a:r>
            <a:endParaRPr lang="en-US" sz="4500" dirty="0"/>
          </a:p>
        </p:txBody>
      </p:sp>
      <p:sp>
        <p:nvSpPr>
          <p:cNvPr id="4" name="Shape 2"/>
          <p:cNvSpPr/>
          <p:nvPr/>
        </p:nvSpPr>
        <p:spPr>
          <a:xfrm>
            <a:off x="1047750" y="2284065"/>
            <a:ext cx="7791450" cy="38100"/>
          </a:xfrm>
          <a:prstGeom prst="rect">
            <a:avLst/>
          </a:prstGeom>
          <a:solidFill>
            <a:srgbClr val="DDB84E"/>
          </a:solidFill>
          <a:ln/>
        </p:spPr>
      </p:sp>
      <p:sp>
        <p:nvSpPr>
          <p:cNvPr id="5" name="Text 3"/>
          <p:cNvSpPr/>
          <p:nvPr/>
        </p:nvSpPr>
        <p:spPr>
          <a:xfrm>
            <a:off x="1047750" y="2588865"/>
            <a:ext cx="857059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A WILL DOES THE FOLLOWING</a:t>
            </a:r>
            <a:endParaRPr lang="en-US" sz="1800" dirty="0"/>
          </a:p>
        </p:txBody>
      </p:sp>
      <p:sp>
        <p:nvSpPr>
          <p:cNvPr id="6" name="Shape 4"/>
          <p:cNvSpPr/>
          <p:nvPr/>
        </p:nvSpPr>
        <p:spPr>
          <a:xfrm>
            <a:off x="1047750" y="3207990"/>
            <a:ext cx="114300" cy="114300"/>
          </a:xfrm>
          <a:prstGeom prst="rect">
            <a:avLst/>
          </a:prstGeom>
          <a:solidFill>
            <a:srgbClr val="DDB84E"/>
          </a:solidFill>
          <a:ln/>
        </p:spPr>
      </p:sp>
      <p:sp>
        <p:nvSpPr>
          <p:cNvPr id="7" name="Text 5"/>
          <p:cNvSpPr/>
          <p:nvPr/>
        </p:nvSpPr>
        <p:spPr>
          <a:xfrm>
            <a:off x="1352550" y="3074640"/>
            <a:ext cx="7711250" cy="839093"/>
          </a:xfrm>
          <a:prstGeom prst="rect">
            <a:avLst/>
          </a:prstGeom>
          <a:noFill/>
          <a:ln/>
        </p:spPr>
        <p:txBody>
          <a:bodyPr wrap="square" lIns="25400" tIns="25400" rIns="25400" bIns="25400" rtlCol="0" anchor="t">
            <a:normAutofit/>
          </a:bodyPr>
          <a:lstStyle/>
          <a:p>
            <a:pPr algn="l" indent="0" marL="0">
              <a:lnSpc>
                <a:spcPct val="107821"/>
              </a:lnSpc>
              <a:buNone/>
            </a:pPr>
            <a:r>
              <a:rPr lang="en-US" sz="2175" dirty="0">
                <a:solidFill>
                  <a:srgbClr val="1A1A1A"/>
                </a:solidFill>
                <a:latin typeface="Open Sans" pitchFamily="34" charset="0"/>
                <a:ea typeface="Open Sans" pitchFamily="34" charset="-122"/>
                <a:cs typeface="Open Sans" pitchFamily="34" charset="-120"/>
              </a:rPr>
              <a:t>Nominates who you would like to be responsible to administer your estate when you die.</a:t>
            </a:r>
            <a:endParaRPr lang="en-US" sz="2175" dirty="0"/>
          </a:p>
        </p:txBody>
      </p:sp>
      <p:sp>
        <p:nvSpPr>
          <p:cNvPr id="8" name="Shape 6"/>
          <p:cNvSpPr/>
          <p:nvPr/>
        </p:nvSpPr>
        <p:spPr>
          <a:xfrm>
            <a:off x="1047750" y="4237583"/>
            <a:ext cx="114300" cy="114300"/>
          </a:xfrm>
          <a:prstGeom prst="rect">
            <a:avLst/>
          </a:prstGeom>
          <a:solidFill>
            <a:srgbClr val="DDB84E"/>
          </a:solidFill>
          <a:ln/>
        </p:spPr>
      </p:sp>
      <p:sp>
        <p:nvSpPr>
          <p:cNvPr id="9" name="Text 7"/>
          <p:cNvSpPr/>
          <p:nvPr/>
        </p:nvSpPr>
        <p:spPr>
          <a:xfrm>
            <a:off x="1352550" y="4104233"/>
            <a:ext cx="6202025" cy="438596"/>
          </a:xfrm>
          <a:prstGeom prst="rect">
            <a:avLst/>
          </a:prstGeom>
          <a:noFill/>
          <a:ln/>
        </p:spPr>
        <p:txBody>
          <a:bodyPr wrap="square" lIns="25400" tIns="25400" rIns="25400" bIns="25400" rtlCol="0" anchor="t">
            <a:normAutofit/>
          </a:bodyPr>
          <a:lstStyle/>
          <a:p>
            <a:pPr algn="l" indent="0" marL="0">
              <a:lnSpc>
                <a:spcPct val="107821"/>
              </a:lnSpc>
              <a:buNone/>
            </a:pPr>
            <a:r>
              <a:rPr lang="en-US" sz="2175" dirty="0">
                <a:solidFill>
                  <a:srgbClr val="1A1A1A"/>
                </a:solidFill>
                <a:latin typeface="Open Sans" pitchFamily="34" charset="0"/>
                <a:ea typeface="Open Sans" pitchFamily="34" charset="-122"/>
                <a:cs typeface="Open Sans" pitchFamily="34" charset="-120"/>
              </a:rPr>
              <a:t>Can nominate guardians for minor children.</a:t>
            </a:r>
            <a:endParaRPr lang="en-US" sz="2175" dirty="0"/>
          </a:p>
        </p:txBody>
      </p:sp>
      <p:sp>
        <p:nvSpPr>
          <p:cNvPr id="10" name="Shape 8"/>
          <p:cNvSpPr/>
          <p:nvPr/>
        </p:nvSpPr>
        <p:spPr>
          <a:xfrm>
            <a:off x="9448800" y="2284065"/>
            <a:ext cx="7791450" cy="38100"/>
          </a:xfrm>
          <a:prstGeom prst="rect">
            <a:avLst/>
          </a:prstGeom>
          <a:solidFill>
            <a:srgbClr val="DDB84E"/>
          </a:solidFill>
          <a:ln/>
        </p:spPr>
      </p:sp>
      <p:sp>
        <p:nvSpPr>
          <p:cNvPr id="11" name="Text 9"/>
          <p:cNvSpPr/>
          <p:nvPr/>
        </p:nvSpPr>
        <p:spPr>
          <a:xfrm>
            <a:off x="9448800" y="2588865"/>
            <a:ext cx="857059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MUST BE PROBATED BEFORE IT BECOMES EFFECTIVE</a:t>
            </a:r>
            <a:endParaRPr lang="en-US" sz="1800" dirty="0"/>
          </a:p>
        </p:txBody>
      </p:sp>
      <p:sp>
        <p:nvSpPr>
          <p:cNvPr id="12" name="Shape 10"/>
          <p:cNvSpPr/>
          <p:nvPr/>
        </p:nvSpPr>
        <p:spPr>
          <a:xfrm>
            <a:off x="9448800" y="3207990"/>
            <a:ext cx="95250" cy="95250"/>
          </a:xfrm>
          <a:prstGeom prst="rect">
            <a:avLst/>
          </a:prstGeom>
          <a:solidFill>
            <a:srgbClr val="DDB84E"/>
          </a:solidFill>
          <a:ln/>
        </p:spPr>
      </p:sp>
      <p:sp>
        <p:nvSpPr>
          <p:cNvPr id="13" name="Text 11"/>
          <p:cNvSpPr/>
          <p:nvPr/>
        </p:nvSpPr>
        <p:spPr>
          <a:xfrm>
            <a:off x="9734550" y="3074640"/>
            <a:ext cx="2160821" cy="410914"/>
          </a:xfrm>
          <a:prstGeom prst="rect">
            <a:avLst/>
          </a:prstGeom>
          <a:noFill/>
          <a:ln/>
        </p:spPr>
        <p:txBody>
          <a:bodyPr wrap="square" lIns="25400" tIns="25400" rIns="25400" bIns="25400" rtlCol="0" anchor="t">
            <a:normAutofit/>
          </a:bodyPr>
          <a:lstStyle/>
          <a:p>
            <a:pPr algn="l" indent="0" marL="0">
              <a:lnSpc>
                <a:spcPct val="105811"/>
              </a:lnSpc>
              <a:buNone/>
            </a:pPr>
            <a:r>
              <a:rPr lang="en-US" sz="2025" dirty="0">
                <a:solidFill>
                  <a:srgbClr val="4A4A4A"/>
                </a:solidFill>
                <a:latin typeface="Open Sans" pitchFamily="34" charset="0"/>
                <a:ea typeface="Open Sans" pitchFamily="34" charset="-122"/>
                <a:cs typeface="Open Sans" pitchFamily="34" charset="-120"/>
              </a:rPr>
              <a:t>After your death</a:t>
            </a:r>
            <a:endParaRPr lang="en-US" sz="2025" dirty="0"/>
          </a:p>
        </p:txBody>
      </p:sp>
      <p:sp>
        <p:nvSpPr>
          <p:cNvPr id="14" name="Shape 12"/>
          <p:cNvSpPr/>
          <p:nvPr/>
        </p:nvSpPr>
        <p:spPr>
          <a:xfrm>
            <a:off x="9448800" y="3733205"/>
            <a:ext cx="95250" cy="95250"/>
          </a:xfrm>
          <a:prstGeom prst="rect">
            <a:avLst/>
          </a:prstGeom>
          <a:solidFill>
            <a:srgbClr val="DDB84E"/>
          </a:solidFill>
          <a:ln/>
        </p:spPr>
      </p:sp>
      <p:sp>
        <p:nvSpPr>
          <p:cNvPr id="15" name="Text 13"/>
          <p:cNvSpPr/>
          <p:nvPr/>
        </p:nvSpPr>
        <p:spPr>
          <a:xfrm>
            <a:off x="9734550" y="3599855"/>
            <a:ext cx="5772939" cy="410914"/>
          </a:xfrm>
          <a:prstGeom prst="rect">
            <a:avLst/>
          </a:prstGeom>
          <a:noFill/>
          <a:ln/>
        </p:spPr>
        <p:txBody>
          <a:bodyPr wrap="square" lIns="25400" tIns="25400" rIns="25400" bIns="25400" rtlCol="0" anchor="t">
            <a:normAutofit/>
          </a:bodyPr>
          <a:lstStyle/>
          <a:p>
            <a:pPr algn="l" indent="0" marL="0">
              <a:lnSpc>
                <a:spcPct val="105811"/>
              </a:lnSpc>
              <a:buNone/>
            </a:pPr>
            <a:r>
              <a:rPr lang="en-US" sz="2025" dirty="0">
                <a:solidFill>
                  <a:srgbClr val="4A4A4A"/>
                </a:solidFill>
                <a:latin typeface="Open Sans" pitchFamily="34" charset="0"/>
                <a:ea typeface="Open Sans" pitchFamily="34" charset="-122"/>
                <a:cs typeface="Open Sans" pitchFamily="34" charset="-120"/>
              </a:rPr>
              <a:t>Upon sufficient proof that it is your Last Will</a:t>
            </a:r>
            <a:endParaRPr lang="en-US" sz="2025" dirty="0"/>
          </a:p>
        </p:txBody>
      </p:sp>
      <p:sp>
        <p:nvSpPr>
          <p:cNvPr id="16" name="Shape 14"/>
          <p:cNvSpPr/>
          <p:nvPr/>
        </p:nvSpPr>
        <p:spPr>
          <a:xfrm>
            <a:off x="9448800" y="4258419"/>
            <a:ext cx="95250" cy="95250"/>
          </a:xfrm>
          <a:prstGeom prst="rect">
            <a:avLst/>
          </a:prstGeom>
          <a:solidFill>
            <a:srgbClr val="DDB84E"/>
          </a:solidFill>
          <a:ln/>
        </p:spPr>
      </p:sp>
      <p:sp>
        <p:nvSpPr>
          <p:cNvPr id="17" name="Text 15"/>
          <p:cNvSpPr/>
          <p:nvPr/>
        </p:nvSpPr>
        <p:spPr>
          <a:xfrm>
            <a:off x="9734550" y="4125069"/>
            <a:ext cx="4056593" cy="410914"/>
          </a:xfrm>
          <a:prstGeom prst="rect">
            <a:avLst/>
          </a:prstGeom>
          <a:noFill/>
          <a:ln/>
        </p:spPr>
        <p:txBody>
          <a:bodyPr wrap="square" lIns="25400" tIns="25400" rIns="25400" bIns="25400" rtlCol="0" anchor="t">
            <a:normAutofit/>
          </a:bodyPr>
          <a:lstStyle/>
          <a:p>
            <a:pPr algn="l" indent="0" marL="0">
              <a:lnSpc>
                <a:spcPct val="105811"/>
              </a:lnSpc>
              <a:buNone/>
            </a:pPr>
            <a:r>
              <a:rPr lang="en-US" sz="2025" dirty="0">
                <a:solidFill>
                  <a:srgbClr val="4A4A4A"/>
                </a:solidFill>
                <a:latin typeface="Open Sans" pitchFamily="34" charset="0"/>
                <a:ea typeface="Open Sans" pitchFamily="34" charset="-122"/>
                <a:cs typeface="Open Sans" pitchFamily="34" charset="-120"/>
              </a:rPr>
              <a:t>Court determination = probate</a:t>
            </a:r>
            <a:endParaRPr lang="en-US" sz="2025" dirty="0"/>
          </a:p>
        </p:txBody>
      </p:sp>
      <p:sp>
        <p:nvSpPr>
          <p:cNvPr id="18" name="Shape 16"/>
          <p:cNvSpPr/>
          <p:nvPr/>
        </p:nvSpPr>
        <p:spPr>
          <a:xfrm>
            <a:off x="9448800" y="4783634"/>
            <a:ext cx="95250" cy="95250"/>
          </a:xfrm>
          <a:prstGeom prst="rect">
            <a:avLst/>
          </a:prstGeom>
          <a:solidFill>
            <a:srgbClr val="DDB84E"/>
          </a:solidFill>
          <a:ln/>
        </p:spPr>
      </p:sp>
      <p:sp>
        <p:nvSpPr>
          <p:cNvPr id="19" name="Text 17"/>
          <p:cNvSpPr/>
          <p:nvPr/>
        </p:nvSpPr>
        <p:spPr>
          <a:xfrm>
            <a:off x="9734550" y="4650284"/>
            <a:ext cx="4377139" cy="410914"/>
          </a:xfrm>
          <a:prstGeom prst="rect">
            <a:avLst/>
          </a:prstGeom>
          <a:noFill/>
          <a:ln/>
        </p:spPr>
        <p:txBody>
          <a:bodyPr wrap="square" lIns="25400" tIns="25400" rIns="25400" bIns="25400" rtlCol="0" anchor="t">
            <a:normAutofit/>
          </a:bodyPr>
          <a:lstStyle/>
          <a:p>
            <a:pPr algn="l" indent="0" marL="0">
              <a:lnSpc>
                <a:spcPct val="105811"/>
              </a:lnSpc>
              <a:buNone/>
            </a:pPr>
            <a:r>
              <a:rPr lang="en-US" sz="2025" dirty="0">
                <a:solidFill>
                  <a:srgbClr val="4A4A4A"/>
                </a:solidFill>
                <a:latin typeface="Open Sans" pitchFamily="34" charset="0"/>
                <a:ea typeface="Open Sans" pitchFamily="34" charset="-122"/>
                <a:cs typeface="Open Sans" pitchFamily="34" charset="-120"/>
              </a:rPr>
              <a:t>Court oversight of administration</a:t>
            </a:r>
            <a:endParaRPr lang="en-US" sz="2025" dirty="0"/>
          </a:p>
        </p:txBody>
      </p:sp>
      <p:sp>
        <p:nvSpPr>
          <p:cNvPr id="20" name="Shape 18"/>
          <p:cNvSpPr/>
          <p:nvPr/>
        </p:nvSpPr>
        <p:spPr>
          <a:xfrm>
            <a:off x="9448800" y="5308848"/>
            <a:ext cx="95250" cy="95250"/>
          </a:xfrm>
          <a:prstGeom prst="rect">
            <a:avLst/>
          </a:prstGeom>
          <a:solidFill>
            <a:srgbClr val="DDB84E"/>
          </a:solidFill>
          <a:ln/>
        </p:spPr>
      </p:sp>
      <p:sp>
        <p:nvSpPr>
          <p:cNvPr id="21" name="Text 19"/>
          <p:cNvSpPr/>
          <p:nvPr/>
        </p:nvSpPr>
        <p:spPr>
          <a:xfrm>
            <a:off x="9734550" y="5175498"/>
            <a:ext cx="1891516" cy="410914"/>
          </a:xfrm>
          <a:prstGeom prst="rect">
            <a:avLst/>
          </a:prstGeom>
          <a:noFill/>
          <a:ln/>
        </p:spPr>
        <p:txBody>
          <a:bodyPr wrap="square" lIns="25400" tIns="25400" rIns="25400" bIns="25400" rtlCol="0" anchor="t">
            <a:normAutofit/>
          </a:bodyPr>
          <a:lstStyle/>
          <a:p>
            <a:pPr algn="l" indent="0" marL="0">
              <a:lnSpc>
                <a:spcPct val="105811"/>
              </a:lnSpc>
              <a:buNone/>
            </a:pPr>
            <a:r>
              <a:rPr lang="en-US" sz="2025" dirty="0">
                <a:solidFill>
                  <a:srgbClr val="4A4A4A"/>
                </a:solidFill>
                <a:latin typeface="Open Sans" pitchFamily="34" charset="0"/>
                <a:ea typeface="Open Sans" pitchFamily="34" charset="-122"/>
                <a:cs typeface="Open Sans" pitchFamily="34" charset="-120"/>
              </a:rPr>
              <a:t>Public process</a:t>
            </a:r>
            <a:endParaRPr lang="en-US" sz="2025" dirty="0"/>
          </a:p>
        </p:txBody>
      </p:sp>
      <p:sp>
        <p:nvSpPr>
          <p:cNvPr id="22" name="Shape 20"/>
          <p:cNvSpPr/>
          <p:nvPr/>
        </p:nvSpPr>
        <p:spPr>
          <a:xfrm>
            <a:off x="1047750" y="8501063"/>
            <a:ext cx="16192500" cy="1100138"/>
          </a:xfrm>
          <a:prstGeom prst="rect">
            <a:avLst/>
          </a:prstGeom>
          <a:solidFill>
            <a:srgbClr val="000000"/>
          </a:solidFill>
          <a:ln/>
        </p:spPr>
      </p:sp>
      <p:sp>
        <p:nvSpPr>
          <p:cNvPr id="23" name="Text 21"/>
          <p:cNvSpPr/>
          <p:nvPr/>
        </p:nvSpPr>
        <p:spPr>
          <a:xfrm>
            <a:off x="1428750" y="8843963"/>
            <a:ext cx="16973550" cy="452438"/>
          </a:xfrm>
          <a:prstGeom prst="rect">
            <a:avLst/>
          </a:prstGeom>
          <a:noFill/>
          <a:ln/>
        </p:spPr>
        <p:txBody>
          <a:bodyPr wrap="square" lIns="25400" tIns="25400" rIns="25400" bIns="25400" rtlCol="0" anchor="t">
            <a:normAutofit/>
          </a:bodyPr>
          <a:lstStyle/>
          <a:p>
            <a:pPr algn="l" indent="0" marL="0">
              <a:lnSpc>
                <a:spcPct val="106098"/>
              </a:lnSpc>
              <a:buNone/>
            </a:pPr>
            <a:r>
              <a:rPr lang="en-US" sz="2250" dirty="0">
                <a:solidFill>
                  <a:srgbClr val="FFFFFF"/>
                </a:solidFill>
                <a:latin typeface="Open Sans" pitchFamily="34" charset="0"/>
                <a:ea typeface="Open Sans" pitchFamily="34" charset="-122"/>
                <a:cs typeface="Open Sans" pitchFamily="34" charset="-120"/>
              </a:rPr>
              <a:t>Does not provide and help for you while incapacitated during your life.</a:t>
            </a:r>
            <a:endParaRPr lang="en-US" sz="2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11111"/>
        </a:solidFill>
      </p:bgPr>
    </p:bg>
    <p:spTree>
      <p:nvGrpSpPr>
        <p:cNvPr id="1" name=""/>
        <p:cNvGrpSpPr/>
        <p:nvPr/>
      </p:nvGrpSpPr>
      <p:grpSpPr>
        <a:xfrm>
          <a:off x="0" y="0"/>
          <a:ext cx="0" cy="0"/>
          <a:chOff x="0" y="0"/>
          <a:chExt cx="0" cy="0"/>
        </a:xfrm>
      </p:grpSpPr>
      <p:sp>
        <p:nvSpPr>
          <p:cNvPr id="2" name="Shape 0"/>
          <p:cNvSpPr/>
          <p:nvPr/>
        </p:nvSpPr>
        <p:spPr>
          <a:xfrm>
            <a:off x="0" y="0"/>
            <a:ext cx="7315200" cy="10287000"/>
          </a:xfrm>
          <a:prstGeom prst="rect">
            <a:avLst/>
          </a:prstGeom>
          <a:solidFill>
            <a:srgbClr val="000000"/>
          </a:solidFill>
          <a:ln/>
        </p:spPr>
      </p:sp>
      <p:sp>
        <p:nvSpPr>
          <p:cNvPr id="3" name="Text 1"/>
          <p:cNvSpPr/>
          <p:nvPr/>
        </p:nvSpPr>
        <p:spPr>
          <a:xfrm>
            <a:off x="571500" y="4232077"/>
            <a:ext cx="6789420" cy="352425"/>
          </a:xfrm>
          <a:prstGeom prst="rect">
            <a:avLst/>
          </a:prstGeom>
          <a:noFill/>
          <a:ln/>
        </p:spPr>
        <p:txBody>
          <a:bodyPr wrap="square" lIns="25400" tIns="25400" rIns="25400" bIns="25400" rtlCol="0" anchor="t">
            <a:normAutofit/>
          </a:bodyPr>
          <a:lstStyle/>
          <a:p>
            <a:pPr algn="l" indent="0" marL="0">
              <a:buNone/>
            </a:pPr>
            <a:r>
              <a:rPr lang="en-US" sz="1800" b="1" spc="432" kern="0" dirty="0">
                <a:solidFill>
                  <a:srgbClr val="DDB84E"/>
                </a:solidFill>
                <a:latin typeface="Open Sans" pitchFamily="34" charset="0"/>
                <a:ea typeface="Open Sans" pitchFamily="34" charset="-122"/>
                <a:cs typeface="Open Sans" pitchFamily="34" charset="-120"/>
              </a:rPr>
              <a:t>QUESTION</a:t>
            </a:r>
            <a:endParaRPr lang="en-US" sz="1800" dirty="0"/>
          </a:p>
        </p:txBody>
      </p:sp>
      <p:sp>
        <p:nvSpPr>
          <p:cNvPr id="4" name="Text 2"/>
          <p:cNvSpPr/>
          <p:nvPr/>
        </p:nvSpPr>
        <p:spPr>
          <a:xfrm>
            <a:off x="571500" y="4775002"/>
            <a:ext cx="6357366" cy="1318022"/>
          </a:xfrm>
          <a:prstGeom prst="rect">
            <a:avLst/>
          </a:prstGeom>
          <a:noFill/>
          <a:ln/>
        </p:spPr>
        <p:txBody>
          <a:bodyPr wrap="square" lIns="25400" tIns="25400" rIns="25400" bIns="25400" rtlCol="0" anchor="t">
            <a:normAutofit/>
          </a:bodyPr>
          <a:lstStyle/>
          <a:p>
            <a:pPr algn="l" indent="0" marL="0">
              <a:lnSpc>
                <a:spcPct val="84000"/>
              </a:lnSpc>
              <a:buNone/>
            </a:pPr>
            <a:r>
              <a:rPr lang="en-US" sz="4500" b="1" dirty="0">
                <a:solidFill>
                  <a:srgbClr val="FFFFFF"/>
                </a:solidFill>
                <a:latin typeface="Playfair Display" pitchFamily="34" charset="0"/>
                <a:ea typeface="Playfair Display" pitchFamily="34" charset="-122"/>
                <a:cs typeface="Playfair Display" pitchFamily="34" charset="-120"/>
              </a:rPr>
              <a:t>What can't your will do?</a:t>
            </a:r>
            <a:endParaRPr lang="en-US" sz="4500" dirty="0"/>
          </a:p>
        </p:txBody>
      </p:sp>
      <p:sp>
        <p:nvSpPr>
          <p:cNvPr id="5" name="Shape 3"/>
          <p:cNvSpPr/>
          <p:nvPr/>
        </p:nvSpPr>
        <p:spPr>
          <a:xfrm>
            <a:off x="7315200" y="0"/>
            <a:ext cx="10972800" cy="10287000"/>
          </a:xfrm>
          <a:prstGeom prst="rect">
            <a:avLst/>
          </a:prstGeom>
          <a:solidFill>
            <a:srgbClr val="FAF8F3"/>
          </a:solidFill>
          <a:ln/>
        </p:spPr>
      </p:sp>
      <p:sp>
        <p:nvSpPr>
          <p:cNvPr id="6" name="Text 4"/>
          <p:cNvSpPr/>
          <p:nvPr/>
        </p:nvSpPr>
        <p:spPr>
          <a:xfrm>
            <a:off x="8077200" y="3719512"/>
            <a:ext cx="10393680" cy="352425"/>
          </a:xfrm>
          <a:prstGeom prst="rect">
            <a:avLst/>
          </a:prstGeom>
          <a:noFill/>
          <a:ln/>
        </p:spPr>
        <p:txBody>
          <a:bodyPr wrap="square" lIns="25400" tIns="25400" rIns="25400" bIns="25400" rtlCol="0" anchor="t">
            <a:normAutofit/>
          </a:bodyPr>
          <a:lstStyle/>
          <a:p>
            <a:pPr algn="l" indent="0" marL="0">
              <a:buNone/>
            </a:pPr>
            <a:r>
              <a:rPr lang="en-US" sz="1800" b="1" spc="432" kern="0" dirty="0">
                <a:solidFill>
                  <a:srgbClr val="B8952F"/>
                </a:solidFill>
                <a:latin typeface="Open Sans" pitchFamily="34" charset="0"/>
                <a:ea typeface="Open Sans" pitchFamily="34" charset="-122"/>
                <a:cs typeface="Open Sans" pitchFamily="34" charset="-120"/>
              </a:rPr>
              <a:t>ANSWER</a:t>
            </a:r>
            <a:endParaRPr lang="en-US" sz="1800" dirty="0"/>
          </a:p>
        </p:txBody>
      </p:sp>
      <p:sp>
        <p:nvSpPr>
          <p:cNvPr id="7" name="Text 5"/>
          <p:cNvSpPr/>
          <p:nvPr/>
        </p:nvSpPr>
        <p:spPr>
          <a:xfrm>
            <a:off x="8077200" y="4357688"/>
            <a:ext cx="9732264" cy="1181100"/>
          </a:xfrm>
          <a:prstGeom prst="rect">
            <a:avLst/>
          </a:prstGeom>
          <a:noFill/>
          <a:ln/>
        </p:spPr>
        <p:txBody>
          <a:bodyPr wrap="square" lIns="25400" tIns="25400" rIns="25400" bIns="25400" rtlCol="0" anchor="t">
            <a:normAutofit/>
          </a:bodyPr>
          <a:lstStyle/>
          <a:p>
            <a:pPr algn="l" indent="0" marL="0">
              <a:lnSpc>
                <a:spcPct val="93750"/>
              </a:lnSpc>
              <a:buNone/>
            </a:pPr>
            <a:r>
              <a:rPr lang="en-US" sz="3600" b="1" dirty="0">
                <a:solidFill>
                  <a:srgbClr val="000000"/>
                </a:solidFill>
                <a:latin typeface="Playfair Display" pitchFamily="34" charset="0"/>
                <a:ea typeface="Playfair Display" pitchFamily="34" charset="-122"/>
                <a:cs typeface="Playfair Display" pitchFamily="34" charset="-120"/>
              </a:rPr>
              <a:t>Can't direct what happens to non-probate property.</a:t>
            </a:r>
            <a:endParaRPr lang="en-US" sz="3600" dirty="0"/>
          </a:p>
        </p:txBody>
      </p:sp>
      <p:sp>
        <p:nvSpPr>
          <p:cNvPr id="8" name="Shape 6"/>
          <p:cNvSpPr/>
          <p:nvPr/>
        </p:nvSpPr>
        <p:spPr>
          <a:xfrm>
            <a:off x="8077200" y="5824538"/>
            <a:ext cx="38100" cy="742950"/>
          </a:xfrm>
          <a:prstGeom prst="rect">
            <a:avLst/>
          </a:prstGeom>
          <a:solidFill>
            <a:srgbClr val="DDB84E"/>
          </a:solidFill>
          <a:ln/>
        </p:spPr>
      </p:sp>
      <p:sp>
        <p:nvSpPr>
          <p:cNvPr id="9" name="Text 7"/>
          <p:cNvSpPr/>
          <p:nvPr/>
        </p:nvSpPr>
        <p:spPr>
          <a:xfrm>
            <a:off x="8343900" y="5824538"/>
            <a:ext cx="9465564" cy="781050"/>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4A4A4A"/>
                </a:solidFill>
                <a:latin typeface="Open Sans" pitchFamily="34" charset="0"/>
                <a:ea typeface="Open Sans" pitchFamily="34" charset="-122"/>
                <a:cs typeface="Open Sans" pitchFamily="34" charset="-120"/>
              </a:rPr>
              <a:t>Important to examine and update your beneficiary designations, account titles, and deeds regularly so they do what you want!</a:t>
            </a:r>
            <a:endParaRPr lang="en-US" sz="1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PURPOSE</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Last will and testament importance</a:t>
            </a:r>
            <a:endParaRPr lang="en-US" sz="4800" dirty="0"/>
          </a:p>
        </p:txBody>
      </p:sp>
      <p:sp>
        <p:nvSpPr>
          <p:cNvPr id="4" name="Text 2"/>
          <p:cNvSpPr/>
          <p:nvPr/>
        </p:nvSpPr>
        <p:spPr>
          <a:xfrm>
            <a:off x="1047750" y="5046315"/>
            <a:ext cx="5657850" cy="647700"/>
          </a:xfrm>
          <a:prstGeom prst="rect">
            <a:avLst/>
          </a:prstGeom>
          <a:noFill/>
          <a:ln/>
        </p:spPr>
        <p:txBody>
          <a:bodyPr wrap="square" lIns="25400" tIns="25400" rIns="25400" bIns="25400" rtlCol="0" anchor="t">
            <a:normAutofit/>
          </a:bodyPr>
          <a:lstStyle/>
          <a:p>
            <a:pPr algn="l" indent="0" marL="0">
              <a:lnSpc>
                <a:spcPct val="75294"/>
              </a:lnSpc>
              <a:buNone/>
            </a:pPr>
            <a:r>
              <a:rPr lang="en-US" sz="4800" b="1" dirty="0">
                <a:solidFill>
                  <a:srgbClr val="DDB84E"/>
                </a:solidFill>
                <a:latin typeface="Playfair Display" pitchFamily="34" charset="0"/>
                <a:ea typeface="Playfair Display" pitchFamily="34" charset="-122"/>
                <a:cs typeface="Playfair Display" pitchFamily="34" charset="-120"/>
              </a:rPr>
              <a:t>01</a:t>
            </a:r>
            <a:endParaRPr lang="en-US" sz="4800" dirty="0"/>
          </a:p>
        </p:txBody>
      </p:sp>
      <p:sp>
        <p:nvSpPr>
          <p:cNvPr id="5" name="Text 3"/>
          <p:cNvSpPr/>
          <p:nvPr/>
        </p:nvSpPr>
        <p:spPr>
          <a:xfrm>
            <a:off x="1047750" y="5865465"/>
            <a:ext cx="5297805" cy="866775"/>
          </a:xfrm>
          <a:prstGeom prst="rect">
            <a:avLst/>
          </a:prstGeom>
          <a:noFill/>
          <a:ln/>
        </p:spPr>
        <p:txBody>
          <a:bodyPr wrap="square" lIns="25400" tIns="25400" rIns="25400" bIns="25400" rtlCol="0" anchor="t">
            <a:normAutofit/>
          </a:bodyPr>
          <a:lstStyle/>
          <a:p>
            <a:pPr algn="l" indent="0" marL="0">
              <a:lnSpc>
                <a:spcPct val="111538"/>
              </a:lnSpc>
              <a:buNone/>
            </a:pPr>
            <a:r>
              <a:rPr lang="en-US" sz="2175" dirty="0">
                <a:solidFill>
                  <a:srgbClr val="1A1A1A"/>
                </a:solidFill>
                <a:latin typeface="Open Sans" pitchFamily="34" charset="0"/>
                <a:ea typeface="Open Sans" pitchFamily="34" charset="-122"/>
                <a:cs typeface="Open Sans" pitchFamily="34" charset="-120"/>
              </a:rPr>
              <a:t>Specifies how your assets should be distributed after your death.</a:t>
            </a:r>
            <a:endParaRPr lang="en-US" sz="2175" dirty="0"/>
          </a:p>
        </p:txBody>
      </p:sp>
      <p:sp>
        <p:nvSpPr>
          <p:cNvPr id="6" name="Text 4"/>
          <p:cNvSpPr/>
          <p:nvPr/>
        </p:nvSpPr>
        <p:spPr>
          <a:xfrm>
            <a:off x="6572250" y="5046315"/>
            <a:ext cx="5657850" cy="647700"/>
          </a:xfrm>
          <a:prstGeom prst="rect">
            <a:avLst/>
          </a:prstGeom>
          <a:noFill/>
          <a:ln/>
        </p:spPr>
        <p:txBody>
          <a:bodyPr wrap="square" lIns="25400" tIns="25400" rIns="25400" bIns="25400" rtlCol="0" anchor="t">
            <a:normAutofit/>
          </a:bodyPr>
          <a:lstStyle/>
          <a:p>
            <a:pPr algn="l" indent="0" marL="0">
              <a:lnSpc>
                <a:spcPct val="75294"/>
              </a:lnSpc>
              <a:buNone/>
            </a:pPr>
            <a:r>
              <a:rPr lang="en-US" sz="4800" b="1" dirty="0">
                <a:solidFill>
                  <a:srgbClr val="DDB84E"/>
                </a:solidFill>
                <a:latin typeface="Playfair Display" pitchFamily="34" charset="0"/>
                <a:ea typeface="Playfair Display" pitchFamily="34" charset="-122"/>
                <a:cs typeface="Playfair Display" pitchFamily="34" charset="-120"/>
              </a:rPr>
              <a:t>02</a:t>
            </a:r>
            <a:endParaRPr lang="en-US" sz="4800" dirty="0"/>
          </a:p>
        </p:txBody>
      </p:sp>
      <p:sp>
        <p:nvSpPr>
          <p:cNvPr id="7" name="Text 5"/>
          <p:cNvSpPr/>
          <p:nvPr/>
        </p:nvSpPr>
        <p:spPr>
          <a:xfrm>
            <a:off x="6572250" y="5865465"/>
            <a:ext cx="5297805" cy="1281113"/>
          </a:xfrm>
          <a:prstGeom prst="rect">
            <a:avLst/>
          </a:prstGeom>
          <a:noFill/>
          <a:ln/>
        </p:spPr>
        <p:txBody>
          <a:bodyPr wrap="square" lIns="25400" tIns="25400" rIns="25400" bIns="25400" rtlCol="0" anchor="t">
            <a:normAutofit/>
          </a:bodyPr>
          <a:lstStyle/>
          <a:p>
            <a:pPr algn="l" indent="0" marL="0">
              <a:lnSpc>
                <a:spcPct val="111538"/>
              </a:lnSpc>
              <a:buNone/>
            </a:pPr>
            <a:r>
              <a:rPr lang="en-US" sz="2175" dirty="0">
                <a:solidFill>
                  <a:srgbClr val="1A1A1A"/>
                </a:solidFill>
                <a:latin typeface="Open Sans" pitchFamily="34" charset="0"/>
                <a:ea typeface="Open Sans" pitchFamily="34" charset="-122"/>
                <a:cs typeface="Open Sans" pitchFamily="34" charset="-120"/>
              </a:rPr>
              <a:t>Names an executor who will manage the estate's affairs and can outline guardianship for minor children.</a:t>
            </a:r>
            <a:endParaRPr lang="en-US" sz="2175" dirty="0"/>
          </a:p>
        </p:txBody>
      </p:sp>
      <p:sp>
        <p:nvSpPr>
          <p:cNvPr id="8" name="Text 6"/>
          <p:cNvSpPr/>
          <p:nvPr/>
        </p:nvSpPr>
        <p:spPr>
          <a:xfrm>
            <a:off x="12096750" y="5046315"/>
            <a:ext cx="5657850" cy="647700"/>
          </a:xfrm>
          <a:prstGeom prst="rect">
            <a:avLst/>
          </a:prstGeom>
          <a:noFill/>
          <a:ln/>
        </p:spPr>
        <p:txBody>
          <a:bodyPr wrap="square" lIns="25400" tIns="25400" rIns="25400" bIns="25400" rtlCol="0" anchor="t">
            <a:normAutofit/>
          </a:bodyPr>
          <a:lstStyle/>
          <a:p>
            <a:pPr algn="l" indent="0" marL="0">
              <a:lnSpc>
                <a:spcPct val="75294"/>
              </a:lnSpc>
              <a:buNone/>
            </a:pPr>
            <a:r>
              <a:rPr lang="en-US" sz="4800" b="1" dirty="0">
                <a:solidFill>
                  <a:srgbClr val="DDB84E"/>
                </a:solidFill>
                <a:latin typeface="Playfair Display" pitchFamily="34" charset="0"/>
                <a:ea typeface="Playfair Display" pitchFamily="34" charset="-122"/>
                <a:cs typeface="Playfair Display" pitchFamily="34" charset="-120"/>
              </a:rPr>
              <a:t>03</a:t>
            </a:r>
            <a:endParaRPr lang="en-US" sz="4800" dirty="0"/>
          </a:p>
        </p:txBody>
      </p:sp>
      <p:sp>
        <p:nvSpPr>
          <p:cNvPr id="9" name="Text 7"/>
          <p:cNvSpPr/>
          <p:nvPr/>
        </p:nvSpPr>
        <p:spPr>
          <a:xfrm>
            <a:off x="12096750" y="5865465"/>
            <a:ext cx="5297805" cy="1281113"/>
          </a:xfrm>
          <a:prstGeom prst="rect">
            <a:avLst/>
          </a:prstGeom>
          <a:noFill/>
          <a:ln/>
        </p:spPr>
        <p:txBody>
          <a:bodyPr wrap="square" lIns="25400" tIns="25400" rIns="25400" bIns="25400" rtlCol="0" anchor="t">
            <a:normAutofit/>
          </a:bodyPr>
          <a:lstStyle/>
          <a:p>
            <a:pPr algn="l" indent="0" marL="0">
              <a:lnSpc>
                <a:spcPct val="111538"/>
              </a:lnSpc>
              <a:buNone/>
            </a:pPr>
            <a:r>
              <a:rPr lang="en-US" sz="2175" dirty="0">
                <a:solidFill>
                  <a:srgbClr val="1A1A1A"/>
                </a:solidFill>
                <a:latin typeface="Open Sans" pitchFamily="34" charset="0"/>
                <a:ea typeface="Open Sans" pitchFamily="34" charset="-122"/>
                <a:cs typeface="Open Sans" pitchFamily="34" charset="-120"/>
              </a:rPr>
              <a:t>Ensures that your assets are distributed according to your wishes and not based on state intestacy laws.</a:t>
            </a:r>
            <a:endParaRPr lang="en-US" sz="217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DEFINITIONS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Administrator of an estate</a:t>
            </a:r>
            <a:endParaRPr lang="en-US" sz="4800" dirty="0"/>
          </a:p>
        </p:txBody>
      </p:sp>
      <p:sp>
        <p:nvSpPr>
          <p:cNvPr id="4" name="Shape 2"/>
          <p:cNvSpPr/>
          <p:nvPr/>
        </p:nvSpPr>
        <p:spPr>
          <a:xfrm>
            <a:off x="1047750" y="2248942"/>
            <a:ext cx="914400" cy="38100"/>
          </a:xfrm>
          <a:prstGeom prst="rect">
            <a:avLst/>
          </a:prstGeom>
          <a:solidFill>
            <a:srgbClr val="DDB84E"/>
          </a:solidFill>
          <a:ln/>
        </p:spPr>
      </p:sp>
      <p:sp>
        <p:nvSpPr>
          <p:cNvPr id="5" name="Text 3"/>
          <p:cNvSpPr/>
          <p:nvPr/>
        </p:nvSpPr>
        <p:spPr>
          <a:xfrm>
            <a:off x="1047750" y="4796284"/>
            <a:ext cx="14225588" cy="1009650"/>
          </a:xfrm>
          <a:prstGeom prst="rect">
            <a:avLst/>
          </a:prstGeom>
          <a:noFill/>
          <a:ln/>
        </p:spPr>
        <p:txBody>
          <a:bodyPr wrap="square" lIns="25400" tIns="25400" rIns="25400" bIns="25400" rtlCol="0" anchor="t">
            <a:normAutofit/>
          </a:bodyPr>
          <a:lstStyle/>
          <a:p>
            <a:pPr algn="l" indent="0" marL="0">
              <a:lnSpc>
                <a:spcPct val="110870"/>
              </a:lnSpc>
              <a:buNone/>
            </a:pPr>
            <a:r>
              <a:rPr lang="en-US" sz="2550" dirty="0">
                <a:solidFill>
                  <a:srgbClr val="1A1A1A"/>
                </a:solidFill>
                <a:latin typeface="Open Sans" pitchFamily="34" charset="0"/>
                <a:ea typeface="Open Sans" pitchFamily="34" charset="-122"/>
                <a:cs typeface="Open Sans" pitchFamily="34" charset="-120"/>
              </a:rPr>
              <a:t>Legal term referring to a person appointed by a court to administer the estate of a deceased person who left no will.</a:t>
            </a:r>
            <a:endParaRPr lang="en-US" sz="2550" dirty="0"/>
          </a:p>
        </p:txBody>
      </p:sp>
      <p:sp>
        <p:nvSpPr>
          <p:cNvPr id="6" name="Text 4"/>
          <p:cNvSpPr/>
          <p:nvPr/>
        </p:nvSpPr>
        <p:spPr>
          <a:xfrm>
            <a:off x="1047750" y="6129784"/>
            <a:ext cx="14225588" cy="1495425"/>
          </a:xfrm>
          <a:prstGeom prst="rect">
            <a:avLst/>
          </a:prstGeom>
          <a:noFill/>
          <a:ln/>
        </p:spPr>
        <p:txBody>
          <a:bodyPr wrap="square" lIns="25400" tIns="25400" rIns="25400" bIns="25400" rtlCol="0" anchor="t">
            <a:normAutofit/>
          </a:bodyPr>
          <a:lstStyle/>
          <a:p>
            <a:pPr algn="l" indent="0" marL="0">
              <a:lnSpc>
                <a:spcPct val="110870"/>
              </a:lnSpc>
              <a:buNone/>
            </a:pPr>
            <a:r>
              <a:rPr lang="en-US" sz="2550" dirty="0">
                <a:solidFill>
                  <a:srgbClr val="4A4A4A"/>
                </a:solidFill>
                <a:latin typeface="Open Sans" pitchFamily="34" charset="0"/>
                <a:ea typeface="Open Sans" pitchFamily="34" charset="-122"/>
                <a:cs typeface="Open Sans" pitchFamily="34" charset="-120"/>
              </a:rPr>
              <a:t>Where a person dies intestate, i.e., without a will, the court may appoint a person to settle their debts, pay any necessary taxes and funeral expenses, and distribute the remainder according to the procedure set down at law.</a:t>
            </a:r>
            <a:endParaRPr lang="en-US" sz="2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WHAT IS IT?</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Probate &amp; executors of the estate</a:t>
            </a:r>
            <a:endParaRPr lang="en-US" sz="4800" dirty="0"/>
          </a:p>
        </p:txBody>
      </p:sp>
      <p:sp>
        <p:nvSpPr>
          <p:cNvPr id="4" name="Shape 2"/>
          <p:cNvSpPr/>
          <p:nvPr/>
        </p:nvSpPr>
        <p:spPr>
          <a:xfrm>
            <a:off x="1047750" y="4212878"/>
            <a:ext cx="7867650" cy="28575"/>
          </a:xfrm>
          <a:prstGeom prst="rect">
            <a:avLst/>
          </a:prstGeom>
          <a:solidFill>
            <a:srgbClr val="DDB84E"/>
          </a:solidFill>
          <a:ln/>
        </p:spPr>
      </p:sp>
      <p:sp>
        <p:nvSpPr>
          <p:cNvPr id="5" name="Text 3"/>
          <p:cNvSpPr/>
          <p:nvPr/>
        </p:nvSpPr>
        <p:spPr>
          <a:xfrm>
            <a:off x="1047750" y="4470053"/>
            <a:ext cx="8103679" cy="1581150"/>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1A1A1A"/>
                </a:solidFill>
                <a:latin typeface="Open Sans" pitchFamily="34" charset="0"/>
                <a:ea typeface="Open Sans" pitchFamily="34" charset="-122"/>
                <a:cs typeface="Open Sans" pitchFamily="34" charset="-120"/>
              </a:rPr>
              <a:t>After your death, the person named as executor or, if you die without a will, the person appointed by a judge -- files papers in the local probate court.</a:t>
            </a:r>
            <a:endParaRPr lang="en-US" sz="2025" dirty="0"/>
          </a:p>
        </p:txBody>
      </p:sp>
      <p:sp>
        <p:nvSpPr>
          <p:cNvPr id="6" name="Shape 4"/>
          <p:cNvSpPr/>
          <p:nvPr/>
        </p:nvSpPr>
        <p:spPr>
          <a:xfrm>
            <a:off x="9372600" y="4212878"/>
            <a:ext cx="7867650" cy="28575"/>
          </a:xfrm>
          <a:prstGeom prst="rect">
            <a:avLst/>
          </a:prstGeom>
          <a:solidFill>
            <a:srgbClr val="DDB84E"/>
          </a:solidFill>
          <a:ln/>
        </p:spPr>
      </p:sp>
      <p:sp>
        <p:nvSpPr>
          <p:cNvPr id="7" name="Text 5"/>
          <p:cNvSpPr/>
          <p:nvPr/>
        </p:nvSpPr>
        <p:spPr>
          <a:xfrm>
            <a:off x="9372600" y="4470053"/>
            <a:ext cx="8103679" cy="1581150"/>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1A1A1A"/>
                </a:solidFill>
                <a:latin typeface="Open Sans" pitchFamily="34" charset="0"/>
                <a:ea typeface="Open Sans" pitchFamily="34" charset="-122"/>
                <a:cs typeface="Open Sans" pitchFamily="34" charset="-120"/>
              </a:rPr>
              <a:t>The executor proves the validity of the will and presents the court with lists of your property, debts, and who is to inherit what you've left. Then, relatives and creditors are officially notified of your death.</a:t>
            </a:r>
            <a:endParaRPr lang="en-US" sz="2025" dirty="0"/>
          </a:p>
        </p:txBody>
      </p:sp>
      <p:sp>
        <p:nvSpPr>
          <p:cNvPr id="8" name="Shape 6"/>
          <p:cNvSpPr/>
          <p:nvPr/>
        </p:nvSpPr>
        <p:spPr>
          <a:xfrm>
            <a:off x="1047750" y="6356003"/>
            <a:ext cx="7867650" cy="28575"/>
          </a:xfrm>
          <a:prstGeom prst="rect">
            <a:avLst/>
          </a:prstGeom>
          <a:solidFill>
            <a:srgbClr val="DDB84E"/>
          </a:solidFill>
          <a:ln/>
        </p:spPr>
      </p:sp>
      <p:sp>
        <p:nvSpPr>
          <p:cNvPr id="9" name="Text 7"/>
          <p:cNvSpPr/>
          <p:nvPr/>
        </p:nvSpPr>
        <p:spPr>
          <a:xfrm>
            <a:off x="1047750" y="6613178"/>
            <a:ext cx="8103679" cy="1195388"/>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1A1A1A"/>
                </a:solidFill>
                <a:latin typeface="Open Sans" pitchFamily="34" charset="0"/>
                <a:ea typeface="Open Sans" pitchFamily="34" charset="-122"/>
                <a:cs typeface="Open Sans" pitchFamily="34" charset="-120"/>
              </a:rPr>
              <a:t>Your executor must find, secure, and manage your assets during the probate process, which commonly takes a few months to a year.</a:t>
            </a:r>
            <a:endParaRPr lang="en-US" sz="2025" dirty="0"/>
          </a:p>
        </p:txBody>
      </p:sp>
      <p:sp>
        <p:nvSpPr>
          <p:cNvPr id="10" name="Shape 8"/>
          <p:cNvSpPr/>
          <p:nvPr/>
        </p:nvSpPr>
        <p:spPr>
          <a:xfrm>
            <a:off x="9372600" y="6356003"/>
            <a:ext cx="7867650" cy="28575"/>
          </a:xfrm>
          <a:prstGeom prst="rect">
            <a:avLst/>
          </a:prstGeom>
          <a:solidFill>
            <a:srgbClr val="DDB84E"/>
          </a:solidFill>
          <a:ln/>
        </p:spPr>
      </p:sp>
      <p:sp>
        <p:nvSpPr>
          <p:cNvPr id="11" name="Text 9"/>
          <p:cNvSpPr/>
          <p:nvPr/>
        </p:nvSpPr>
        <p:spPr>
          <a:xfrm>
            <a:off x="9372600" y="6613178"/>
            <a:ext cx="8103679" cy="1195388"/>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1A1A1A"/>
                </a:solidFill>
                <a:latin typeface="Open Sans" pitchFamily="34" charset="0"/>
                <a:ea typeface="Open Sans" pitchFamily="34" charset="-122"/>
                <a:cs typeface="Open Sans" pitchFamily="34" charset="-120"/>
              </a:rPr>
              <a:t>Depending on the contents of your will, and on the amount of your debts, executor may have to decide whether or not to sell your real estate, securities, or other property.</a:t>
            </a:r>
            <a:endParaRPr lang="en-US" sz="20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PROBATE AND ESTATE TAX</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What is taxed, and why people underestimate it</a:t>
            </a:r>
            <a:endParaRPr lang="en-US" sz="4500" dirty="0"/>
          </a:p>
        </p:txBody>
      </p:sp>
      <p:sp>
        <p:nvSpPr>
          <p:cNvPr id="4" name="Shape 2"/>
          <p:cNvSpPr/>
          <p:nvPr/>
        </p:nvSpPr>
        <p:spPr>
          <a:xfrm>
            <a:off x="1047750" y="2207865"/>
            <a:ext cx="5206901" cy="3490913"/>
          </a:xfrm>
          <a:prstGeom prst="rect">
            <a:avLst/>
          </a:prstGeom>
          <a:solidFill>
            <a:srgbClr val="FFFFFF"/>
          </a:solidFill>
          <a:ln/>
        </p:spPr>
      </p:sp>
      <p:sp>
        <p:nvSpPr>
          <p:cNvPr id="5" name="Shape 3"/>
          <p:cNvSpPr/>
          <p:nvPr/>
        </p:nvSpPr>
        <p:spPr>
          <a:xfrm>
            <a:off x="1047750" y="5689253"/>
            <a:ext cx="5206901" cy="9525"/>
          </a:xfrm>
          <a:prstGeom prst="rect">
            <a:avLst/>
          </a:prstGeom>
          <a:solidFill>
            <a:srgbClr val="E3DCCB"/>
          </a:solidFill>
          <a:ln/>
        </p:spPr>
      </p:sp>
      <p:sp>
        <p:nvSpPr>
          <p:cNvPr id="6" name="Shape 4"/>
          <p:cNvSpPr/>
          <p:nvPr/>
        </p:nvSpPr>
        <p:spPr>
          <a:xfrm>
            <a:off x="1047750" y="2207865"/>
            <a:ext cx="5206901" cy="38100"/>
          </a:xfrm>
          <a:prstGeom prst="rect">
            <a:avLst/>
          </a:prstGeom>
          <a:solidFill>
            <a:srgbClr val="DDB84E"/>
          </a:solidFill>
          <a:ln/>
        </p:spPr>
      </p:sp>
      <p:sp>
        <p:nvSpPr>
          <p:cNvPr id="7" name="Shape 5"/>
          <p:cNvSpPr/>
          <p:nvPr/>
        </p:nvSpPr>
        <p:spPr>
          <a:xfrm>
            <a:off x="1047750" y="2207865"/>
            <a:ext cx="9525" cy="3490913"/>
          </a:xfrm>
          <a:prstGeom prst="rect">
            <a:avLst/>
          </a:prstGeom>
          <a:solidFill>
            <a:srgbClr val="E3DCCB"/>
          </a:solidFill>
          <a:ln/>
        </p:spPr>
      </p:sp>
      <p:sp>
        <p:nvSpPr>
          <p:cNvPr id="8" name="Shape 6"/>
          <p:cNvSpPr/>
          <p:nvPr/>
        </p:nvSpPr>
        <p:spPr>
          <a:xfrm>
            <a:off x="6245126" y="2207865"/>
            <a:ext cx="9525" cy="3490913"/>
          </a:xfrm>
          <a:prstGeom prst="rect">
            <a:avLst/>
          </a:prstGeom>
          <a:solidFill>
            <a:srgbClr val="E3DCCB"/>
          </a:solidFill>
          <a:ln/>
        </p:spPr>
      </p:sp>
      <p:sp>
        <p:nvSpPr>
          <p:cNvPr id="9" name="Text 7"/>
          <p:cNvSpPr/>
          <p:nvPr/>
        </p:nvSpPr>
        <p:spPr>
          <a:xfrm>
            <a:off x="1323975" y="2531715"/>
            <a:ext cx="5119896" cy="371475"/>
          </a:xfrm>
          <a:prstGeom prst="rect">
            <a:avLst/>
          </a:prstGeom>
          <a:noFill/>
          <a:ln/>
        </p:spPr>
        <p:txBody>
          <a:bodyPr wrap="square" lIns="25400" tIns="25400" rIns="25400" bIns="25400" rtlCol="0" anchor="t">
            <a:normAutofit/>
          </a:bodyPr>
          <a:lstStyle/>
          <a:p>
            <a:pPr algn="l" indent="0" marL="0">
              <a:buNone/>
            </a:pPr>
            <a:r>
              <a:rPr lang="en-US" sz="1950" spc="234" kern="0" dirty="0">
                <a:solidFill>
                  <a:srgbClr val="000000"/>
                </a:solidFill>
                <a:latin typeface="Playfair Display SC" pitchFamily="34" charset="0"/>
                <a:ea typeface="Playfair Display SC" pitchFamily="34" charset="-122"/>
                <a:cs typeface="Playfair Display SC" pitchFamily="34" charset="-120"/>
              </a:rPr>
              <a:t>PROBATE TAXES</a:t>
            </a:r>
            <a:endParaRPr lang="en-US" sz="1950" dirty="0"/>
          </a:p>
        </p:txBody>
      </p:sp>
      <p:sp>
        <p:nvSpPr>
          <p:cNvPr id="10" name="Text 8"/>
          <p:cNvSpPr/>
          <p:nvPr/>
        </p:nvSpPr>
        <p:spPr>
          <a:xfrm>
            <a:off x="1323975" y="2998440"/>
            <a:ext cx="4794084" cy="1764506"/>
          </a:xfrm>
          <a:prstGeom prst="rect">
            <a:avLst/>
          </a:prstGeom>
          <a:noFill/>
          <a:ln/>
        </p:spPr>
        <p:txBody>
          <a:bodyPr wrap="square" lIns="25400" tIns="25400" rIns="25400" bIns="25400" rtlCol="0" anchor="t">
            <a:normAutofit/>
          </a:bodyPr>
          <a:lstStyle/>
          <a:p>
            <a:pPr algn="l" indent="0" marL="0">
              <a:lnSpc>
                <a:spcPct val="106618"/>
              </a:lnSpc>
              <a:buNone/>
            </a:pPr>
            <a:r>
              <a:rPr lang="en-US" sz="1875" dirty="0">
                <a:solidFill>
                  <a:srgbClr val="4A4A4A"/>
                </a:solidFill>
                <a:latin typeface="Open Sans" pitchFamily="34" charset="0"/>
                <a:ea typeface="Open Sans" pitchFamily="34" charset="-122"/>
                <a:cs typeface="Open Sans" pitchFamily="34" charset="-120"/>
              </a:rPr>
              <a:t>Often referred to as estate taxes. Different from inheritance taxes. In Maryland, the estate tax is applied to the total value of the decedent's estate before it is distributed to the heirs.</a:t>
            </a:r>
            <a:endParaRPr lang="en-US" sz="1875" dirty="0"/>
          </a:p>
        </p:txBody>
      </p:sp>
      <p:sp>
        <p:nvSpPr>
          <p:cNvPr id="11" name="Shape 9"/>
          <p:cNvSpPr/>
          <p:nvPr/>
        </p:nvSpPr>
        <p:spPr>
          <a:xfrm>
            <a:off x="6540401" y="2207865"/>
            <a:ext cx="5207050" cy="3490913"/>
          </a:xfrm>
          <a:prstGeom prst="rect">
            <a:avLst/>
          </a:prstGeom>
          <a:solidFill>
            <a:srgbClr val="FFFFFF"/>
          </a:solidFill>
          <a:ln/>
        </p:spPr>
      </p:sp>
      <p:sp>
        <p:nvSpPr>
          <p:cNvPr id="12" name="Shape 10"/>
          <p:cNvSpPr/>
          <p:nvPr/>
        </p:nvSpPr>
        <p:spPr>
          <a:xfrm>
            <a:off x="6540401" y="5689253"/>
            <a:ext cx="5207050" cy="9525"/>
          </a:xfrm>
          <a:prstGeom prst="rect">
            <a:avLst/>
          </a:prstGeom>
          <a:solidFill>
            <a:srgbClr val="E3DCCB"/>
          </a:solidFill>
          <a:ln/>
        </p:spPr>
      </p:sp>
      <p:sp>
        <p:nvSpPr>
          <p:cNvPr id="13" name="Shape 11"/>
          <p:cNvSpPr/>
          <p:nvPr/>
        </p:nvSpPr>
        <p:spPr>
          <a:xfrm>
            <a:off x="6540401" y="2207865"/>
            <a:ext cx="5207050" cy="38100"/>
          </a:xfrm>
          <a:prstGeom prst="rect">
            <a:avLst/>
          </a:prstGeom>
          <a:solidFill>
            <a:srgbClr val="DDB84E"/>
          </a:solidFill>
          <a:ln/>
        </p:spPr>
      </p:sp>
      <p:sp>
        <p:nvSpPr>
          <p:cNvPr id="14" name="Shape 12"/>
          <p:cNvSpPr/>
          <p:nvPr/>
        </p:nvSpPr>
        <p:spPr>
          <a:xfrm>
            <a:off x="6540401" y="2207865"/>
            <a:ext cx="9525" cy="3490913"/>
          </a:xfrm>
          <a:prstGeom prst="rect">
            <a:avLst/>
          </a:prstGeom>
          <a:solidFill>
            <a:srgbClr val="E3DCCB"/>
          </a:solidFill>
          <a:ln/>
        </p:spPr>
      </p:sp>
      <p:sp>
        <p:nvSpPr>
          <p:cNvPr id="15" name="Shape 13"/>
          <p:cNvSpPr/>
          <p:nvPr/>
        </p:nvSpPr>
        <p:spPr>
          <a:xfrm>
            <a:off x="11737925" y="2207865"/>
            <a:ext cx="9525" cy="3490913"/>
          </a:xfrm>
          <a:prstGeom prst="rect">
            <a:avLst/>
          </a:prstGeom>
          <a:solidFill>
            <a:srgbClr val="E3DCCB"/>
          </a:solidFill>
          <a:ln/>
        </p:spPr>
      </p:sp>
      <p:sp>
        <p:nvSpPr>
          <p:cNvPr id="16" name="Text 14"/>
          <p:cNvSpPr/>
          <p:nvPr/>
        </p:nvSpPr>
        <p:spPr>
          <a:xfrm>
            <a:off x="6816626" y="2531715"/>
            <a:ext cx="5120060" cy="371475"/>
          </a:xfrm>
          <a:prstGeom prst="rect">
            <a:avLst/>
          </a:prstGeom>
          <a:noFill/>
          <a:ln/>
        </p:spPr>
        <p:txBody>
          <a:bodyPr wrap="square" lIns="25400" tIns="25400" rIns="25400" bIns="25400" rtlCol="0" anchor="t">
            <a:normAutofit/>
          </a:bodyPr>
          <a:lstStyle/>
          <a:p>
            <a:pPr algn="l" indent="0" marL="0">
              <a:buNone/>
            </a:pPr>
            <a:r>
              <a:rPr lang="en-US" sz="1950" spc="234" kern="0" dirty="0">
                <a:solidFill>
                  <a:srgbClr val="000000"/>
                </a:solidFill>
                <a:latin typeface="Playfair Display SC" pitchFamily="34" charset="0"/>
                <a:ea typeface="Playfair Display SC" pitchFamily="34" charset="-122"/>
                <a:cs typeface="Playfair Display SC" pitchFamily="34" charset="-120"/>
              </a:rPr>
              <a:t>THRESHOLD FOR TAXATION</a:t>
            </a:r>
            <a:endParaRPr lang="en-US" sz="1950" dirty="0"/>
          </a:p>
        </p:txBody>
      </p:sp>
      <p:sp>
        <p:nvSpPr>
          <p:cNvPr id="17" name="Text 15"/>
          <p:cNvSpPr/>
          <p:nvPr/>
        </p:nvSpPr>
        <p:spPr>
          <a:xfrm>
            <a:off x="6816626" y="2998440"/>
            <a:ext cx="4794238" cy="1419225"/>
          </a:xfrm>
          <a:prstGeom prst="rect">
            <a:avLst/>
          </a:prstGeom>
          <a:noFill/>
          <a:ln/>
        </p:spPr>
        <p:txBody>
          <a:bodyPr wrap="square" lIns="25400" tIns="25400" rIns="25400" bIns="25400" rtlCol="0" anchor="t">
            <a:normAutofit/>
          </a:bodyPr>
          <a:lstStyle/>
          <a:p>
            <a:pPr algn="l" indent="0" marL="0">
              <a:lnSpc>
                <a:spcPct val="106618"/>
              </a:lnSpc>
              <a:buNone/>
            </a:pPr>
            <a:r>
              <a:rPr lang="en-US" sz="1875" dirty="0">
                <a:solidFill>
                  <a:srgbClr val="4A4A4A"/>
                </a:solidFill>
                <a:latin typeface="Open Sans" pitchFamily="34" charset="0"/>
                <a:ea typeface="Open Sans" pitchFamily="34" charset="-122"/>
                <a:cs typeface="Open Sans" pitchFamily="34" charset="-120"/>
              </a:rPr>
              <a:t>As of my last update, in Maryland, estates valued above $5 million are subject to estate tax. The tax rate varies based on the estate's value.</a:t>
            </a:r>
            <a:endParaRPr lang="en-US" sz="1875" dirty="0"/>
          </a:p>
        </p:txBody>
      </p:sp>
      <p:sp>
        <p:nvSpPr>
          <p:cNvPr id="18" name="Shape 16"/>
          <p:cNvSpPr/>
          <p:nvPr/>
        </p:nvSpPr>
        <p:spPr>
          <a:xfrm>
            <a:off x="12033200" y="2207865"/>
            <a:ext cx="5207050" cy="3490913"/>
          </a:xfrm>
          <a:prstGeom prst="rect">
            <a:avLst/>
          </a:prstGeom>
          <a:solidFill>
            <a:srgbClr val="FFFFFF"/>
          </a:solidFill>
          <a:ln/>
        </p:spPr>
      </p:sp>
      <p:sp>
        <p:nvSpPr>
          <p:cNvPr id="19" name="Shape 17"/>
          <p:cNvSpPr/>
          <p:nvPr/>
        </p:nvSpPr>
        <p:spPr>
          <a:xfrm>
            <a:off x="12033200" y="5689253"/>
            <a:ext cx="5207050" cy="9525"/>
          </a:xfrm>
          <a:prstGeom prst="rect">
            <a:avLst/>
          </a:prstGeom>
          <a:solidFill>
            <a:srgbClr val="E3DCCB"/>
          </a:solidFill>
          <a:ln/>
        </p:spPr>
      </p:sp>
      <p:sp>
        <p:nvSpPr>
          <p:cNvPr id="20" name="Shape 18"/>
          <p:cNvSpPr/>
          <p:nvPr/>
        </p:nvSpPr>
        <p:spPr>
          <a:xfrm>
            <a:off x="12033200" y="2207865"/>
            <a:ext cx="5207050" cy="38100"/>
          </a:xfrm>
          <a:prstGeom prst="rect">
            <a:avLst/>
          </a:prstGeom>
          <a:solidFill>
            <a:srgbClr val="DDB84E"/>
          </a:solidFill>
          <a:ln/>
        </p:spPr>
      </p:sp>
      <p:sp>
        <p:nvSpPr>
          <p:cNvPr id="21" name="Shape 19"/>
          <p:cNvSpPr/>
          <p:nvPr/>
        </p:nvSpPr>
        <p:spPr>
          <a:xfrm>
            <a:off x="12033200" y="2207865"/>
            <a:ext cx="9525" cy="3490913"/>
          </a:xfrm>
          <a:prstGeom prst="rect">
            <a:avLst/>
          </a:prstGeom>
          <a:solidFill>
            <a:srgbClr val="E3DCCB"/>
          </a:solidFill>
          <a:ln/>
        </p:spPr>
      </p:sp>
      <p:sp>
        <p:nvSpPr>
          <p:cNvPr id="22" name="Shape 20"/>
          <p:cNvSpPr/>
          <p:nvPr/>
        </p:nvSpPr>
        <p:spPr>
          <a:xfrm>
            <a:off x="17230725" y="2207865"/>
            <a:ext cx="9525" cy="3490913"/>
          </a:xfrm>
          <a:prstGeom prst="rect">
            <a:avLst/>
          </a:prstGeom>
          <a:solidFill>
            <a:srgbClr val="E3DCCB"/>
          </a:solidFill>
          <a:ln/>
        </p:spPr>
      </p:sp>
      <p:sp>
        <p:nvSpPr>
          <p:cNvPr id="23" name="Text 21"/>
          <p:cNvSpPr/>
          <p:nvPr/>
        </p:nvSpPr>
        <p:spPr>
          <a:xfrm>
            <a:off x="12309425" y="2531715"/>
            <a:ext cx="4794238" cy="704850"/>
          </a:xfrm>
          <a:prstGeom prst="rect">
            <a:avLst/>
          </a:prstGeom>
          <a:noFill/>
          <a:ln/>
        </p:spPr>
        <p:txBody>
          <a:bodyPr wrap="square" lIns="25400" tIns="25400" rIns="25400" bIns="25400" rtlCol="0" anchor="t">
            <a:normAutofit/>
          </a:bodyPr>
          <a:lstStyle/>
          <a:p>
            <a:pPr algn="l" indent="0" marL="0">
              <a:buNone/>
            </a:pPr>
            <a:r>
              <a:rPr lang="en-US" sz="1950" spc="234" kern="0" dirty="0">
                <a:solidFill>
                  <a:srgbClr val="000000"/>
                </a:solidFill>
                <a:latin typeface="Playfair Display SC" pitchFamily="34" charset="0"/>
                <a:ea typeface="Playfair Display SC" pitchFamily="34" charset="-122"/>
                <a:cs typeface="Playfair Display SC" pitchFamily="34" charset="-120"/>
              </a:rPr>
              <a:t>THE MISCONCEPTION ABOUT ESTATE SIZE</a:t>
            </a:r>
            <a:endParaRPr lang="en-US" sz="1950" dirty="0"/>
          </a:p>
        </p:txBody>
      </p:sp>
      <p:sp>
        <p:nvSpPr>
          <p:cNvPr id="24" name="Text 22"/>
          <p:cNvSpPr/>
          <p:nvPr/>
        </p:nvSpPr>
        <p:spPr>
          <a:xfrm>
            <a:off x="12309425" y="3331815"/>
            <a:ext cx="4794238" cy="2109788"/>
          </a:xfrm>
          <a:prstGeom prst="rect">
            <a:avLst/>
          </a:prstGeom>
          <a:noFill/>
          <a:ln/>
        </p:spPr>
        <p:txBody>
          <a:bodyPr wrap="square" lIns="25400" tIns="25400" rIns="25400" bIns="25400" rtlCol="0" anchor="t">
            <a:normAutofit/>
          </a:bodyPr>
          <a:lstStyle/>
          <a:p>
            <a:pPr algn="l" indent="0" marL="0">
              <a:lnSpc>
                <a:spcPct val="106618"/>
              </a:lnSpc>
              <a:buNone/>
            </a:pPr>
            <a:r>
              <a:rPr lang="en-US" sz="1875" dirty="0">
                <a:solidFill>
                  <a:srgbClr val="4A4A4A"/>
                </a:solidFill>
                <a:latin typeface="Open Sans" pitchFamily="34" charset="0"/>
                <a:ea typeface="Open Sans" pitchFamily="34" charset="-122"/>
                <a:cs typeface="Open Sans" pitchFamily="34" charset="-120"/>
              </a:rPr>
              <a:t>Many people assume their assets won't ever amount to the threshold for taxation, believing that estate or inheritance tax is a concern only for the very wealthy. This can be a mistaken assumption for a few reasons.</a:t>
            </a:r>
            <a:endParaRPr lang="en-US" sz="1875" dirty="0"/>
          </a:p>
        </p:txBody>
      </p:sp>
      <p:sp>
        <p:nvSpPr>
          <p:cNvPr id="25" name="Shape 23"/>
          <p:cNvSpPr/>
          <p:nvPr/>
        </p:nvSpPr>
        <p:spPr>
          <a:xfrm>
            <a:off x="1047750" y="6060728"/>
            <a:ext cx="8406259" cy="38100"/>
          </a:xfrm>
          <a:prstGeom prst="rect">
            <a:avLst/>
          </a:prstGeom>
          <a:solidFill>
            <a:srgbClr val="DDB84E"/>
          </a:solidFill>
          <a:ln/>
        </p:spPr>
      </p:sp>
      <p:sp>
        <p:nvSpPr>
          <p:cNvPr id="26" name="Text 24"/>
          <p:cNvSpPr/>
          <p:nvPr/>
        </p:nvSpPr>
        <p:spPr>
          <a:xfrm>
            <a:off x="1047750" y="6365528"/>
            <a:ext cx="924688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WHY UNDERESTIMATION IS RISKY</a:t>
            </a:r>
            <a:endParaRPr lang="en-US" sz="1800" dirty="0"/>
          </a:p>
        </p:txBody>
      </p:sp>
      <p:sp>
        <p:nvSpPr>
          <p:cNvPr id="27" name="Shape 25"/>
          <p:cNvSpPr/>
          <p:nvPr/>
        </p:nvSpPr>
        <p:spPr>
          <a:xfrm>
            <a:off x="1047750" y="6975128"/>
            <a:ext cx="104775" cy="104775"/>
          </a:xfrm>
          <a:prstGeom prst="rect">
            <a:avLst/>
          </a:prstGeom>
          <a:solidFill>
            <a:srgbClr val="DDB84E"/>
          </a:solidFill>
          <a:ln/>
        </p:spPr>
      </p:sp>
      <p:sp>
        <p:nvSpPr>
          <p:cNvPr id="28" name="Text 26"/>
          <p:cNvSpPr/>
          <p:nvPr/>
        </p:nvSpPr>
        <p:spPr>
          <a:xfrm>
            <a:off x="1323975" y="6851303"/>
            <a:ext cx="5588109" cy="397073"/>
          </a:xfrm>
          <a:prstGeom prst="rect">
            <a:avLst/>
          </a:prstGeom>
          <a:noFill/>
          <a:ln/>
        </p:spPr>
        <p:txBody>
          <a:bodyPr wrap="square" lIns="25400" tIns="25400" rIns="25400" bIns="25400" rtlCol="0" anchor="t">
            <a:normAutofit/>
          </a:bodyPr>
          <a:lstStyle/>
          <a:p>
            <a:pPr algn="l" indent="0" marL="0">
              <a:lnSpc>
                <a:spcPct val="104722"/>
              </a:lnSpc>
              <a:buNone/>
            </a:pPr>
            <a:r>
              <a:rPr lang="en-US" sz="1950" dirty="0">
                <a:solidFill>
                  <a:srgbClr val="1A1A1A"/>
                </a:solidFill>
                <a:latin typeface="Open Sans" pitchFamily="34" charset="0"/>
                <a:ea typeface="Open Sans" pitchFamily="34" charset="-122"/>
                <a:cs typeface="Open Sans" pitchFamily="34" charset="-120"/>
              </a:rPr>
              <a:t>Can lead to a lack of proper estate planning.</a:t>
            </a:r>
            <a:endParaRPr lang="en-US" sz="1950" dirty="0"/>
          </a:p>
        </p:txBody>
      </p:sp>
      <p:sp>
        <p:nvSpPr>
          <p:cNvPr id="29" name="Shape 27"/>
          <p:cNvSpPr/>
          <p:nvPr/>
        </p:nvSpPr>
        <p:spPr>
          <a:xfrm>
            <a:off x="1047750" y="7486501"/>
            <a:ext cx="104775" cy="104775"/>
          </a:xfrm>
          <a:prstGeom prst="rect">
            <a:avLst/>
          </a:prstGeom>
          <a:solidFill>
            <a:srgbClr val="DDB84E"/>
          </a:solidFill>
          <a:ln/>
        </p:spPr>
      </p:sp>
      <p:sp>
        <p:nvSpPr>
          <p:cNvPr id="30" name="Text 28"/>
          <p:cNvSpPr/>
          <p:nvPr/>
        </p:nvSpPr>
        <p:spPr>
          <a:xfrm>
            <a:off x="1323975" y="7362676"/>
            <a:ext cx="8373935" cy="1115020"/>
          </a:xfrm>
          <a:prstGeom prst="rect">
            <a:avLst/>
          </a:prstGeom>
          <a:noFill/>
          <a:ln/>
        </p:spPr>
        <p:txBody>
          <a:bodyPr wrap="square" lIns="25400" tIns="25400" rIns="25400" bIns="25400" rtlCol="0" anchor="t">
            <a:normAutofit/>
          </a:bodyPr>
          <a:lstStyle/>
          <a:p>
            <a:pPr algn="l" indent="0" marL="0">
              <a:lnSpc>
                <a:spcPct val="104722"/>
              </a:lnSpc>
              <a:buNone/>
            </a:pPr>
            <a:r>
              <a:rPr lang="en-US" sz="1950" dirty="0">
                <a:solidFill>
                  <a:srgbClr val="1A1A1A"/>
                </a:solidFill>
                <a:latin typeface="Open Sans" pitchFamily="34" charset="0"/>
                <a:ea typeface="Open Sans" pitchFamily="34" charset="-122"/>
                <a:cs typeface="Open Sans" pitchFamily="34" charset="-120"/>
              </a:rPr>
              <a:t>Without adequate planning, heirs might face unexpected tax burdens, which could force them to liquidate assets quickly or at a disadvantage to pay taxes.</a:t>
            </a:r>
            <a:endParaRPr lang="en-US" sz="1950" dirty="0"/>
          </a:p>
        </p:txBody>
      </p:sp>
      <p:sp>
        <p:nvSpPr>
          <p:cNvPr id="31" name="Shape 29"/>
          <p:cNvSpPr/>
          <p:nvPr/>
        </p:nvSpPr>
        <p:spPr>
          <a:xfrm>
            <a:off x="9930259" y="6060728"/>
            <a:ext cx="7309842" cy="1685925"/>
          </a:xfrm>
          <a:prstGeom prst="rect">
            <a:avLst/>
          </a:prstGeom>
          <a:solidFill>
            <a:srgbClr val="000000"/>
          </a:solidFill>
          <a:ln/>
        </p:spPr>
      </p:sp>
      <p:sp>
        <p:nvSpPr>
          <p:cNvPr id="32" name="Text 30"/>
          <p:cNvSpPr/>
          <p:nvPr/>
        </p:nvSpPr>
        <p:spPr>
          <a:xfrm>
            <a:off x="10235059" y="6346478"/>
            <a:ext cx="6901249" cy="1152525"/>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FFFFFF"/>
                </a:solidFill>
                <a:latin typeface="Open Sans" pitchFamily="34" charset="0"/>
                <a:ea typeface="Open Sans" pitchFamily="34" charset="-122"/>
                <a:cs typeface="Open Sans" pitchFamily="34" charset="-120"/>
              </a:rPr>
              <a:t>Proactive planning can include strategies like gifting during one's lifetime, setting up trusts, or utilizing life insurance in a way that minimizes tax exposure.</a:t>
            </a:r>
            <a:endParaRPr lang="en-US" sz="1950" dirty="0"/>
          </a:p>
        </p:txBody>
      </p:sp>
      <p:sp>
        <p:nvSpPr>
          <p:cNvPr id="33" name="Shape 31"/>
          <p:cNvSpPr/>
          <p:nvPr/>
        </p:nvSpPr>
        <p:spPr>
          <a:xfrm>
            <a:off x="1047750" y="8719245"/>
            <a:ext cx="16192500" cy="9525"/>
          </a:xfrm>
          <a:prstGeom prst="rect">
            <a:avLst/>
          </a:prstGeom>
          <a:solidFill>
            <a:srgbClr val="E3DCCB"/>
          </a:solidFill>
          <a:ln/>
        </p:spPr>
      </p:sp>
      <p:sp>
        <p:nvSpPr>
          <p:cNvPr id="34" name="Text 32"/>
          <p:cNvSpPr/>
          <p:nvPr/>
        </p:nvSpPr>
        <p:spPr>
          <a:xfrm>
            <a:off x="1047750" y="8938320"/>
            <a:ext cx="16678275" cy="700980"/>
          </a:xfrm>
          <a:prstGeom prst="rect">
            <a:avLst/>
          </a:prstGeom>
          <a:noFill/>
          <a:ln/>
        </p:spPr>
        <p:txBody>
          <a:bodyPr wrap="square" lIns="25400" tIns="25400" rIns="25400" bIns="25400" rtlCol="0" anchor="t">
            <a:normAutofit/>
          </a:bodyPr>
          <a:lstStyle/>
          <a:p>
            <a:pPr algn="l" indent="0" marL="0">
              <a:lnSpc>
                <a:spcPct val="105455"/>
              </a:lnSpc>
              <a:buNone/>
            </a:pPr>
            <a:r>
              <a:rPr lang="en-US" sz="1800" dirty="0">
                <a:solidFill>
                  <a:srgbClr val="4A4A4A"/>
                </a:solidFill>
                <a:latin typeface="Open Sans" pitchFamily="34" charset="0"/>
                <a:ea typeface="Open Sans" pitchFamily="34" charset="-122"/>
                <a:cs typeface="Open Sans" pitchFamily="34" charset="-120"/>
              </a:rPr>
              <a:t>Understanding the specifics of inheritance and estate taxes in Maryland is crucial for effective estate planning. It's important not to underestimate the potential value of one's estate and to consider how laws specific to your state might impact your estate's tax liability.</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11111"/>
        </a:solidFill>
      </p:bgPr>
    </p:bg>
    <p:spTree>
      <p:nvGrpSpPr>
        <p:cNvPr id="1" name=""/>
        <p:cNvGrpSpPr/>
        <p:nvPr/>
      </p:nvGrpSpPr>
      <p:grpSpPr>
        <a:xfrm>
          <a:off x="0" y="0"/>
          <a:ext cx="0" cy="0"/>
          <a:chOff x="0" y="0"/>
          <a:chExt cx="0" cy="0"/>
        </a:xfrm>
      </p:grpSpPr>
      <p:sp>
        <p:nvSpPr>
          <p:cNvPr id="2" name="Shape 0"/>
          <p:cNvSpPr/>
          <p:nvPr/>
        </p:nvSpPr>
        <p:spPr>
          <a:xfrm>
            <a:off x="0" y="0"/>
            <a:ext cx="7315200" cy="10287000"/>
          </a:xfrm>
          <a:prstGeom prst="rect">
            <a:avLst/>
          </a:prstGeom>
          <a:solidFill>
            <a:srgbClr val="000000"/>
          </a:solidFill>
          <a:ln/>
        </p:spPr>
      </p:sp>
      <p:sp>
        <p:nvSpPr>
          <p:cNvPr id="3" name="Text 1"/>
          <p:cNvSpPr/>
          <p:nvPr/>
        </p:nvSpPr>
        <p:spPr>
          <a:xfrm>
            <a:off x="571500" y="3992612"/>
            <a:ext cx="6789420" cy="352425"/>
          </a:xfrm>
          <a:prstGeom prst="rect">
            <a:avLst/>
          </a:prstGeom>
          <a:noFill/>
          <a:ln/>
        </p:spPr>
        <p:txBody>
          <a:bodyPr wrap="square" lIns="25400" tIns="25400" rIns="25400" bIns="25400" rtlCol="0" anchor="t">
            <a:normAutofit/>
          </a:bodyPr>
          <a:lstStyle/>
          <a:p>
            <a:pPr algn="l" indent="0" marL="0">
              <a:buNone/>
            </a:pPr>
            <a:r>
              <a:rPr lang="en-US" sz="1800" b="1" spc="432" kern="0" dirty="0">
                <a:solidFill>
                  <a:srgbClr val="DDB84E"/>
                </a:solidFill>
                <a:latin typeface="Open Sans" pitchFamily="34" charset="0"/>
                <a:ea typeface="Open Sans" pitchFamily="34" charset="-122"/>
                <a:cs typeface="Open Sans" pitchFamily="34" charset="-120"/>
              </a:rPr>
              <a:t>QUESTION</a:t>
            </a:r>
            <a:endParaRPr lang="en-US" sz="1800" dirty="0"/>
          </a:p>
        </p:txBody>
      </p:sp>
      <p:sp>
        <p:nvSpPr>
          <p:cNvPr id="4" name="Text 2"/>
          <p:cNvSpPr/>
          <p:nvPr/>
        </p:nvSpPr>
        <p:spPr>
          <a:xfrm>
            <a:off x="571500" y="4535537"/>
            <a:ext cx="6357366" cy="1796802"/>
          </a:xfrm>
          <a:prstGeom prst="rect">
            <a:avLst/>
          </a:prstGeom>
          <a:noFill/>
          <a:ln/>
        </p:spPr>
        <p:txBody>
          <a:bodyPr wrap="square" lIns="25400" tIns="25400" rIns="25400" bIns="25400" rtlCol="0" anchor="t">
            <a:normAutofit/>
          </a:bodyPr>
          <a:lstStyle/>
          <a:p>
            <a:pPr algn="l" indent="0" marL="0">
              <a:lnSpc>
                <a:spcPct val="85500"/>
              </a:lnSpc>
              <a:buNone/>
            </a:pPr>
            <a:r>
              <a:rPr lang="en-US" sz="4050" b="1" dirty="0">
                <a:solidFill>
                  <a:srgbClr val="FFFFFF"/>
                </a:solidFill>
                <a:latin typeface="Playfair Display" pitchFamily="34" charset="0"/>
                <a:ea typeface="Playfair Display" pitchFamily="34" charset="-122"/>
                <a:cs typeface="Playfair Display" pitchFamily="34" charset="-120"/>
              </a:rPr>
              <a:t>What happens to your probate property if you had no will?</a:t>
            </a:r>
            <a:endParaRPr lang="en-US" sz="4050" dirty="0"/>
          </a:p>
        </p:txBody>
      </p:sp>
      <p:sp>
        <p:nvSpPr>
          <p:cNvPr id="5" name="Shape 3"/>
          <p:cNvSpPr/>
          <p:nvPr/>
        </p:nvSpPr>
        <p:spPr>
          <a:xfrm>
            <a:off x="7315200" y="0"/>
            <a:ext cx="10972800" cy="10287000"/>
          </a:xfrm>
          <a:prstGeom prst="rect">
            <a:avLst/>
          </a:prstGeom>
          <a:solidFill>
            <a:srgbClr val="FAF8F3"/>
          </a:solidFill>
          <a:ln/>
        </p:spPr>
      </p:sp>
      <p:sp>
        <p:nvSpPr>
          <p:cNvPr id="6" name="Text 4"/>
          <p:cNvSpPr/>
          <p:nvPr/>
        </p:nvSpPr>
        <p:spPr>
          <a:xfrm>
            <a:off x="8077200" y="2463254"/>
            <a:ext cx="10393680" cy="352425"/>
          </a:xfrm>
          <a:prstGeom prst="rect">
            <a:avLst/>
          </a:prstGeom>
          <a:noFill/>
          <a:ln/>
        </p:spPr>
        <p:txBody>
          <a:bodyPr wrap="square" lIns="25400" tIns="25400" rIns="25400" bIns="25400" rtlCol="0" anchor="t">
            <a:normAutofit/>
          </a:bodyPr>
          <a:lstStyle/>
          <a:p>
            <a:pPr algn="l" indent="0" marL="0">
              <a:buNone/>
            </a:pPr>
            <a:r>
              <a:rPr lang="en-US" sz="1800" b="1" spc="432" kern="0" dirty="0">
                <a:solidFill>
                  <a:srgbClr val="B8952F"/>
                </a:solidFill>
                <a:latin typeface="Open Sans" pitchFamily="34" charset="0"/>
                <a:ea typeface="Open Sans" pitchFamily="34" charset="-122"/>
                <a:cs typeface="Open Sans" pitchFamily="34" charset="-120"/>
              </a:rPr>
              <a:t>ANSWER</a:t>
            </a:r>
            <a:endParaRPr lang="en-US" sz="1800" dirty="0"/>
          </a:p>
        </p:txBody>
      </p:sp>
      <p:sp>
        <p:nvSpPr>
          <p:cNvPr id="7" name="Text 5"/>
          <p:cNvSpPr/>
          <p:nvPr/>
        </p:nvSpPr>
        <p:spPr>
          <a:xfrm>
            <a:off x="8077200" y="3063329"/>
            <a:ext cx="9732264" cy="990600"/>
          </a:xfrm>
          <a:prstGeom prst="rect">
            <a:avLst/>
          </a:prstGeom>
          <a:noFill/>
          <a:ln/>
        </p:spPr>
        <p:txBody>
          <a:bodyPr wrap="square" lIns="25400" tIns="25400" rIns="25400" bIns="25400" rtlCol="0" anchor="t">
            <a:normAutofit/>
          </a:bodyPr>
          <a:lstStyle/>
          <a:p>
            <a:pPr algn="l" indent="0" marL="0">
              <a:lnSpc>
                <a:spcPct val="94340"/>
              </a:lnSpc>
              <a:buNone/>
            </a:pPr>
            <a:r>
              <a:rPr lang="en-US" sz="3000" b="1" dirty="0">
                <a:solidFill>
                  <a:srgbClr val="000000"/>
                </a:solidFill>
                <a:latin typeface="Playfair Display" pitchFamily="34" charset="0"/>
                <a:ea typeface="Playfair Display" pitchFamily="34" charset="-122"/>
                <a:cs typeface="Playfair Display" pitchFamily="34" charset="-120"/>
              </a:rPr>
              <a:t>Default rules apply – look at what average decedent would want.</a:t>
            </a:r>
            <a:endParaRPr lang="en-US" sz="3000" dirty="0"/>
          </a:p>
        </p:txBody>
      </p:sp>
      <p:sp>
        <p:nvSpPr>
          <p:cNvPr id="8" name="Text 6"/>
          <p:cNvSpPr/>
          <p:nvPr/>
        </p:nvSpPr>
        <p:spPr>
          <a:xfrm>
            <a:off x="8077200" y="4301579"/>
            <a:ext cx="10393680" cy="352425"/>
          </a:xfrm>
          <a:prstGeom prst="rect">
            <a:avLst/>
          </a:prstGeom>
          <a:noFill/>
          <a:ln/>
        </p:spPr>
        <p:txBody>
          <a:bodyPr wrap="square" lIns="25400" tIns="25400" rIns="25400" bIns="25400" rtlCol="0" anchor="t">
            <a:normAutofit/>
          </a:bodyPr>
          <a:lstStyle/>
          <a:p>
            <a:pPr algn="l" indent="0" marL="0">
              <a:buNone/>
            </a:pPr>
            <a:r>
              <a:rPr lang="en-US" sz="1800" b="1" spc="324" kern="0" dirty="0">
                <a:solidFill>
                  <a:srgbClr val="B8952F"/>
                </a:solidFill>
                <a:latin typeface="Open Sans" pitchFamily="34" charset="0"/>
                <a:ea typeface="Open Sans" pitchFamily="34" charset="-122"/>
                <a:cs typeface="Open Sans" pitchFamily="34" charset="-120"/>
              </a:rPr>
              <a:t>PRIORITY</a:t>
            </a:r>
            <a:endParaRPr lang="en-US" sz="1800" dirty="0"/>
          </a:p>
        </p:txBody>
      </p:sp>
      <p:sp>
        <p:nvSpPr>
          <p:cNvPr id="9" name="Text 7"/>
          <p:cNvSpPr/>
          <p:nvPr/>
        </p:nvSpPr>
        <p:spPr>
          <a:xfrm>
            <a:off x="8077200" y="4749254"/>
            <a:ext cx="10393680"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1A1A1A"/>
                </a:solidFill>
                <a:latin typeface="Open Sans" pitchFamily="34" charset="0"/>
                <a:ea typeface="Open Sans" pitchFamily="34" charset="-122"/>
                <a:cs typeface="Open Sans" pitchFamily="34" charset="-120"/>
              </a:rPr>
              <a:t>Spouse</a:t>
            </a:r>
            <a:endParaRPr lang="en-US" sz="2100" dirty="0"/>
          </a:p>
        </p:txBody>
      </p:sp>
      <p:sp>
        <p:nvSpPr>
          <p:cNvPr id="10" name="Text 8"/>
          <p:cNvSpPr/>
          <p:nvPr/>
        </p:nvSpPr>
        <p:spPr>
          <a:xfrm>
            <a:off x="8077200" y="5269260"/>
            <a:ext cx="10393680"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1A1A1A"/>
                </a:solidFill>
                <a:latin typeface="Open Sans" pitchFamily="34" charset="0"/>
                <a:ea typeface="Open Sans" pitchFamily="34" charset="-122"/>
                <a:cs typeface="Open Sans" pitchFamily="34" charset="-120"/>
              </a:rPr>
              <a:t>"Descendants"</a:t>
            </a:r>
            <a:endParaRPr lang="en-US" sz="2100" dirty="0"/>
          </a:p>
        </p:txBody>
      </p:sp>
      <p:sp>
        <p:nvSpPr>
          <p:cNvPr id="11" name="Text 9"/>
          <p:cNvSpPr/>
          <p:nvPr/>
        </p:nvSpPr>
        <p:spPr>
          <a:xfrm>
            <a:off x="8077200" y="5789265"/>
            <a:ext cx="10393680"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1A1A1A"/>
                </a:solidFill>
                <a:latin typeface="Open Sans" pitchFamily="34" charset="0"/>
                <a:ea typeface="Open Sans" pitchFamily="34" charset="-122"/>
                <a:cs typeface="Open Sans" pitchFamily="34" charset="-120"/>
              </a:rPr>
              <a:t>Other relatives (collaterals, cut off at great grandparent level)</a:t>
            </a:r>
            <a:endParaRPr lang="en-US" sz="2100" dirty="0"/>
          </a:p>
        </p:txBody>
      </p:sp>
      <p:sp>
        <p:nvSpPr>
          <p:cNvPr id="12" name="Text 10"/>
          <p:cNvSpPr/>
          <p:nvPr/>
        </p:nvSpPr>
        <p:spPr>
          <a:xfrm>
            <a:off x="8077200" y="6309271"/>
            <a:ext cx="10393680"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1A1A1A"/>
                </a:solidFill>
                <a:latin typeface="Open Sans" pitchFamily="34" charset="0"/>
                <a:ea typeface="Open Sans" pitchFamily="34" charset="-122"/>
                <a:cs typeface="Open Sans" pitchFamily="34" charset="-120"/>
              </a:rPr>
              <a:t>"Laughing" heirs</a:t>
            </a:r>
            <a:endParaRPr lang="en-US" sz="2100" dirty="0"/>
          </a:p>
        </p:txBody>
      </p:sp>
      <p:sp>
        <p:nvSpPr>
          <p:cNvPr id="13" name="Text 11"/>
          <p:cNvSpPr/>
          <p:nvPr/>
        </p:nvSpPr>
        <p:spPr>
          <a:xfrm>
            <a:off x="8077200" y="6829276"/>
            <a:ext cx="9732264" cy="1032421"/>
          </a:xfrm>
          <a:prstGeom prst="rect">
            <a:avLst/>
          </a:prstGeom>
          <a:noFill/>
          <a:ln/>
        </p:spPr>
        <p:txBody>
          <a:bodyPr wrap="square" lIns="25400" tIns="25400" rIns="25400" bIns="25400" rtlCol="0" anchor="t">
            <a:normAutofit/>
          </a:bodyPr>
          <a:lstStyle/>
          <a:p>
            <a:pPr algn="l" indent="0" marL="0">
              <a:lnSpc>
                <a:spcPct val="105455"/>
              </a:lnSpc>
              <a:buNone/>
            </a:pPr>
            <a:r>
              <a:rPr lang="en-US" sz="1800" dirty="0">
                <a:solidFill>
                  <a:srgbClr val="4A4A4A"/>
                </a:solidFill>
                <a:latin typeface="Open Sans" pitchFamily="34" charset="0"/>
                <a:ea typeface="Open Sans" pitchFamily="34" charset="-122"/>
                <a:cs typeface="Open Sans" pitchFamily="34" charset="-120"/>
              </a:rPr>
              <a:t>An heir who is legally entitled to inherit the property of a person who has died, even though that heir is only distantly related to the deceased, and therefore has no personal connection or reason to feel bereaved over the death.</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11111"/>
        </a:solidFill>
      </p:bgPr>
    </p:bg>
    <p:spTree>
      <p:nvGrpSpPr>
        <p:cNvPr id="1" name=""/>
        <p:cNvGrpSpPr/>
        <p:nvPr/>
      </p:nvGrpSpPr>
      <p:grpSpPr>
        <a:xfrm>
          <a:off x="0" y="0"/>
          <a:ext cx="0" cy="0"/>
          <a:chOff x="0" y="0"/>
          <a:chExt cx="0" cy="0"/>
        </a:xfrm>
      </p:grpSpPr>
      <p:sp>
        <p:nvSpPr>
          <p:cNvPr id="2" name="Shape 0"/>
          <p:cNvSpPr/>
          <p:nvPr/>
        </p:nvSpPr>
        <p:spPr>
          <a:xfrm>
            <a:off x="0" y="0"/>
            <a:ext cx="7315200" cy="10287000"/>
          </a:xfrm>
          <a:prstGeom prst="rect">
            <a:avLst/>
          </a:prstGeom>
          <a:solidFill>
            <a:srgbClr val="000000"/>
          </a:solidFill>
          <a:ln/>
        </p:spPr>
      </p:sp>
      <p:sp>
        <p:nvSpPr>
          <p:cNvPr id="3" name="Text 1"/>
          <p:cNvSpPr/>
          <p:nvPr/>
        </p:nvSpPr>
        <p:spPr>
          <a:xfrm>
            <a:off x="571500" y="4285804"/>
            <a:ext cx="6789420" cy="352425"/>
          </a:xfrm>
          <a:prstGeom prst="rect">
            <a:avLst/>
          </a:prstGeom>
          <a:noFill/>
          <a:ln/>
        </p:spPr>
        <p:txBody>
          <a:bodyPr wrap="square" lIns="25400" tIns="25400" rIns="25400" bIns="25400" rtlCol="0" anchor="t">
            <a:normAutofit/>
          </a:bodyPr>
          <a:lstStyle/>
          <a:p>
            <a:pPr algn="l" indent="0" marL="0">
              <a:buNone/>
            </a:pPr>
            <a:r>
              <a:rPr lang="en-US" sz="1800" b="1" spc="432" kern="0" dirty="0">
                <a:solidFill>
                  <a:srgbClr val="DDB84E"/>
                </a:solidFill>
                <a:latin typeface="Open Sans" pitchFamily="34" charset="0"/>
                <a:ea typeface="Open Sans" pitchFamily="34" charset="-122"/>
                <a:cs typeface="Open Sans" pitchFamily="34" charset="-120"/>
              </a:rPr>
              <a:t>QUESTION</a:t>
            </a:r>
            <a:endParaRPr lang="en-US" sz="1800" dirty="0"/>
          </a:p>
        </p:txBody>
      </p:sp>
      <p:sp>
        <p:nvSpPr>
          <p:cNvPr id="4" name="Text 2"/>
          <p:cNvSpPr/>
          <p:nvPr/>
        </p:nvSpPr>
        <p:spPr>
          <a:xfrm>
            <a:off x="571500" y="4828729"/>
            <a:ext cx="6357366" cy="1210568"/>
          </a:xfrm>
          <a:prstGeom prst="rect">
            <a:avLst/>
          </a:prstGeom>
          <a:noFill/>
          <a:ln/>
        </p:spPr>
        <p:txBody>
          <a:bodyPr wrap="square" lIns="25400" tIns="25400" rIns="25400" bIns="25400" rtlCol="0" anchor="t">
            <a:normAutofit/>
          </a:bodyPr>
          <a:lstStyle/>
          <a:p>
            <a:pPr algn="l" indent="0" marL="0">
              <a:lnSpc>
                <a:spcPct val="85500"/>
              </a:lnSpc>
              <a:buNone/>
            </a:pPr>
            <a:r>
              <a:rPr lang="en-US" sz="4050" b="1" dirty="0">
                <a:solidFill>
                  <a:srgbClr val="FFFFFF"/>
                </a:solidFill>
                <a:latin typeface="Playfair Display" pitchFamily="34" charset="0"/>
                <a:ea typeface="Playfair Display" pitchFamily="34" charset="-122"/>
                <a:cs typeface="Playfair Display" pitchFamily="34" charset="-120"/>
              </a:rPr>
              <a:t>What are items that are "non probate?"</a:t>
            </a:r>
            <a:endParaRPr lang="en-US" sz="4050" dirty="0"/>
          </a:p>
        </p:txBody>
      </p:sp>
      <p:sp>
        <p:nvSpPr>
          <p:cNvPr id="5" name="Shape 3"/>
          <p:cNvSpPr/>
          <p:nvPr/>
        </p:nvSpPr>
        <p:spPr>
          <a:xfrm>
            <a:off x="7315200" y="0"/>
            <a:ext cx="10972800" cy="10287000"/>
          </a:xfrm>
          <a:prstGeom prst="rect">
            <a:avLst/>
          </a:prstGeom>
          <a:solidFill>
            <a:srgbClr val="FAF8F3"/>
          </a:solidFill>
          <a:ln/>
        </p:spPr>
      </p:sp>
      <p:sp>
        <p:nvSpPr>
          <p:cNvPr id="6" name="Text 4"/>
          <p:cNvSpPr/>
          <p:nvPr/>
        </p:nvSpPr>
        <p:spPr>
          <a:xfrm>
            <a:off x="8077200" y="3118693"/>
            <a:ext cx="10393680" cy="352425"/>
          </a:xfrm>
          <a:prstGeom prst="rect">
            <a:avLst/>
          </a:prstGeom>
          <a:noFill/>
          <a:ln/>
        </p:spPr>
        <p:txBody>
          <a:bodyPr wrap="square" lIns="25400" tIns="25400" rIns="25400" bIns="25400" rtlCol="0" anchor="t">
            <a:normAutofit/>
          </a:bodyPr>
          <a:lstStyle/>
          <a:p>
            <a:pPr algn="l" indent="0" marL="0">
              <a:buNone/>
            </a:pPr>
            <a:r>
              <a:rPr lang="en-US" sz="1800" b="1" spc="432" kern="0" dirty="0">
                <a:solidFill>
                  <a:srgbClr val="B8952F"/>
                </a:solidFill>
                <a:latin typeface="Open Sans" pitchFamily="34" charset="0"/>
                <a:ea typeface="Open Sans" pitchFamily="34" charset="-122"/>
                <a:cs typeface="Open Sans" pitchFamily="34" charset="-120"/>
              </a:rPr>
              <a:t>ANSWER</a:t>
            </a:r>
            <a:endParaRPr lang="en-US" sz="1800" dirty="0"/>
          </a:p>
        </p:txBody>
      </p:sp>
      <p:sp>
        <p:nvSpPr>
          <p:cNvPr id="7" name="Shape 5"/>
          <p:cNvSpPr/>
          <p:nvPr/>
        </p:nvSpPr>
        <p:spPr>
          <a:xfrm>
            <a:off x="8077200" y="3718768"/>
            <a:ext cx="38100" cy="3449538"/>
          </a:xfrm>
          <a:prstGeom prst="rect">
            <a:avLst/>
          </a:prstGeom>
          <a:solidFill>
            <a:srgbClr val="DDB84E"/>
          </a:solidFill>
          <a:ln/>
        </p:spPr>
      </p:sp>
      <p:sp>
        <p:nvSpPr>
          <p:cNvPr id="8" name="Text 6"/>
          <p:cNvSpPr/>
          <p:nvPr/>
        </p:nvSpPr>
        <p:spPr>
          <a:xfrm>
            <a:off x="8343900" y="3718768"/>
            <a:ext cx="9457563" cy="811411"/>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1A1A1A"/>
                </a:solidFill>
                <a:latin typeface="Open Sans" pitchFamily="34" charset="0"/>
                <a:ea typeface="Open Sans" pitchFamily="34" charset="-122"/>
                <a:cs typeface="Open Sans" pitchFamily="34" charset="-120"/>
              </a:rPr>
              <a:t>Life Insurance Policy / Annuity / IRA / Keoghs / 401K with a properly designated beneficiary (PDB)</a:t>
            </a:r>
            <a:endParaRPr lang="en-US" sz="2100" dirty="0"/>
          </a:p>
        </p:txBody>
      </p:sp>
      <p:sp>
        <p:nvSpPr>
          <p:cNvPr id="9" name="Text 7"/>
          <p:cNvSpPr/>
          <p:nvPr/>
        </p:nvSpPr>
        <p:spPr>
          <a:xfrm>
            <a:off x="8343900" y="4739729"/>
            <a:ext cx="9457563" cy="811411"/>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1A1A1A"/>
                </a:solidFill>
                <a:latin typeface="Open Sans" pitchFamily="34" charset="0"/>
                <a:ea typeface="Open Sans" pitchFamily="34" charset="-122"/>
                <a:cs typeface="Open Sans" pitchFamily="34" charset="-120"/>
              </a:rPr>
              <a:t>Bank accounts listed as Payable on Death (POD) or Joint Tenants With Rights Of Survivorship (UTWROS)</a:t>
            </a:r>
            <a:endParaRPr lang="en-US" sz="2100" dirty="0"/>
          </a:p>
        </p:txBody>
      </p:sp>
      <p:sp>
        <p:nvSpPr>
          <p:cNvPr id="10" name="Text 8"/>
          <p:cNvSpPr/>
          <p:nvPr/>
        </p:nvSpPr>
        <p:spPr>
          <a:xfrm>
            <a:off x="8343900" y="5760690"/>
            <a:ext cx="9457563" cy="811411"/>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1A1A1A"/>
                </a:solidFill>
                <a:latin typeface="Open Sans" pitchFamily="34" charset="0"/>
                <a:ea typeface="Open Sans" pitchFamily="34" charset="-122"/>
                <a:cs typeface="Open Sans" pitchFamily="34" charset="-120"/>
              </a:rPr>
              <a:t>Real or personal property owned as Joint Tenants With Rights Of Survivorship (JTWROS)</a:t>
            </a:r>
            <a:endParaRPr lang="en-US" sz="2100" dirty="0"/>
          </a:p>
        </p:txBody>
      </p:sp>
      <p:sp>
        <p:nvSpPr>
          <p:cNvPr id="11" name="Text 9"/>
          <p:cNvSpPr/>
          <p:nvPr/>
        </p:nvSpPr>
        <p:spPr>
          <a:xfrm>
            <a:off x="8343900" y="6781651"/>
            <a:ext cx="10100310"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1A1A1A"/>
                </a:solidFill>
                <a:latin typeface="Open Sans" pitchFamily="34" charset="0"/>
                <a:ea typeface="Open Sans" pitchFamily="34" charset="-122"/>
                <a:cs typeface="Open Sans" pitchFamily="34" charset="-120"/>
              </a:rPr>
              <a:t>Assets put into a properly funded trust (revocable or irrevocable)</a:t>
            </a:r>
            <a:endParaRPr lang="en-US" sz="2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DDB84E"/>
                </a:solidFill>
                <a:latin typeface="Open Sans" pitchFamily="34" charset="0"/>
                <a:ea typeface="Open Sans" pitchFamily="34" charset="-122"/>
                <a:cs typeface="Open Sans" pitchFamily="34" charset="-120"/>
              </a:rPr>
              <a:t>PROBATE POT</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FFFFFF"/>
                </a:solidFill>
                <a:latin typeface="Playfair Display" pitchFamily="34" charset="0"/>
                <a:ea typeface="Playfair Display" pitchFamily="34" charset="-122"/>
                <a:cs typeface="Playfair Display" pitchFamily="34" charset="-120"/>
              </a:rPr>
              <a:t>What goes through probate</a:t>
            </a:r>
            <a:endParaRPr lang="en-US" sz="4800" dirty="0"/>
          </a:p>
        </p:txBody>
      </p:sp>
      <p:sp>
        <p:nvSpPr>
          <p:cNvPr id="4" name="Shape 2"/>
          <p:cNvSpPr/>
          <p:nvPr/>
        </p:nvSpPr>
        <p:spPr>
          <a:xfrm>
            <a:off x="1047750" y="2248942"/>
            <a:ext cx="914400" cy="38100"/>
          </a:xfrm>
          <a:prstGeom prst="rect">
            <a:avLst/>
          </a:prstGeom>
          <a:solidFill>
            <a:srgbClr val="DDB84E"/>
          </a:solidFill>
          <a:ln/>
        </p:spPr>
      </p:sp>
      <p:sp>
        <p:nvSpPr>
          <p:cNvPr id="5" name="Shape 3"/>
          <p:cNvSpPr/>
          <p:nvPr/>
        </p:nvSpPr>
        <p:spPr>
          <a:xfrm>
            <a:off x="1047750" y="4769346"/>
            <a:ext cx="7715250" cy="9525"/>
          </a:xfrm>
          <a:prstGeom prst="rect">
            <a:avLst/>
          </a:prstGeom>
          <a:solidFill>
            <a:srgbClr val="2E2E2E"/>
          </a:solidFill>
          <a:ln/>
        </p:spPr>
      </p:sp>
      <p:sp>
        <p:nvSpPr>
          <p:cNvPr id="6" name="Text 4"/>
          <p:cNvSpPr/>
          <p:nvPr/>
        </p:nvSpPr>
        <p:spPr>
          <a:xfrm>
            <a:off x="1047750" y="4179838"/>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FFFFFF">
                    <a:alpha val="90000"/>
                  </a:srgbClr>
                </a:solidFill>
                <a:latin typeface="Open Sans" pitchFamily="34" charset="0"/>
                <a:ea typeface="Open Sans" pitchFamily="34" charset="-122"/>
                <a:cs typeface="Open Sans" pitchFamily="34" charset="-120"/>
              </a:rPr>
              <a:t>Checking/Savings accounts</a:t>
            </a:r>
            <a:endParaRPr lang="en-US" sz="2550" dirty="0"/>
          </a:p>
        </p:txBody>
      </p:sp>
      <p:sp>
        <p:nvSpPr>
          <p:cNvPr id="7" name="Shape 5"/>
          <p:cNvSpPr/>
          <p:nvPr/>
        </p:nvSpPr>
        <p:spPr>
          <a:xfrm>
            <a:off x="9525000" y="4769346"/>
            <a:ext cx="7715250" cy="9525"/>
          </a:xfrm>
          <a:prstGeom prst="rect">
            <a:avLst/>
          </a:prstGeom>
          <a:solidFill>
            <a:srgbClr val="2E2E2E"/>
          </a:solidFill>
          <a:ln/>
        </p:spPr>
      </p:sp>
      <p:sp>
        <p:nvSpPr>
          <p:cNvPr id="8" name="Text 6"/>
          <p:cNvSpPr/>
          <p:nvPr/>
        </p:nvSpPr>
        <p:spPr>
          <a:xfrm>
            <a:off x="9525000" y="4179838"/>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FFFFFF">
                    <a:alpha val="90000"/>
                  </a:srgbClr>
                </a:solidFill>
                <a:latin typeface="Open Sans" pitchFamily="34" charset="0"/>
                <a:ea typeface="Open Sans" pitchFamily="34" charset="-122"/>
                <a:cs typeface="Open Sans" pitchFamily="34" charset="-120"/>
              </a:rPr>
              <a:t>House</a:t>
            </a:r>
            <a:endParaRPr lang="en-US" sz="2550" dirty="0"/>
          </a:p>
        </p:txBody>
      </p:sp>
      <p:sp>
        <p:nvSpPr>
          <p:cNvPr id="9" name="Shape 7"/>
          <p:cNvSpPr/>
          <p:nvPr/>
        </p:nvSpPr>
        <p:spPr>
          <a:xfrm>
            <a:off x="1047750" y="5616029"/>
            <a:ext cx="7715250" cy="9525"/>
          </a:xfrm>
          <a:prstGeom prst="rect">
            <a:avLst/>
          </a:prstGeom>
          <a:solidFill>
            <a:srgbClr val="2E2E2E"/>
          </a:solidFill>
          <a:ln/>
        </p:spPr>
      </p:sp>
      <p:sp>
        <p:nvSpPr>
          <p:cNvPr id="10" name="Text 8"/>
          <p:cNvSpPr/>
          <p:nvPr/>
        </p:nvSpPr>
        <p:spPr>
          <a:xfrm>
            <a:off x="1047750" y="5026521"/>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FFFFFF">
                    <a:alpha val="90000"/>
                  </a:srgbClr>
                </a:solidFill>
                <a:latin typeface="Open Sans" pitchFamily="34" charset="0"/>
                <a:ea typeface="Open Sans" pitchFamily="34" charset="-122"/>
                <a:cs typeface="Open Sans" pitchFamily="34" charset="-120"/>
              </a:rPr>
              <a:t>Real Estate</a:t>
            </a:r>
            <a:endParaRPr lang="en-US" sz="2550" dirty="0"/>
          </a:p>
        </p:txBody>
      </p:sp>
      <p:sp>
        <p:nvSpPr>
          <p:cNvPr id="11" name="Shape 9"/>
          <p:cNvSpPr/>
          <p:nvPr/>
        </p:nvSpPr>
        <p:spPr>
          <a:xfrm>
            <a:off x="9525000" y="5616029"/>
            <a:ext cx="7715250" cy="9525"/>
          </a:xfrm>
          <a:prstGeom prst="rect">
            <a:avLst/>
          </a:prstGeom>
          <a:solidFill>
            <a:srgbClr val="2E2E2E"/>
          </a:solidFill>
          <a:ln/>
        </p:spPr>
      </p:sp>
      <p:sp>
        <p:nvSpPr>
          <p:cNvPr id="12" name="Text 10"/>
          <p:cNvSpPr/>
          <p:nvPr/>
        </p:nvSpPr>
        <p:spPr>
          <a:xfrm>
            <a:off x="9525000" y="5026521"/>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FFFFFF">
                    <a:alpha val="90000"/>
                  </a:srgbClr>
                </a:solidFill>
                <a:latin typeface="Open Sans" pitchFamily="34" charset="0"/>
                <a:ea typeface="Open Sans" pitchFamily="34" charset="-122"/>
                <a:cs typeface="Open Sans" pitchFamily="34" charset="-120"/>
              </a:rPr>
              <a:t>Vacation home</a:t>
            </a:r>
            <a:endParaRPr lang="en-US" sz="2550" dirty="0"/>
          </a:p>
        </p:txBody>
      </p:sp>
      <p:sp>
        <p:nvSpPr>
          <p:cNvPr id="13" name="Shape 11"/>
          <p:cNvSpPr/>
          <p:nvPr/>
        </p:nvSpPr>
        <p:spPr>
          <a:xfrm>
            <a:off x="1047750" y="6462713"/>
            <a:ext cx="7715250" cy="9525"/>
          </a:xfrm>
          <a:prstGeom prst="rect">
            <a:avLst/>
          </a:prstGeom>
          <a:solidFill>
            <a:srgbClr val="2E2E2E"/>
          </a:solidFill>
          <a:ln/>
        </p:spPr>
      </p:sp>
      <p:sp>
        <p:nvSpPr>
          <p:cNvPr id="14" name="Text 12"/>
          <p:cNvSpPr/>
          <p:nvPr/>
        </p:nvSpPr>
        <p:spPr>
          <a:xfrm>
            <a:off x="1047750" y="5873204"/>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FFFFFF">
                    <a:alpha val="90000"/>
                  </a:srgbClr>
                </a:solidFill>
                <a:latin typeface="Open Sans" pitchFamily="34" charset="0"/>
                <a:ea typeface="Open Sans" pitchFamily="34" charset="-122"/>
                <a:cs typeface="Open Sans" pitchFamily="34" charset="-120"/>
              </a:rPr>
              <a:t>Antiques</a:t>
            </a:r>
            <a:endParaRPr lang="en-US" sz="2550" dirty="0"/>
          </a:p>
        </p:txBody>
      </p:sp>
      <p:sp>
        <p:nvSpPr>
          <p:cNvPr id="15" name="Shape 13"/>
          <p:cNvSpPr/>
          <p:nvPr/>
        </p:nvSpPr>
        <p:spPr>
          <a:xfrm>
            <a:off x="9525000" y="6462713"/>
            <a:ext cx="7715250" cy="9525"/>
          </a:xfrm>
          <a:prstGeom prst="rect">
            <a:avLst/>
          </a:prstGeom>
          <a:solidFill>
            <a:srgbClr val="2E2E2E"/>
          </a:solidFill>
          <a:ln/>
        </p:spPr>
      </p:sp>
      <p:sp>
        <p:nvSpPr>
          <p:cNvPr id="16" name="Text 14"/>
          <p:cNvSpPr/>
          <p:nvPr/>
        </p:nvSpPr>
        <p:spPr>
          <a:xfrm>
            <a:off x="9525000" y="5873204"/>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FFFFFF">
                    <a:alpha val="90000"/>
                  </a:srgbClr>
                </a:solidFill>
                <a:latin typeface="Open Sans" pitchFamily="34" charset="0"/>
                <a:ea typeface="Open Sans" pitchFamily="34" charset="-122"/>
                <a:cs typeface="Open Sans" pitchFamily="34" charset="-120"/>
              </a:rPr>
              <a:t>Stocks &amp; Bonds</a:t>
            </a:r>
            <a:endParaRPr lang="en-US" sz="2550" dirty="0"/>
          </a:p>
        </p:txBody>
      </p:sp>
      <p:sp>
        <p:nvSpPr>
          <p:cNvPr id="17" name="Shape 15"/>
          <p:cNvSpPr/>
          <p:nvPr/>
        </p:nvSpPr>
        <p:spPr>
          <a:xfrm>
            <a:off x="1047750" y="7309396"/>
            <a:ext cx="7715250" cy="9525"/>
          </a:xfrm>
          <a:prstGeom prst="rect">
            <a:avLst/>
          </a:prstGeom>
          <a:solidFill>
            <a:srgbClr val="2E2E2E"/>
          </a:solidFill>
          <a:ln/>
        </p:spPr>
      </p:sp>
      <p:sp>
        <p:nvSpPr>
          <p:cNvPr id="18" name="Text 16"/>
          <p:cNvSpPr/>
          <p:nvPr/>
        </p:nvSpPr>
        <p:spPr>
          <a:xfrm>
            <a:off x="1047750" y="6719888"/>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FFFFFF">
                    <a:alpha val="90000"/>
                  </a:srgbClr>
                </a:solidFill>
                <a:latin typeface="Open Sans" pitchFamily="34" charset="0"/>
                <a:ea typeface="Open Sans" pitchFamily="34" charset="-122"/>
                <a:cs typeface="Open Sans" pitchFamily="34" charset="-120"/>
              </a:rPr>
              <a:t>Motor Vehicles</a:t>
            </a:r>
            <a:endParaRPr lang="en-US" sz="2550" dirty="0"/>
          </a:p>
        </p:txBody>
      </p:sp>
      <p:sp>
        <p:nvSpPr>
          <p:cNvPr id="19" name="Shape 17"/>
          <p:cNvSpPr/>
          <p:nvPr/>
        </p:nvSpPr>
        <p:spPr>
          <a:xfrm>
            <a:off x="9525000" y="7309396"/>
            <a:ext cx="7715250" cy="9525"/>
          </a:xfrm>
          <a:prstGeom prst="rect">
            <a:avLst/>
          </a:prstGeom>
          <a:solidFill>
            <a:srgbClr val="2E2E2E"/>
          </a:solidFill>
          <a:ln/>
        </p:spPr>
      </p:sp>
      <p:sp>
        <p:nvSpPr>
          <p:cNvPr id="20" name="Text 18"/>
          <p:cNvSpPr/>
          <p:nvPr/>
        </p:nvSpPr>
        <p:spPr>
          <a:xfrm>
            <a:off x="9525000" y="6719888"/>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FFFFFF">
                    <a:alpha val="90000"/>
                  </a:srgbClr>
                </a:solidFill>
                <a:latin typeface="Open Sans" pitchFamily="34" charset="0"/>
                <a:ea typeface="Open Sans" pitchFamily="34" charset="-122"/>
                <a:cs typeface="Open Sans" pitchFamily="34" charset="-120"/>
              </a:rPr>
              <a:t>Royalty Interests</a:t>
            </a:r>
            <a:endParaRPr lang="en-US" sz="2550" dirty="0"/>
          </a:p>
        </p:txBody>
      </p:sp>
      <p:sp>
        <p:nvSpPr>
          <p:cNvPr id="21" name="Shape 19"/>
          <p:cNvSpPr/>
          <p:nvPr/>
        </p:nvSpPr>
        <p:spPr>
          <a:xfrm>
            <a:off x="1047750" y="8156079"/>
            <a:ext cx="7715250" cy="9525"/>
          </a:xfrm>
          <a:prstGeom prst="rect">
            <a:avLst/>
          </a:prstGeom>
          <a:solidFill>
            <a:srgbClr val="2E2E2E"/>
          </a:solidFill>
          <a:ln/>
        </p:spPr>
      </p:sp>
      <p:sp>
        <p:nvSpPr>
          <p:cNvPr id="22" name="Text 20"/>
          <p:cNvSpPr/>
          <p:nvPr/>
        </p:nvSpPr>
        <p:spPr>
          <a:xfrm>
            <a:off x="1047750" y="7566571"/>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FFFFFF">
                    <a:alpha val="90000"/>
                  </a:srgbClr>
                </a:solidFill>
                <a:latin typeface="Open Sans" pitchFamily="34" charset="0"/>
                <a:ea typeface="Open Sans" pitchFamily="34" charset="-122"/>
                <a:cs typeface="Open Sans" pitchFamily="34" charset="-120"/>
              </a:rPr>
              <a:t>Personal items</a:t>
            </a:r>
            <a:endParaRPr lang="en-US" sz="2550" dirty="0"/>
          </a:p>
        </p:txBody>
      </p:sp>
      <p:sp>
        <p:nvSpPr>
          <p:cNvPr id="23" name="Shape 21"/>
          <p:cNvSpPr/>
          <p:nvPr/>
        </p:nvSpPr>
        <p:spPr>
          <a:xfrm>
            <a:off x="9525000" y="8156079"/>
            <a:ext cx="7715250" cy="9525"/>
          </a:xfrm>
          <a:prstGeom prst="rect">
            <a:avLst/>
          </a:prstGeom>
          <a:solidFill>
            <a:srgbClr val="2E2E2E"/>
          </a:solidFill>
          <a:ln/>
        </p:spPr>
      </p:sp>
      <p:sp>
        <p:nvSpPr>
          <p:cNvPr id="24" name="Text 22"/>
          <p:cNvSpPr/>
          <p:nvPr/>
        </p:nvSpPr>
        <p:spPr>
          <a:xfrm>
            <a:off x="9525000" y="7566571"/>
            <a:ext cx="7946708" cy="475208"/>
          </a:xfrm>
          <a:prstGeom prst="rect">
            <a:avLst/>
          </a:prstGeom>
          <a:noFill/>
          <a:ln/>
        </p:spPr>
        <p:txBody>
          <a:bodyPr wrap="square" lIns="25400" tIns="25400" rIns="25400" bIns="25400" rtlCol="0" anchor="t">
            <a:normAutofit/>
          </a:bodyPr>
          <a:lstStyle/>
          <a:p>
            <a:pPr algn="l" indent="0" marL="0">
              <a:lnSpc>
                <a:spcPct val="99783"/>
              </a:lnSpc>
              <a:buNone/>
            </a:pPr>
            <a:r>
              <a:rPr lang="en-US" sz="2550" dirty="0">
                <a:solidFill>
                  <a:srgbClr val="DDB84E"/>
                </a:solidFill>
                <a:latin typeface="Open Sans" pitchFamily="34" charset="0"/>
                <a:ea typeface="Open Sans" pitchFamily="34" charset="-122"/>
                <a:cs typeface="Open Sans" pitchFamily="34" charset="-120"/>
              </a:rPr>
              <a:t>Including the Kitchen Sink</a:t>
            </a:r>
            <a:endParaRPr lang="en-US" sz="2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INTESTATE</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Some issues when you die intestate</a:t>
            </a:r>
            <a:endParaRPr lang="en-US" sz="4800" dirty="0"/>
          </a:p>
        </p:txBody>
      </p:sp>
      <p:sp>
        <p:nvSpPr>
          <p:cNvPr id="4" name="Shape 2"/>
          <p:cNvSpPr/>
          <p:nvPr/>
        </p:nvSpPr>
        <p:spPr>
          <a:xfrm>
            <a:off x="1047750" y="4762946"/>
            <a:ext cx="3848100" cy="1152525"/>
          </a:xfrm>
          <a:prstGeom prst="rect">
            <a:avLst/>
          </a:prstGeom>
          <a:solidFill>
            <a:srgbClr val="FFFFFF"/>
          </a:solidFill>
          <a:ln/>
        </p:spPr>
      </p:sp>
      <p:sp>
        <p:nvSpPr>
          <p:cNvPr id="5" name="Shape 3"/>
          <p:cNvSpPr/>
          <p:nvPr/>
        </p:nvSpPr>
        <p:spPr>
          <a:xfrm>
            <a:off x="1047750" y="5905946"/>
            <a:ext cx="3848100" cy="9525"/>
          </a:xfrm>
          <a:prstGeom prst="rect">
            <a:avLst/>
          </a:prstGeom>
          <a:solidFill>
            <a:srgbClr val="E3DCCB"/>
          </a:solidFill>
          <a:ln/>
        </p:spPr>
      </p:sp>
      <p:sp>
        <p:nvSpPr>
          <p:cNvPr id="6" name="Shape 4"/>
          <p:cNvSpPr/>
          <p:nvPr/>
        </p:nvSpPr>
        <p:spPr>
          <a:xfrm>
            <a:off x="1047750" y="4762946"/>
            <a:ext cx="3848100" cy="38100"/>
          </a:xfrm>
          <a:prstGeom prst="rect">
            <a:avLst/>
          </a:prstGeom>
          <a:solidFill>
            <a:srgbClr val="DDB84E"/>
          </a:solidFill>
          <a:ln/>
        </p:spPr>
      </p:sp>
      <p:sp>
        <p:nvSpPr>
          <p:cNvPr id="7" name="Shape 5"/>
          <p:cNvSpPr/>
          <p:nvPr/>
        </p:nvSpPr>
        <p:spPr>
          <a:xfrm>
            <a:off x="1047750" y="4762946"/>
            <a:ext cx="9525" cy="1152525"/>
          </a:xfrm>
          <a:prstGeom prst="rect">
            <a:avLst/>
          </a:prstGeom>
          <a:solidFill>
            <a:srgbClr val="E3DCCB"/>
          </a:solidFill>
          <a:ln/>
        </p:spPr>
      </p:sp>
      <p:sp>
        <p:nvSpPr>
          <p:cNvPr id="8" name="Shape 6"/>
          <p:cNvSpPr/>
          <p:nvPr/>
        </p:nvSpPr>
        <p:spPr>
          <a:xfrm>
            <a:off x="4886325" y="4762946"/>
            <a:ext cx="9525" cy="1152525"/>
          </a:xfrm>
          <a:prstGeom prst="rect">
            <a:avLst/>
          </a:prstGeom>
          <a:solidFill>
            <a:srgbClr val="E3DCCB"/>
          </a:solidFill>
          <a:ln/>
        </p:spPr>
      </p:sp>
      <p:sp>
        <p:nvSpPr>
          <p:cNvPr id="9" name="Text 7"/>
          <p:cNvSpPr/>
          <p:nvPr/>
        </p:nvSpPr>
        <p:spPr>
          <a:xfrm>
            <a:off x="1323975" y="5162996"/>
            <a:ext cx="3411093" cy="419100"/>
          </a:xfrm>
          <a:prstGeom prst="rect">
            <a:avLst/>
          </a:prstGeom>
          <a:noFill/>
          <a:ln/>
        </p:spPr>
        <p:txBody>
          <a:bodyPr wrap="square" lIns="25400" tIns="25400" rIns="25400" bIns="25400" rtlCol="0" anchor="t">
            <a:normAutofit/>
          </a:bodyPr>
          <a:lstStyle/>
          <a:p>
            <a:pPr algn="l" indent="0" marL="0">
              <a:lnSpc>
                <a:spcPct val="93023"/>
              </a:lnSpc>
              <a:buNone/>
            </a:pPr>
            <a:r>
              <a:rPr lang="en-US" sz="2400" b="1" dirty="0">
                <a:solidFill>
                  <a:srgbClr val="000000"/>
                </a:solidFill>
                <a:latin typeface="Playfair Display" pitchFamily="34" charset="0"/>
                <a:ea typeface="Playfair Display" pitchFamily="34" charset="-122"/>
                <a:cs typeface="Playfair Display" pitchFamily="34" charset="-120"/>
              </a:rPr>
              <a:t>Who is a spouse?</a:t>
            </a:r>
            <a:endParaRPr lang="en-US" sz="2400" dirty="0"/>
          </a:p>
        </p:txBody>
      </p:sp>
      <p:sp>
        <p:nvSpPr>
          <p:cNvPr id="10" name="Shape 8"/>
          <p:cNvSpPr/>
          <p:nvPr/>
        </p:nvSpPr>
        <p:spPr>
          <a:xfrm>
            <a:off x="5162550" y="4762946"/>
            <a:ext cx="3848100" cy="1152525"/>
          </a:xfrm>
          <a:prstGeom prst="rect">
            <a:avLst/>
          </a:prstGeom>
          <a:solidFill>
            <a:srgbClr val="FFFFFF"/>
          </a:solidFill>
          <a:ln/>
        </p:spPr>
      </p:sp>
      <p:sp>
        <p:nvSpPr>
          <p:cNvPr id="11" name="Shape 9"/>
          <p:cNvSpPr/>
          <p:nvPr/>
        </p:nvSpPr>
        <p:spPr>
          <a:xfrm>
            <a:off x="5162550" y="5905946"/>
            <a:ext cx="3848100" cy="9525"/>
          </a:xfrm>
          <a:prstGeom prst="rect">
            <a:avLst/>
          </a:prstGeom>
          <a:solidFill>
            <a:srgbClr val="E3DCCB"/>
          </a:solidFill>
          <a:ln/>
        </p:spPr>
      </p:sp>
      <p:sp>
        <p:nvSpPr>
          <p:cNvPr id="12" name="Shape 10"/>
          <p:cNvSpPr/>
          <p:nvPr/>
        </p:nvSpPr>
        <p:spPr>
          <a:xfrm>
            <a:off x="5162550" y="4762946"/>
            <a:ext cx="3848100" cy="38100"/>
          </a:xfrm>
          <a:prstGeom prst="rect">
            <a:avLst/>
          </a:prstGeom>
          <a:solidFill>
            <a:srgbClr val="DDB84E"/>
          </a:solidFill>
          <a:ln/>
        </p:spPr>
      </p:sp>
      <p:sp>
        <p:nvSpPr>
          <p:cNvPr id="13" name="Shape 11"/>
          <p:cNvSpPr/>
          <p:nvPr/>
        </p:nvSpPr>
        <p:spPr>
          <a:xfrm>
            <a:off x="5162550" y="4762946"/>
            <a:ext cx="9525" cy="1152525"/>
          </a:xfrm>
          <a:prstGeom prst="rect">
            <a:avLst/>
          </a:prstGeom>
          <a:solidFill>
            <a:srgbClr val="E3DCCB"/>
          </a:solidFill>
          <a:ln/>
        </p:spPr>
      </p:sp>
      <p:sp>
        <p:nvSpPr>
          <p:cNvPr id="14" name="Shape 12"/>
          <p:cNvSpPr/>
          <p:nvPr/>
        </p:nvSpPr>
        <p:spPr>
          <a:xfrm>
            <a:off x="9001125" y="4762946"/>
            <a:ext cx="9525" cy="1152525"/>
          </a:xfrm>
          <a:prstGeom prst="rect">
            <a:avLst/>
          </a:prstGeom>
          <a:solidFill>
            <a:srgbClr val="E3DCCB"/>
          </a:solidFill>
          <a:ln/>
        </p:spPr>
      </p:sp>
      <p:sp>
        <p:nvSpPr>
          <p:cNvPr id="15" name="Text 13"/>
          <p:cNvSpPr/>
          <p:nvPr/>
        </p:nvSpPr>
        <p:spPr>
          <a:xfrm>
            <a:off x="5438775" y="5162996"/>
            <a:ext cx="3411093" cy="419100"/>
          </a:xfrm>
          <a:prstGeom prst="rect">
            <a:avLst/>
          </a:prstGeom>
          <a:noFill/>
          <a:ln/>
        </p:spPr>
        <p:txBody>
          <a:bodyPr wrap="square" lIns="25400" tIns="25400" rIns="25400" bIns="25400" rtlCol="0" anchor="t">
            <a:normAutofit/>
          </a:bodyPr>
          <a:lstStyle/>
          <a:p>
            <a:pPr algn="l" indent="0" marL="0">
              <a:lnSpc>
                <a:spcPct val="93023"/>
              </a:lnSpc>
              <a:buNone/>
            </a:pPr>
            <a:r>
              <a:rPr lang="en-US" sz="2400" b="1" dirty="0">
                <a:solidFill>
                  <a:srgbClr val="000000"/>
                </a:solidFill>
                <a:latin typeface="Playfair Display" pitchFamily="34" charset="0"/>
                <a:ea typeface="Playfair Display" pitchFamily="34" charset="-122"/>
                <a:cs typeface="Playfair Display" pitchFamily="34" charset="-120"/>
              </a:rPr>
              <a:t>Who are descendants?</a:t>
            </a:r>
            <a:endParaRPr lang="en-US" sz="2400" dirty="0"/>
          </a:p>
        </p:txBody>
      </p:sp>
      <p:sp>
        <p:nvSpPr>
          <p:cNvPr id="16" name="Shape 14"/>
          <p:cNvSpPr/>
          <p:nvPr/>
        </p:nvSpPr>
        <p:spPr>
          <a:xfrm>
            <a:off x="9277350" y="4762946"/>
            <a:ext cx="3848100" cy="1152525"/>
          </a:xfrm>
          <a:prstGeom prst="rect">
            <a:avLst/>
          </a:prstGeom>
          <a:solidFill>
            <a:srgbClr val="FFFFFF"/>
          </a:solidFill>
          <a:ln/>
        </p:spPr>
      </p:sp>
      <p:sp>
        <p:nvSpPr>
          <p:cNvPr id="17" name="Shape 15"/>
          <p:cNvSpPr/>
          <p:nvPr/>
        </p:nvSpPr>
        <p:spPr>
          <a:xfrm>
            <a:off x="9277350" y="5905946"/>
            <a:ext cx="3848100" cy="9525"/>
          </a:xfrm>
          <a:prstGeom prst="rect">
            <a:avLst/>
          </a:prstGeom>
          <a:solidFill>
            <a:srgbClr val="E3DCCB"/>
          </a:solidFill>
          <a:ln/>
        </p:spPr>
      </p:sp>
      <p:sp>
        <p:nvSpPr>
          <p:cNvPr id="18" name="Shape 16"/>
          <p:cNvSpPr/>
          <p:nvPr/>
        </p:nvSpPr>
        <p:spPr>
          <a:xfrm>
            <a:off x="9277350" y="4762946"/>
            <a:ext cx="3848100" cy="38100"/>
          </a:xfrm>
          <a:prstGeom prst="rect">
            <a:avLst/>
          </a:prstGeom>
          <a:solidFill>
            <a:srgbClr val="DDB84E"/>
          </a:solidFill>
          <a:ln/>
        </p:spPr>
      </p:sp>
      <p:sp>
        <p:nvSpPr>
          <p:cNvPr id="19" name="Shape 17"/>
          <p:cNvSpPr/>
          <p:nvPr/>
        </p:nvSpPr>
        <p:spPr>
          <a:xfrm>
            <a:off x="9277350" y="4762946"/>
            <a:ext cx="9525" cy="1152525"/>
          </a:xfrm>
          <a:prstGeom prst="rect">
            <a:avLst/>
          </a:prstGeom>
          <a:solidFill>
            <a:srgbClr val="E3DCCB"/>
          </a:solidFill>
          <a:ln/>
        </p:spPr>
      </p:sp>
      <p:sp>
        <p:nvSpPr>
          <p:cNvPr id="20" name="Shape 18"/>
          <p:cNvSpPr/>
          <p:nvPr/>
        </p:nvSpPr>
        <p:spPr>
          <a:xfrm>
            <a:off x="13115925" y="4762946"/>
            <a:ext cx="9525" cy="1152525"/>
          </a:xfrm>
          <a:prstGeom prst="rect">
            <a:avLst/>
          </a:prstGeom>
          <a:solidFill>
            <a:srgbClr val="E3DCCB"/>
          </a:solidFill>
          <a:ln/>
        </p:spPr>
      </p:sp>
      <p:sp>
        <p:nvSpPr>
          <p:cNvPr id="21" name="Text 19"/>
          <p:cNvSpPr/>
          <p:nvPr/>
        </p:nvSpPr>
        <p:spPr>
          <a:xfrm>
            <a:off x="9553575" y="5162996"/>
            <a:ext cx="3411093" cy="419100"/>
          </a:xfrm>
          <a:prstGeom prst="rect">
            <a:avLst/>
          </a:prstGeom>
          <a:noFill/>
          <a:ln/>
        </p:spPr>
        <p:txBody>
          <a:bodyPr wrap="square" lIns="25400" tIns="25400" rIns="25400" bIns="25400" rtlCol="0" anchor="t">
            <a:normAutofit/>
          </a:bodyPr>
          <a:lstStyle/>
          <a:p>
            <a:pPr algn="l" indent="0" marL="0">
              <a:lnSpc>
                <a:spcPct val="93023"/>
              </a:lnSpc>
              <a:buNone/>
            </a:pPr>
            <a:r>
              <a:rPr lang="en-US" sz="2400" b="1" dirty="0">
                <a:solidFill>
                  <a:srgbClr val="000000"/>
                </a:solidFill>
                <a:latin typeface="Playfair Display" pitchFamily="34" charset="0"/>
                <a:ea typeface="Playfair Display" pitchFamily="34" charset="-122"/>
                <a:cs typeface="Playfair Display" pitchFamily="34" charset="-120"/>
              </a:rPr>
              <a:t>Who "survives" you?</a:t>
            </a:r>
            <a:endParaRPr lang="en-US" sz="2400" dirty="0"/>
          </a:p>
        </p:txBody>
      </p:sp>
      <p:sp>
        <p:nvSpPr>
          <p:cNvPr id="22" name="Shape 20"/>
          <p:cNvSpPr/>
          <p:nvPr/>
        </p:nvSpPr>
        <p:spPr>
          <a:xfrm>
            <a:off x="13392150" y="4762946"/>
            <a:ext cx="3848100" cy="1152525"/>
          </a:xfrm>
          <a:prstGeom prst="rect">
            <a:avLst/>
          </a:prstGeom>
          <a:solidFill>
            <a:srgbClr val="FFFFFF"/>
          </a:solidFill>
          <a:ln/>
        </p:spPr>
      </p:sp>
      <p:sp>
        <p:nvSpPr>
          <p:cNvPr id="23" name="Shape 21"/>
          <p:cNvSpPr/>
          <p:nvPr/>
        </p:nvSpPr>
        <p:spPr>
          <a:xfrm>
            <a:off x="13392150" y="5905946"/>
            <a:ext cx="3848100" cy="9525"/>
          </a:xfrm>
          <a:prstGeom prst="rect">
            <a:avLst/>
          </a:prstGeom>
          <a:solidFill>
            <a:srgbClr val="E3DCCB"/>
          </a:solidFill>
          <a:ln/>
        </p:spPr>
      </p:sp>
      <p:sp>
        <p:nvSpPr>
          <p:cNvPr id="24" name="Shape 22"/>
          <p:cNvSpPr/>
          <p:nvPr/>
        </p:nvSpPr>
        <p:spPr>
          <a:xfrm>
            <a:off x="13392150" y="4762946"/>
            <a:ext cx="3848100" cy="38100"/>
          </a:xfrm>
          <a:prstGeom prst="rect">
            <a:avLst/>
          </a:prstGeom>
          <a:solidFill>
            <a:srgbClr val="DDB84E"/>
          </a:solidFill>
          <a:ln/>
        </p:spPr>
      </p:sp>
      <p:sp>
        <p:nvSpPr>
          <p:cNvPr id="25" name="Shape 23"/>
          <p:cNvSpPr/>
          <p:nvPr/>
        </p:nvSpPr>
        <p:spPr>
          <a:xfrm>
            <a:off x="13392150" y="4762946"/>
            <a:ext cx="9525" cy="1152525"/>
          </a:xfrm>
          <a:prstGeom prst="rect">
            <a:avLst/>
          </a:prstGeom>
          <a:solidFill>
            <a:srgbClr val="E3DCCB"/>
          </a:solidFill>
          <a:ln/>
        </p:spPr>
      </p:sp>
      <p:sp>
        <p:nvSpPr>
          <p:cNvPr id="26" name="Shape 24"/>
          <p:cNvSpPr/>
          <p:nvPr/>
        </p:nvSpPr>
        <p:spPr>
          <a:xfrm>
            <a:off x="17230725" y="4762946"/>
            <a:ext cx="9525" cy="1152525"/>
          </a:xfrm>
          <a:prstGeom prst="rect">
            <a:avLst/>
          </a:prstGeom>
          <a:solidFill>
            <a:srgbClr val="E3DCCB"/>
          </a:solidFill>
          <a:ln/>
        </p:spPr>
      </p:sp>
      <p:sp>
        <p:nvSpPr>
          <p:cNvPr id="27" name="Text 25"/>
          <p:cNvSpPr/>
          <p:nvPr/>
        </p:nvSpPr>
        <p:spPr>
          <a:xfrm>
            <a:off x="13668375" y="5162996"/>
            <a:ext cx="3411093" cy="419100"/>
          </a:xfrm>
          <a:prstGeom prst="rect">
            <a:avLst/>
          </a:prstGeom>
          <a:noFill/>
          <a:ln/>
        </p:spPr>
        <p:txBody>
          <a:bodyPr wrap="square" lIns="25400" tIns="25400" rIns="25400" bIns="25400" rtlCol="0" anchor="t">
            <a:normAutofit/>
          </a:bodyPr>
          <a:lstStyle/>
          <a:p>
            <a:pPr algn="l" indent="0" marL="0">
              <a:lnSpc>
                <a:spcPct val="93023"/>
              </a:lnSpc>
              <a:buNone/>
            </a:pPr>
            <a:r>
              <a:rPr lang="en-US" sz="2400" b="1" dirty="0">
                <a:solidFill>
                  <a:srgbClr val="000000"/>
                </a:solidFill>
                <a:latin typeface="Playfair Display" pitchFamily="34" charset="0"/>
                <a:ea typeface="Playfair Display" pitchFamily="34" charset="-122"/>
                <a:cs typeface="Playfair Display" pitchFamily="34" charset="-120"/>
              </a:rPr>
              <a:t>Family wipe-out rules?</a:t>
            </a:r>
            <a:endParaRPr lang="en-US" sz="2400" dirty="0"/>
          </a:p>
        </p:txBody>
      </p:sp>
      <p:sp>
        <p:nvSpPr>
          <p:cNvPr id="28" name="Shape 26"/>
          <p:cNvSpPr/>
          <p:nvPr/>
        </p:nvSpPr>
        <p:spPr>
          <a:xfrm>
            <a:off x="1047750" y="6182171"/>
            <a:ext cx="3848100" cy="1152525"/>
          </a:xfrm>
          <a:prstGeom prst="rect">
            <a:avLst/>
          </a:prstGeom>
          <a:solidFill>
            <a:srgbClr val="FFFFFF"/>
          </a:solidFill>
          <a:ln/>
        </p:spPr>
      </p:sp>
      <p:sp>
        <p:nvSpPr>
          <p:cNvPr id="29" name="Shape 27"/>
          <p:cNvSpPr/>
          <p:nvPr/>
        </p:nvSpPr>
        <p:spPr>
          <a:xfrm>
            <a:off x="1047750" y="7325171"/>
            <a:ext cx="3848100" cy="9525"/>
          </a:xfrm>
          <a:prstGeom prst="rect">
            <a:avLst/>
          </a:prstGeom>
          <a:solidFill>
            <a:srgbClr val="E3DCCB"/>
          </a:solidFill>
          <a:ln/>
        </p:spPr>
      </p:sp>
      <p:sp>
        <p:nvSpPr>
          <p:cNvPr id="30" name="Shape 28"/>
          <p:cNvSpPr/>
          <p:nvPr/>
        </p:nvSpPr>
        <p:spPr>
          <a:xfrm>
            <a:off x="1047750" y="6182171"/>
            <a:ext cx="3848100" cy="38100"/>
          </a:xfrm>
          <a:prstGeom prst="rect">
            <a:avLst/>
          </a:prstGeom>
          <a:solidFill>
            <a:srgbClr val="DDB84E"/>
          </a:solidFill>
          <a:ln/>
        </p:spPr>
      </p:sp>
      <p:sp>
        <p:nvSpPr>
          <p:cNvPr id="31" name="Shape 29"/>
          <p:cNvSpPr/>
          <p:nvPr/>
        </p:nvSpPr>
        <p:spPr>
          <a:xfrm>
            <a:off x="1047750" y="6182171"/>
            <a:ext cx="9525" cy="1152525"/>
          </a:xfrm>
          <a:prstGeom prst="rect">
            <a:avLst/>
          </a:prstGeom>
          <a:solidFill>
            <a:srgbClr val="E3DCCB"/>
          </a:solidFill>
          <a:ln/>
        </p:spPr>
      </p:sp>
      <p:sp>
        <p:nvSpPr>
          <p:cNvPr id="32" name="Shape 30"/>
          <p:cNvSpPr/>
          <p:nvPr/>
        </p:nvSpPr>
        <p:spPr>
          <a:xfrm>
            <a:off x="4886325" y="6182171"/>
            <a:ext cx="9525" cy="1152525"/>
          </a:xfrm>
          <a:prstGeom prst="rect">
            <a:avLst/>
          </a:prstGeom>
          <a:solidFill>
            <a:srgbClr val="E3DCCB"/>
          </a:solidFill>
          <a:ln/>
        </p:spPr>
      </p:sp>
      <p:sp>
        <p:nvSpPr>
          <p:cNvPr id="33" name="Text 31"/>
          <p:cNvSpPr/>
          <p:nvPr/>
        </p:nvSpPr>
        <p:spPr>
          <a:xfrm>
            <a:off x="1323975" y="6582221"/>
            <a:ext cx="3411093" cy="419100"/>
          </a:xfrm>
          <a:prstGeom prst="rect">
            <a:avLst/>
          </a:prstGeom>
          <a:noFill/>
          <a:ln/>
        </p:spPr>
        <p:txBody>
          <a:bodyPr wrap="square" lIns="25400" tIns="25400" rIns="25400" bIns="25400" rtlCol="0" anchor="t">
            <a:normAutofit/>
          </a:bodyPr>
          <a:lstStyle/>
          <a:p>
            <a:pPr algn="l" indent="0" marL="0">
              <a:lnSpc>
                <a:spcPct val="93023"/>
              </a:lnSpc>
              <a:buNone/>
            </a:pPr>
            <a:r>
              <a:rPr lang="en-US" sz="2400" b="1" dirty="0">
                <a:solidFill>
                  <a:srgbClr val="000000"/>
                </a:solidFill>
                <a:latin typeface="Playfair Display" pitchFamily="34" charset="0"/>
                <a:ea typeface="Playfair Display" pitchFamily="34" charset="-122"/>
                <a:cs typeface="Playfair Display" pitchFamily="34" charset="-120"/>
              </a:rPr>
              <a:t>Charities</a:t>
            </a:r>
            <a:endParaRPr lang="en-US" sz="2400" dirty="0"/>
          </a:p>
        </p:txBody>
      </p:sp>
      <p:sp>
        <p:nvSpPr>
          <p:cNvPr id="34" name="Shape 32"/>
          <p:cNvSpPr/>
          <p:nvPr/>
        </p:nvSpPr>
        <p:spPr>
          <a:xfrm>
            <a:off x="5162550" y="6182171"/>
            <a:ext cx="3848100" cy="1152525"/>
          </a:xfrm>
          <a:prstGeom prst="rect">
            <a:avLst/>
          </a:prstGeom>
          <a:solidFill>
            <a:srgbClr val="FFFFFF"/>
          </a:solidFill>
          <a:ln/>
        </p:spPr>
      </p:sp>
      <p:sp>
        <p:nvSpPr>
          <p:cNvPr id="35" name="Shape 33"/>
          <p:cNvSpPr/>
          <p:nvPr/>
        </p:nvSpPr>
        <p:spPr>
          <a:xfrm>
            <a:off x="5162550" y="7325171"/>
            <a:ext cx="3848100" cy="9525"/>
          </a:xfrm>
          <a:prstGeom prst="rect">
            <a:avLst/>
          </a:prstGeom>
          <a:solidFill>
            <a:srgbClr val="E3DCCB"/>
          </a:solidFill>
          <a:ln/>
        </p:spPr>
      </p:sp>
      <p:sp>
        <p:nvSpPr>
          <p:cNvPr id="36" name="Shape 34"/>
          <p:cNvSpPr/>
          <p:nvPr/>
        </p:nvSpPr>
        <p:spPr>
          <a:xfrm>
            <a:off x="5162550" y="6182171"/>
            <a:ext cx="3848100" cy="38100"/>
          </a:xfrm>
          <a:prstGeom prst="rect">
            <a:avLst/>
          </a:prstGeom>
          <a:solidFill>
            <a:srgbClr val="DDB84E"/>
          </a:solidFill>
          <a:ln/>
        </p:spPr>
      </p:sp>
      <p:sp>
        <p:nvSpPr>
          <p:cNvPr id="37" name="Shape 35"/>
          <p:cNvSpPr/>
          <p:nvPr/>
        </p:nvSpPr>
        <p:spPr>
          <a:xfrm>
            <a:off x="5162550" y="6182171"/>
            <a:ext cx="9525" cy="1152525"/>
          </a:xfrm>
          <a:prstGeom prst="rect">
            <a:avLst/>
          </a:prstGeom>
          <a:solidFill>
            <a:srgbClr val="E3DCCB"/>
          </a:solidFill>
          <a:ln/>
        </p:spPr>
      </p:sp>
      <p:sp>
        <p:nvSpPr>
          <p:cNvPr id="38" name="Shape 36"/>
          <p:cNvSpPr/>
          <p:nvPr/>
        </p:nvSpPr>
        <p:spPr>
          <a:xfrm>
            <a:off x="9001125" y="6182171"/>
            <a:ext cx="9525" cy="1152525"/>
          </a:xfrm>
          <a:prstGeom prst="rect">
            <a:avLst/>
          </a:prstGeom>
          <a:solidFill>
            <a:srgbClr val="E3DCCB"/>
          </a:solidFill>
          <a:ln/>
        </p:spPr>
      </p:sp>
      <p:sp>
        <p:nvSpPr>
          <p:cNvPr id="39" name="Text 37"/>
          <p:cNvSpPr/>
          <p:nvPr/>
        </p:nvSpPr>
        <p:spPr>
          <a:xfrm>
            <a:off x="5438775" y="6582221"/>
            <a:ext cx="3411093" cy="419100"/>
          </a:xfrm>
          <a:prstGeom prst="rect">
            <a:avLst/>
          </a:prstGeom>
          <a:noFill/>
          <a:ln/>
        </p:spPr>
        <p:txBody>
          <a:bodyPr wrap="square" lIns="25400" tIns="25400" rIns="25400" bIns="25400" rtlCol="0" anchor="t">
            <a:normAutofit/>
          </a:bodyPr>
          <a:lstStyle/>
          <a:p>
            <a:pPr algn="l" indent="0" marL="0">
              <a:lnSpc>
                <a:spcPct val="93023"/>
              </a:lnSpc>
              <a:buNone/>
            </a:pPr>
            <a:r>
              <a:rPr lang="en-US" sz="2400" b="1" dirty="0">
                <a:solidFill>
                  <a:srgbClr val="000000"/>
                </a:solidFill>
                <a:latin typeface="Playfair Display" pitchFamily="34" charset="0"/>
                <a:ea typeface="Playfair Display" pitchFamily="34" charset="-122"/>
                <a:cs typeface="Playfair Display" pitchFamily="34" charset="-120"/>
              </a:rPr>
              <a:t>Tax appointment?</a:t>
            </a:r>
            <a:endParaRPr lang="en-US" sz="2400" dirty="0"/>
          </a:p>
        </p:txBody>
      </p:sp>
      <p:sp>
        <p:nvSpPr>
          <p:cNvPr id="40" name="Shape 38"/>
          <p:cNvSpPr/>
          <p:nvPr/>
        </p:nvSpPr>
        <p:spPr>
          <a:xfrm>
            <a:off x="9277350" y="6182171"/>
            <a:ext cx="3848100" cy="1152525"/>
          </a:xfrm>
          <a:prstGeom prst="rect">
            <a:avLst/>
          </a:prstGeom>
          <a:solidFill>
            <a:srgbClr val="FFFFFF"/>
          </a:solidFill>
          <a:ln/>
        </p:spPr>
      </p:sp>
      <p:sp>
        <p:nvSpPr>
          <p:cNvPr id="41" name="Shape 39"/>
          <p:cNvSpPr/>
          <p:nvPr/>
        </p:nvSpPr>
        <p:spPr>
          <a:xfrm>
            <a:off x="9277350" y="7325171"/>
            <a:ext cx="3848100" cy="9525"/>
          </a:xfrm>
          <a:prstGeom prst="rect">
            <a:avLst/>
          </a:prstGeom>
          <a:solidFill>
            <a:srgbClr val="E3DCCB"/>
          </a:solidFill>
          <a:ln/>
        </p:spPr>
      </p:sp>
      <p:sp>
        <p:nvSpPr>
          <p:cNvPr id="42" name="Shape 40"/>
          <p:cNvSpPr/>
          <p:nvPr/>
        </p:nvSpPr>
        <p:spPr>
          <a:xfrm>
            <a:off x="9277350" y="6182171"/>
            <a:ext cx="3848100" cy="38100"/>
          </a:xfrm>
          <a:prstGeom prst="rect">
            <a:avLst/>
          </a:prstGeom>
          <a:solidFill>
            <a:srgbClr val="DDB84E"/>
          </a:solidFill>
          <a:ln/>
        </p:spPr>
      </p:sp>
      <p:sp>
        <p:nvSpPr>
          <p:cNvPr id="43" name="Shape 41"/>
          <p:cNvSpPr/>
          <p:nvPr/>
        </p:nvSpPr>
        <p:spPr>
          <a:xfrm>
            <a:off x="9277350" y="6182171"/>
            <a:ext cx="9525" cy="1152525"/>
          </a:xfrm>
          <a:prstGeom prst="rect">
            <a:avLst/>
          </a:prstGeom>
          <a:solidFill>
            <a:srgbClr val="E3DCCB"/>
          </a:solidFill>
          <a:ln/>
        </p:spPr>
      </p:sp>
      <p:sp>
        <p:nvSpPr>
          <p:cNvPr id="44" name="Shape 42"/>
          <p:cNvSpPr/>
          <p:nvPr/>
        </p:nvSpPr>
        <p:spPr>
          <a:xfrm>
            <a:off x="13115925" y="6182171"/>
            <a:ext cx="9525" cy="1152525"/>
          </a:xfrm>
          <a:prstGeom prst="rect">
            <a:avLst/>
          </a:prstGeom>
          <a:solidFill>
            <a:srgbClr val="E3DCCB"/>
          </a:solidFill>
          <a:ln/>
        </p:spPr>
      </p:sp>
      <p:sp>
        <p:nvSpPr>
          <p:cNvPr id="45" name="Text 43"/>
          <p:cNvSpPr/>
          <p:nvPr/>
        </p:nvSpPr>
        <p:spPr>
          <a:xfrm>
            <a:off x="9553575" y="6582221"/>
            <a:ext cx="3411093" cy="419100"/>
          </a:xfrm>
          <a:prstGeom prst="rect">
            <a:avLst/>
          </a:prstGeom>
          <a:noFill/>
          <a:ln/>
        </p:spPr>
        <p:txBody>
          <a:bodyPr wrap="square" lIns="25400" tIns="25400" rIns="25400" bIns="25400" rtlCol="0" anchor="t">
            <a:normAutofit/>
          </a:bodyPr>
          <a:lstStyle/>
          <a:p>
            <a:pPr algn="l" indent="0" marL="0">
              <a:lnSpc>
                <a:spcPct val="93023"/>
              </a:lnSpc>
              <a:buNone/>
            </a:pPr>
            <a:r>
              <a:rPr lang="en-US" sz="2400" b="1" dirty="0">
                <a:solidFill>
                  <a:srgbClr val="000000"/>
                </a:solidFill>
                <a:latin typeface="Playfair Display" pitchFamily="34" charset="0"/>
                <a:ea typeface="Playfair Display" pitchFamily="34" charset="-122"/>
                <a:cs typeface="Playfair Display" pitchFamily="34" charset="-120"/>
              </a:rPr>
              <a:t>Need?</a:t>
            </a:r>
            <a:endParaRPr lang="en-US" sz="2400" dirty="0"/>
          </a:p>
        </p:txBody>
      </p:sp>
      <p:sp>
        <p:nvSpPr>
          <p:cNvPr id="46" name="Shape 44"/>
          <p:cNvSpPr/>
          <p:nvPr/>
        </p:nvSpPr>
        <p:spPr>
          <a:xfrm>
            <a:off x="13392150" y="6182171"/>
            <a:ext cx="3848100" cy="1152525"/>
          </a:xfrm>
          <a:prstGeom prst="rect">
            <a:avLst/>
          </a:prstGeom>
          <a:solidFill>
            <a:srgbClr val="FFFFFF"/>
          </a:solidFill>
          <a:ln/>
        </p:spPr>
      </p:sp>
      <p:sp>
        <p:nvSpPr>
          <p:cNvPr id="47" name="Shape 45"/>
          <p:cNvSpPr/>
          <p:nvPr/>
        </p:nvSpPr>
        <p:spPr>
          <a:xfrm>
            <a:off x="13392150" y="7325171"/>
            <a:ext cx="3848100" cy="9525"/>
          </a:xfrm>
          <a:prstGeom prst="rect">
            <a:avLst/>
          </a:prstGeom>
          <a:solidFill>
            <a:srgbClr val="E3DCCB"/>
          </a:solidFill>
          <a:ln/>
        </p:spPr>
      </p:sp>
      <p:sp>
        <p:nvSpPr>
          <p:cNvPr id="48" name="Shape 46"/>
          <p:cNvSpPr/>
          <p:nvPr/>
        </p:nvSpPr>
        <p:spPr>
          <a:xfrm>
            <a:off x="13392150" y="6182171"/>
            <a:ext cx="3848100" cy="38100"/>
          </a:xfrm>
          <a:prstGeom prst="rect">
            <a:avLst/>
          </a:prstGeom>
          <a:solidFill>
            <a:srgbClr val="DDB84E"/>
          </a:solidFill>
          <a:ln/>
        </p:spPr>
      </p:sp>
      <p:sp>
        <p:nvSpPr>
          <p:cNvPr id="49" name="Shape 47"/>
          <p:cNvSpPr/>
          <p:nvPr/>
        </p:nvSpPr>
        <p:spPr>
          <a:xfrm>
            <a:off x="13392150" y="6182171"/>
            <a:ext cx="9525" cy="1152525"/>
          </a:xfrm>
          <a:prstGeom prst="rect">
            <a:avLst/>
          </a:prstGeom>
          <a:solidFill>
            <a:srgbClr val="E3DCCB"/>
          </a:solidFill>
          <a:ln/>
        </p:spPr>
      </p:sp>
      <p:sp>
        <p:nvSpPr>
          <p:cNvPr id="50" name="Shape 48"/>
          <p:cNvSpPr/>
          <p:nvPr/>
        </p:nvSpPr>
        <p:spPr>
          <a:xfrm>
            <a:off x="17230725" y="6182171"/>
            <a:ext cx="9525" cy="1152525"/>
          </a:xfrm>
          <a:prstGeom prst="rect">
            <a:avLst/>
          </a:prstGeom>
          <a:solidFill>
            <a:srgbClr val="E3DCCB"/>
          </a:solidFill>
          <a:ln/>
        </p:spPr>
      </p:sp>
      <p:sp>
        <p:nvSpPr>
          <p:cNvPr id="51" name="Text 49"/>
          <p:cNvSpPr/>
          <p:nvPr/>
        </p:nvSpPr>
        <p:spPr>
          <a:xfrm>
            <a:off x="13668375" y="6582221"/>
            <a:ext cx="3411093" cy="419100"/>
          </a:xfrm>
          <a:prstGeom prst="rect">
            <a:avLst/>
          </a:prstGeom>
          <a:noFill/>
          <a:ln/>
        </p:spPr>
        <p:txBody>
          <a:bodyPr wrap="square" lIns="25400" tIns="25400" rIns="25400" bIns="25400" rtlCol="0" anchor="t">
            <a:normAutofit/>
          </a:bodyPr>
          <a:lstStyle/>
          <a:p>
            <a:pPr algn="l" indent="0" marL="0">
              <a:lnSpc>
                <a:spcPct val="93023"/>
              </a:lnSpc>
              <a:buNone/>
            </a:pPr>
            <a:r>
              <a:rPr lang="en-US" sz="2400" b="1" dirty="0">
                <a:solidFill>
                  <a:srgbClr val="000000"/>
                </a:solidFill>
                <a:latin typeface="Playfair Display" pitchFamily="34" charset="0"/>
                <a:ea typeface="Playfair Display" pitchFamily="34" charset="-122"/>
                <a:cs typeface="Playfair Display" pitchFamily="34" charset="-120"/>
              </a:rPr>
              <a:t>Relationship?</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MARYLAND</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Succession in intestate</a:t>
            </a:r>
            <a:endParaRPr lang="en-US" sz="4500" dirty="0"/>
          </a:p>
        </p:txBody>
      </p:sp>
      <p:sp>
        <p:nvSpPr>
          <p:cNvPr id="4" name="Shape 2"/>
          <p:cNvSpPr/>
          <p:nvPr/>
        </p:nvSpPr>
        <p:spPr>
          <a:xfrm>
            <a:off x="1047750" y="2207865"/>
            <a:ext cx="16192500" cy="28575"/>
          </a:xfrm>
          <a:prstGeom prst="rect">
            <a:avLst/>
          </a:prstGeom>
          <a:solidFill>
            <a:srgbClr val="000000"/>
          </a:solidFill>
          <a:ln/>
        </p:spPr>
      </p:sp>
      <p:sp>
        <p:nvSpPr>
          <p:cNvPr id="5" name="Text 3"/>
          <p:cNvSpPr/>
          <p:nvPr/>
        </p:nvSpPr>
        <p:spPr>
          <a:xfrm>
            <a:off x="1047750" y="3050232"/>
            <a:ext cx="8053387"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B8952F"/>
                </a:solidFill>
                <a:latin typeface="Open Sans" pitchFamily="34" charset="0"/>
                <a:ea typeface="Open Sans" pitchFamily="34" charset="-122"/>
                <a:cs typeface="Open Sans" pitchFamily="34" charset="-120"/>
              </a:rPr>
              <a:t>IF YOU DIE WITH:</a:t>
            </a:r>
            <a:endParaRPr lang="en-US" sz="1800" dirty="0"/>
          </a:p>
        </p:txBody>
      </p:sp>
      <p:sp>
        <p:nvSpPr>
          <p:cNvPr id="6" name="Text 4"/>
          <p:cNvSpPr/>
          <p:nvPr/>
        </p:nvSpPr>
        <p:spPr>
          <a:xfrm>
            <a:off x="9429750" y="3050232"/>
            <a:ext cx="8053387"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B8952F"/>
                </a:solidFill>
                <a:latin typeface="Open Sans" pitchFamily="34" charset="0"/>
                <a:ea typeface="Open Sans" pitchFamily="34" charset="-122"/>
                <a:cs typeface="Open Sans" pitchFamily="34" charset="-120"/>
              </a:rPr>
              <a:t>HERE'S WHAT HAPPENS</a:t>
            </a:r>
            <a:endParaRPr lang="en-US" sz="1800" dirty="0"/>
          </a:p>
        </p:txBody>
      </p:sp>
      <p:sp>
        <p:nvSpPr>
          <p:cNvPr id="7" name="Shape 5"/>
          <p:cNvSpPr/>
          <p:nvPr/>
        </p:nvSpPr>
        <p:spPr>
          <a:xfrm>
            <a:off x="1047750" y="3574107"/>
            <a:ext cx="8096250" cy="9525"/>
          </a:xfrm>
          <a:prstGeom prst="rect">
            <a:avLst/>
          </a:prstGeom>
          <a:solidFill>
            <a:srgbClr val="E3DCCB"/>
          </a:solidFill>
          <a:ln/>
        </p:spPr>
      </p:sp>
      <p:sp>
        <p:nvSpPr>
          <p:cNvPr id="8" name="Text 6"/>
          <p:cNvSpPr/>
          <p:nvPr/>
        </p:nvSpPr>
        <p:spPr>
          <a:xfrm>
            <a:off x="1047750" y="3812232"/>
            <a:ext cx="8053387"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children but no spouse</a:t>
            </a:r>
            <a:endParaRPr lang="en-US" sz="2100" dirty="0"/>
          </a:p>
        </p:txBody>
      </p:sp>
      <p:sp>
        <p:nvSpPr>
          <p:cNvPr id="9" name="Shape 7"/>
          <p:cNvSpPr/>
          <p:nvPr/>
        </p:nvSpPr>
        <p:spPr>
          <a:xfrm>
            <a:off x="9144000" y="3574107"/>
            <a:ext cx="8096250" cy="9525"/>
          </a:xfrm>
          <a:prstGeom prst="rect">
            <a:avLst/>
          </a:prstGeom>
          <a:solidFill>
            <a:srgbClr val="E3DCCB"/>
          </a:solidFill>
          <a:ln/>
        </p:spPr>
      </p:sp>
      <p:sp>
        <p:nvSpPr>
          <p:cNvPr id="10" name="Shape 8"/>
          <p:cNvSpPr/>
          <p:nvPr/>
        </p:nvSpPr>
        <p:spPr>
          <a:xfrm>
            <a:off x="9144000" y="3574107"/>
            <a:ext cx="9525" cy="839986"/>
          </a:xfrm>
          <a:prstGeom prst="rect">
            <a:avLst/>
          </a:prstGeom>
          <a:solidFill>
            <a:srgbClr val="E3DCCB"/>
          </a:solidFill>
          <a:ln/>
        </p:spPr>
      </p:sp>
      <p:sp>
        <p:nvSpPr>
          <p:cNvPr id="11" name="Text 9"/>
          <p:cNvSpPr/>
          <p:nvPr/>
        </p:nvSpPr>
        <p:spPr>
          <a:xfrm>
            <a:off x="9439275" y="3812232"/>
            <a:ext cx="8043863"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children inherit everything</a:t>
            </a:r>
            <a:endParaRPr lang="en-US" sz="2100" dirty="0"/>
          </a:p>
        </p:txBody>
      </p:sp>
      <p:sp>
        <p:nvSpPr>
          <p:cNvPr id="12" name="Shape 10"/>
          <p:cNvSpPr/>
          <p:nvPr/>
        </p:nvSpPr>
        <p:spPr>
          <a:xfrm>
            <a:off x="1047750" y="4414093"/>
            <a:ext cx="8096250" cy="9525"/>
          </a:xfrm>
          <a:prstGeom prst="rect">
            <a:avLst/>
          </a:prstGeom>
          <a:solidFill>
            <a:srgbClr val="E3DCCB"/>
          </a:solidFill>
          <a:ln/>
        </p:spPr>
      </p:sp>
      <p:sp>
        <p:nvSpPr>
          <p:cNvPr id="13" name="Text 11"/>
          <p:cNvSpPr/>
          <p:nvPr/>
        </p:nvSpPr>
        <p:spPr>
          <a:xfrm>
            <a:off x="1047750" y="4652218"/>
            <a:ext cx="8053387"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spouse but no descendants or parents</a:t>
            </a:r>
            <a:endParaRPr lang="en-US" sz="2100" dirty="0"/>
          </a:p>
        </p:txBody>
      </p:sp>
      <p:sp>
        <p:nvSpPr>
          <p:cNvPr id="14" name="Shape 12"/>
          <p:cNvSpPr/>
          <p:nvPr/>
        </p:nvSpPr>
        <p:spPr>
          <a:xfrm>
            <a:off x="9144000" y="4414093"/>
            <a:ext cx="8096250" cy="9525"/>
          </a:xfrm>
          <a:prstGeom prst="rect">
            <a:avLst/>
          </a:prstGeom>
          <a:solidFill>
            <a:srgbClr val="E3DCCB"/>
          </a:solidFill>
          <a:ln/>
        </p:spPr>
      </p:sp>
      <p:sp>
        <p:nvSpPr>
          <p:cNvPr id="15" name="Shape 13"/>
          <p:cNvSpPr/>
          <p:nvPr/>
        </p:nvSpPr>
        <p:spPr>
          <a:xfrm>
            <a:off x="9144000" y="4414093"/>
            <a:ext cx="9525" cy="839986"/>
          </a:xfrm>
          <a:prstGeom prst="rect">
            <a:avLst/>
          </a:prstGeom>
          <a:solidFill>
            <a:srgbClr val="E3DCCB"/>
          </a:solidFill>
          <a:ln/>
        </p:spPr>
      </p:sp>
      <p:sp>
        <p:nvSpPr>
          <p:cNvPr id="16" name="Text 14"/>
          <p:cNvSpPr/>
          <p:nvPr/>
        </p:nvSpPr>
        <p:spPr>
          <a:xfrm>
            <a:off x="9439275" y="4652218"/>
            <a:ext cx="8043863"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spouse inherits everything</a:t>
            </a:r>
            <a:endParaRPr lang="en-US" sz="2100" dirty="0"/>
          </a:p>
        </p:txBody>
      </p:sp>
      <p:sp>
        <p:nvSpPr>
          <p:cNvPr id="17" name="Shape 15"/>
          <p:cNvSpPr/>
          <p:nvPr/>
        </p:nvSpPr>
        <p:spPr>
          <a:xfrm>
            <a:off x="1047750" y="5254079"/>
            <a:ext cx="8096250" cy="9525"/>
          </a:xfrm>
          <a:prstGeom prst="rect">
            <a:avLst/>
          </a:prstGeom>
          <a:solidFill>
            <a:srgbClr val="E3DCCB"/>
          </a:solidFill>
          <a:ln/>
        </p:spPr>
      </p:sp>
      <p:sp>
        <p:nvSpPr>
          <p:cNvPr id="18" name="Text 16"/>
          <p:cNvSpPr/>
          <p:nvPr/>
        </p:nvSpPr>
        <p:spPr>
          <a:xfrm>
            <a:off x="1047750" y="5492204"/>
            <a:ext cx="8053387" cy="784622"/>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spouse and children who are minors</a:t>
            </a:r>
            <a:endParaRPr lang="en-US" sz="2100" dirty="0"/>
          </a:p>
        </p:txBody>
      </p:sp>
      <p:sp>
        <p:nvSpPr>
          <p:cNvPr id="19" name="Shape 17"/>
          <p:cNvSpPr/>
          <p:nvPr/>
        </p:nvSpPr>
        <p:spPr>
          <a:xfrm>
            <a:off x="9144000" y="5254079"/>
            <a:ext cx="8096250" cy="9525"/>
          </a:xfrm>
          <a:prstGeom prst="rect">
            <a:avLst/>
          </a:prstGeom>
          <a:solidFill>
            <a:srgbClr val="E3DCCB"/>
          </a:solidFill>
          <a:ln/>
        </p:spPr>
      </p:sp>
      <p:sp>
        <p:nvSpPr>
          <p:cNvPr id="20" name="Shape 18"/>
          <p:cNvSpPr/>
          <p:nvPr/>
        </p:nvSpPr>
        <p:spPr>
          <a:xfrm>
            <a:off x="9144000" y="5254079"/>
            <a:ext cx="9525" cy="1213247"/>
          </a:xfrm>
          <a:prstGeom prst="rect">
            <a:avLst/>
          </a:prstGeom>
          <a:solidFill>
            <a:srgbClr val="E3DCCB"/>
          </a:solidFill>
          <a:ln/>
        </p:spPr>
      </p:sp>
      <p:sp>
        <p:nvSpPr>
          <p:cNvPr id="21" name="Text 19"/>
          <p:cNvSpPr/>
          <p:nvPr/>
        </p:nvSpPr>
        <p:spPr>
          <a:xfrm>
            <a:off x="9439275" y="5492204"/>
            <a:ext cx="8043863" cy="784622"/>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spouse inherits 1/2 of your intestate property; children inherit everything else</a:t>
            </a:r>
            <a:endParaRPr lang="en-US" sz="2100" dirty="0"/>
          </a:p>
        </p:txBody>
      </p:sp>
      <p:sp>
        <p:nvSpPr>
          <p:cNvPr id="22" name="Shape 20"/>
          <p:cNvSpPr/>
          <p:nvPr/>
        </p:nvSpPr>
        <p:spPr>
          <a:xfrm>
            <a:off x="1047750" y="6467326"/>
            <a:ext cx="8096250" cy="9525"/>
          </a:xfrm>
          <a:prstGeom prst="rect">
            <a:avLst/>
          </a:prstGeom>
          <a:solidFill>
            <a:srgbClr val="E3DCCB"/>
          </a:solidFill>
          <a:ln/>
        </p:spPr>
      </p:sp>
      <p:sp>
        <p:nvSpPr>
          <p:cNvPr id="23" name="Text 21"/>
          <p:cNvSpPr/>
          <p:nvPr/>
        </p:nvSpPr>
        <p:spPr>
          <a:xfrm>
            <a:off x="1047750" y="6705451"/>
            <a:ext cx="8053387"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spouse and descendants, but no children who are minors</a:t>
            </a:r>
            <a:endParaRPr lang="en-US" sz="2100" dirty="0"/>
          </a:p>
        </p:txBody>
      </p:sp>
      <p:sp>
        <p:nvSpPr>
          <p:cNvPr id="24" name="Shape 22"/>
          <p:cNvSpPr/>
          <p:nvPr/>
        </p:nvSpPr>
        <p:spPr>
          <a:xfrm>
            <a:off x="9144000" y="6467326"/>
            <a:ext cx="8096250" cy="9525"/>
          </a:xfrm>
          <a:prstGeom prst="rect">
            <a:avLst/>
          </a:prstGeom>
          <a:solidFill>
            <a:srgbClr val="E3DCCB"/>
          </a:solidFill>
          <a:ln/>
        </p:spPr>
      </p:sp>
      <p:sp>
        <p:nvSpPr>
          <p:cNvPr id="25" name="Shape 23"/>
          <p:cNvSpPr/>
          <p:nvPr/>
        </p:nvSpPr>
        <p:spPr>
          <a:xfrm>
            <a:off x="9144000" y="6467326"/>
            <a:ext cx="9525" cy="839986"/>
          </a:xfrm>
          <a:prstGeom prst="rect">
            <a:avLst/>
          </a:prstGeom>
          <a:solidFill>
            <a:srgbClr val="E3DCCB"/>
          </a:solidFill>
          <a:ln/>
        </p:spPr>
      </p:sp>
      <p:sp>
        <p:nvSpPr>
          <p:cNvPr id="26" name="Text 24"/>
          <p:cNvSpPr/>
          <p:nvPr/>
        </p:nvSpPr>
        <p:spPr>
          <a:xfrm>
            <a:off x="9439275" y="6705451"/>
            <a:ext cx="8043863"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spouse inherits everything</a:t>
            </a:r>
            <a:endParaRPr lang="en-US" sz="2100" dirty="0"/>
          </a:p>
        </p:txBody>
      </p:sp>
      <p:sp>
        <p:nvSpPr>
          <p:cNvPr id="27" name="Shape 25"/>
          <p:cNvSpPr/>
          <p:nvPr/>
        </p:nvSpPr>
        <p:spPr>
          <a:xfrm>
            <a:off x="1047750" y="7307312"/>
            <a:ext cx="8096250" cy="9525"/>
          </a:xfrm>
          <a:prstGeom prst="rect">
            <a:avLst/>
          </a:prstGeom>
          <a:solidFill>
            <a:srgbClr val="E3DCCB"/>
          </a:solidFill>
          <a:ln/>
        </p:spPr>
      </p:sp>
      <p:sp>
        <p:nvSpPr>
          <p:cNvPr id="28" name="Text 26"/>
          <p:cNvSpPr/>
          <p:nvPr/>
        </p:nvSpPr>
        <p:spPr>
          <a:xfrm>
            <a:off x="1047750" y="7545437"/>
            <a:ext cx="8053387"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parents but no spouse or descendants</a:t>
            </a:r>
            <a:endParaRPr lang="en-US" sz="2100" dirty="0"/>
          </a:p>
        </p:txBody>
      </p:sp>
      <p:sp>
        <p:nvSpPr>
          <p:cNvPr id="29" name="Shape 27"/>
          <p:cNvSpPr/>
          <p:nvPr/>
        </p:nvSpPr>
        <p:spPr>
          <a:xfrm>
            <a:off x="9144000" y="7307312"/>
            <a:ext cx="8096250" cy="9525"/>
          </a:xfrm>
          <a:prstGeom prst="rect">
            <a:avLst/>
          </a:prstGeom>
          <a:solidFill>
            <a:srgbClr val="E3DCCB"/>
          </a:solidFill>
          <a:ln/>
        </p:spPr>
      </p:sp>
      <p:sp>
        <p:nvSpPr>
          <p:cNvPr id="30" name="Shape 28"/>
          <p:cNvSpPr/>
          <p:nvPr/>
        </p:nvSpPr>
        <p:spPr>
          <a:xfrm>
            <a:off x="9144000" y="7307312"/>
            <a:ext cx="9525" cy="839986"/>
          </a:xfrm>
          <a:prstGeom prst="rect">
            <a:avLst/>
          </a:prstGeom>
          <a:solidFill>
            <a:srgbClr val="E3DCCB"/>
          </a:solidFill>
          <a:ln/>
        </p:spPr>
      </p:sp>
      <p:sp>
        <p:nvSpPr>
          <p:cNvPr id="31" name="Text 29"/>
          <p:cNvSpPr/>
          <p:nvPr/>
        </p:nvSpPr>
        <p:spPr>
          <a:xfrm>
            <a:off x="9439275" y="7545437"/>
            <a:ext cx="8043863"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parents inherit everything</a:t>
            </a:r>
            <a:endParaRPr lang="en-US" sz="2100" dirty="0"/>
          </a:p>
        </p:txBody>
      </p:sp>
      <p:sp>
        <p:nvSpPr>
          <p:cNvPr id="32" name="Shape 30"/>
          <p:cNvSpPr/>
          <p:nvPr/>
        </p:nvSpPr>
        <p:spPr>
          <a:xfrm>
            <a:off x="1047750" y="8987284"/>
            <a:ext cx="8096250" cy="9525"/>
          </a:xfrm>
          <a:prstGeom prst="rect">
            <a:avLst/>
          </a:prstGeom>
          <a:solidFill>
            <a:srgbClr val="E3DCCB"/>
          </a:solidFill>
          <a:ln/>
        </p:spPr>
      </p:sp>
      <p:sp>
        <p:nvSpPr>
          <p:cNvPr id="33" name="Shape 31"/>
          <p:cNvSpPr/>
          <p:nvPr/>
        </p:nvSpPr>
        <p:spPr>
          <a:xfrm>
            <a:off x="1047750" y="8147298"/>
            <a:ext cx="8096250" cy="9525"/>
          </a:xfrm>
          <a:prstGeom prst="rect">
            <a:avLst/>
          </a:prstGeom>
          <a:solidFill>
            <a:srgbClr val="E3DCCB"/>
          </a:solidFill>
          <a:ln/>
        </p:spPr>
      </p:sp>
      <p:sp>
        <p:nvSpPr>
          <p:cNvPr id="34" name="Text 32"/>
          <p:cNvSpPr/>
          <p:nvPr/>
        </p:nvSpPr>
        <p:spPr>
          <a:xfrm>
            <a:off x="1047750" y="8385423"/>
            <a:ext cx="8053387"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siblings but no spouse, descendants, or parents</a:t>
            </a:r>
            <a:endParaRPr lang="en-US" sz="2100" dirty="0"/>
          </a:p>
        </p:txBody>
      </p:sp>
      <p:sp>
        <p:nvSpPr>
          <p:cNvPr id="35" name="Shape 33"/>
          <p:cNvSpPr/>
          <p:nvPr/>
        </p:nvSpPr>
        <p:spPr>
          <a:xfrm>
            <a:off x="9144000" y="8987284"/>
            <a:ext cx="8096250" cy="9525"/>
          </a:xfrm>
          <a:prstGeom prst="rect">
            <a:avLst/>
          </a:prstGeom>
          <a:solidFill>
            <a:srgbClr val="E3DCCB"/>
          </a:solidFill>
          <a:ln/>
        </p:spPr>
      </p:sp>
      <p:sp>
        <p:nvSpPr>
          <p:cNvPr id="36" name="Shape 34"/>
          <p:cNvSpPr/>
          <p:nvPr/>
        </p:nvSpPr>
        <p:spPr>
          <a:xfrm>
            <a:off x="9144000" y="8147298"/>
            <a:ext cx="8096250" cy="9525"/>
          </a:xfrm>
          <a:prstGeom prst="rect">
            <a:avLst/>
          </a:prstGeom>
          <a:solidFill>
            <a:srgbClr val="E3DCCB"/>
          </a:solidFill>
          <a:ln/>
        </p:spPr>
      </p:sp>
      <p:sp>
        <p:nvSpPr>
          <p:cNvPr id="37" name="Shape 35"/>
          <p:cNvSpPr/>
          <p:nvPr/>
        </p:nvSpPr>
        <p:spPr>
          <a:xfrm>
            <a:off x="9144000" y="8147298"/>
            <a:ext cx="9525" cy="849511"/>
          </a:xfrm>
          <a:prstGeom prst="rect">
            <a:avLst/>
          </a:prstGeom>
          <a:solidFill>
            <a:srgbClr val="E3DCCB"/>
          </a:solidFill>
          <a:ln/>
        </p:spPr>
      </p:sp>
      <p:sp>
        <p:nvSpPr>
          <p:cNvPr id="38" name="Text 36"/>
          <p:cNvSpPr/>
          <p:nvPr/>
        </p:nvSpPr>
        <p:spPr>
          <a:xfrm>
            <a:off x="9439275" y="8385423"/>
            <a:ext cx="8043863"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1A1A1A"/>
                </a:solidFill>
                <a:latin typeface="Open Sans" pitchFamily="34" charset="0"/>
                <a:ea typeface="Open Sans" pitchFamily="34" charset="-122"/>
                <a:cs typeface="Open Sans" pitchFamily="34" charset="-120"/>
              </a:rPr>
              <a:t>siblings inherit everything</a:t>
            </a:r>
            <a:endParaRPr lang="en-US" sz="2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THE ENVELOPE ANALOGY</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For trusts</a:t>
            </a:r>
            <a:endParaRPr lang="en-US" sz="4500" dirty="0"/>
          </a:p>
        </p:txBody>
      </p:sp>
      <p:sp>
        <p:nvSpPr>
          <p:cNvPr id="4" name="Shape 2"/>
          <p:cNvSpPr/>
          <p:nvPr/>
        </p:nvSpPr>
        <p:spPr>
          <a:xfrm>
            <a:off x="1047750" y="2207865"/>
            <a:ext cx="7810500" cy="38100"/>
          </a:xfrm>
          <a:prstGeom prst="rect">
            <a:avLst/>
          </a:prstGeom>
          <a:solidFill>
            <a:srgbClr val="DDB84E"/>
          </a:solidFill>
          <a:ln/>
        </p:spPr>
      </p:sp>
      <p:sp>
        <p:nvSpPr>
          <p:cNvPr id="5" name="Text 3"/>
          <p:cNvSpPr/>
          <p:nvPr/>
        </p:nvSpPr>
        <p:spPr>
          <a:xfrm>
            <a:off x="1047750" y="2474565"/>
            <a:ext cx="8591550" cy="495300"/>
          </a:xfrm>
          <a:prstGeom prst="rect">
            <a:avLst/>
          </a:prstGeom>
          <a:noFill/>
          <a:ln/>
        </p:spPr>
        <p:txBody>
          <a:bodyPr wrap="square" lIns="25400" tIns="25400" rIns="25400" bIns="25400" rtlCol="0" anchor="t">
            <a:normAutofit/>
          </a:bodyPr>
          <a:lstStyle/>
          <a:p>
            <a:pPr algn="l" indent="0" marL="0">
              <a:buNone/>
            </a:pPr>
            <a:r>
              <a:rPr lang="en-US" sz="2700" b="1" dirty="0">
                <a:solidFill>
                  <a:srgbClr val="000000"/>
                </a:solidFill>
                <a:latin typeface="Playfair Display" pitchFamily="34" charset="0"/>
                <a:ea typeface="Playfair Display" pitchFamily="34" charset="-122"/>
                <a:cs typeface="Playfair Display" pitchFamily="34" charset="-120"/>
              </a:rPr>
              <a:t>Creating the trust</a:t>
            </a:r>
            <a:endParaRPr lang="en-US" sz="2700" dirty="0"/>
          </a:p>
        </p:txBody>
      </p:sp>
      <p:sp>
        <p:nvSpPr>
          <p:cNvPr id="6" name="Text 4"/>
          <p:cNvSpPr/>
          <p:nvPr/>
        </p:nvSpPr>
        <p:spPr>
          <a:xfrm>
            <a:off x="1047750" y="3027015"/>
            <a:ext cx="8591550" cy="352425"/>
          </a:xfrm>
          <a:prstGeom prst="rect">
            <a:avLst/>
          </a:prstGeom>
          <a:noFill/>
          <a:ln/>
        </p:spPr>
        <p:txBody>
          <a:bodyPr wrap="square" lIns="25400" tIns="25400" rIns="25400" bIns="25400" rtlCol="0" anchor="t">
            <a:normAutofit/>
          </a:bodyPr>
          <a:lstStyle/>
          <a:p>
            <a:pPr algn="l" indent="0" marL="0">
              <a:buNone/>
            </a:pPr>
            <a:r>
              <a:rPr lang="en-US" sz="1800" b="1" spc="252" kern="0" dirty="0">
                <a:solidFill>
                  <a:srgbClr val="B8952F"/>
                </a:solidFill>
                <a:latin typeface="Open Sans" pitchFamily="34" charset="0"/>
                <a:ea typeface="Open Sans" pitchFamily="34" charset="-122"/>
                <a:cs typeface="Open Sans" pitchFamily="34" charset="-120"/>
              </a:rPr>
              <a:t>PREPARING THE ENVELOPE</a:t>
            </a:r>
            <a:endParaRPr lang="en-US" sz="1800" dirty="0"/>
          </a:p>
        </p:txBody>
      </p:sp>
      <p:sp>
        <p:nvSpPr>
          <p:cNvPr id="7" name="Text 5"/>
          <p:cNvSpPr/>
          <p:nvPr/>
        </p:nvSpPr>
        <p:spPr>
          <a:xfrm>
            <a:off x="1047750" y="3493740"/>
            <a:ext cx="8044815" cy="163830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Imagine you have a special envelope. This isn't just any envelope; it's a trust. You decide what goes into this envelope — it could be money, property, stocks, or even a business. This act is like placing assets into a trust.</a:t>
            </a:r>
            <a:endParaRPr lang="en-US" sz="2100" dirty="0"/>
          </a:p>
        </p:txBody>
      </p:sp>
      <p:sp>
        <p:nvSpPr>
          <p:cNvPr id="8" name="Shape 6"/>
          <p:cNvSpPr/>
          <p:nvPr/>
        </p:nvSpPr>
        <p:spPr>
          <a:xfrm>
            <a:off x="9429750" y="2207865"/>
            <a:ext cx="7810500" cy="38100"/>
          </a:xfrm>
          <a:prstGeom prst="rect">
            <a:avLst/>
          </a:prstGeom>
          <a:solidFill>
            <a:srgbClr val="DDB84E"/>
          </a:solidFill>
          <a:ln/>
        </p:spPr>
      </p:sp>
      <p:sp>
        <p:nvSpPr>
          <p:cNvPr id="9" name="Text 7"/>
          <p:cNvSpPr/>
          <p:nvPr/>
        </p:nvSpPr>
        <p:spPr>
          <a:xfrm>
            <a:off x="9429750" y="2474565"/>
            <a:ext cx="8591550" cy="495300"/>
          </a:xfrm>
          <a:prstGeom prst="rect">
            <a:avLst/>
          </a:prstGeom>
          <a:noFill/>
          <a:ln/>
        </p:spPr>
        <p:txBody>
          <a:bodyPr wrap="square" lIns="25400" tIns="25400" rIns="25400" bIns="25400" rtlCol="0" anchor="t">
            <a:normAutofit/>
          </a:bodyPr>
          <a:lstStyle/>
          <a:p>
            <a:pPr algn="l" indent="0" marL="0">
              <a:buNone/>
            </a:pPr>
            <a:r>
              <a:rPr lang="en-US" sz="2700" b="1" dirty="0">
                <a:solidFill>
                  <a:srgbClr val="000000"/>
                </a:solidFill>
                <a:latin typeface="Playfair Display" pitchFamily="34" charset="0"/>
                <a:ea typeface="Playfair Display" pitchFamily="34" charset="-122"/>
                <a:cs typeface="Playfair Display" pitchFamily="34" charset="-120"/>
              </a:rPr>
              <a:t>Choosing a trustee</a:t>
            </a:r>
            <a:endParaRPr lang="en-US" sz="2700" dirty="0"/>
          </a:p>
        </p:txBody>
      </p:sp>
      <p:sp>
        <p:nvSpPr>
          <p:cNvPr id="10" name="Text 8"/>
          <p:cNvSpPr/>
          <p:nvPr/>
        </p:nvSpPr>
        <p:spPr>
          <a:xfrm>
            <a:off x="9429750" y="3027015"/>
            <a:ext cx="8591550" cy="352425"/>
          </a:xfrm>
          <a:prstGeom prst="rect">
            <a:avLst/>
          </a:prstGeom>
          <a:noFill/>
          <a:ln/>
        </p:spPr>
        <p:txBody>
          <a:bodyPr wrap="square" lIns="25400" tIns="25400" rIns="25400" bIns="25400" rtlCol="0" anchor="t">
            <a:normAutofit/>
          </a:bodyPr>
          <a:lstStyle/>
          <a:p>
            <a:pPr algn="l" indent="0" marL="0">
              <a:buNone/>
            </a:pPr>
            <a:r>
              <a:rPr lang="en-US" sz="1800" b="1" spc="252" kern="0" dirty="0">
                <a:solidFill>
                  <a:srgbClr val="B8952F"/>
                </a:solidFill>
                <a:latin typeface="Open Sans" pitchFamily="34" charset="0"/>
                <a:ea typeface="Open Sans" pitchFamily="34" charset="-122"/>
                <a:cs typeface="Open Sans" pitchFamily="34" charset="-120"/>
              </a:rPr>
              <a:t>THE CARRIER OF THE ENVELOPE</a:t>
            </a:r>
            <a:endParaRPr lang="en-US" sz="1800" dirty="0"/>
          </a:p>
        </p:txBody>
      </p:sp>
      <p:sp>
        <p:nvSpPr>
          <p:cNvPr id="11" name="Text 9"/>
          <p:cNvSpPr/>
          <p:nvPr/>
        </p:nvSpPr>
        <p:spPr>
          <a:xfrm>
            <a:off x="9429750" y="3493740"/>
            <a:ext cx="8044815" cy="203835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Now, you need someone trustworthy to take care of this envelope. This person is the trustee. They are responsible for carrying the envelope and making sure its contents are used as per your instructions. In trust terms, the trustee manages the trust assets for the benefit of the beneficiaries.</a:t>
            </a:r>
            <a:endParaRPr lang="en-US" sz="2100" dirty="0"/>
          </a:p>
        </p:txBody>
      </p:sp>
      <p:sp>
        <p:nvSpPr>
          <p:cNvPr id="12" name="Shape 10"/>
          <p:cNvSpPr/>
          <p:nvPr/>
        </p:nvSpPr>
        <p:spPr>
          <a:xfrm>
            <a:off x="1047750" y="5779740"/>
            <a:ext cx="7810500" cy="38100"/>
          </a:xfrm>
          <a:prstGeom prst="rect">
            <a:avLst/>
          </a:prstGeom>
          <a:solidFill>
            <a:srgbClr val="DDB84E"/>
          </a:solidFill>
          <a:ln/>
        </p:spPr>
      </p:sp>
      <p:sp>
        <p:nvSpPr>
          <p:cNvPr id="13" name="Text 11"/>
          <p:cNvSpPr/>
          <p:nvPr/>
        </p:nvSpPr>
        <p:spPr>
          <a:xfrm>
            <a:off x="1047750" y="6046440"/>
            <a:ext cx="8591550" cy="495300"/>
          </a:xfrm>
          <a:prstGeom prst="rect">
            <a:avLst/>
          </a:prstGeom>
          <a:noFill/>
          <a:ln/>
        </p:spPr>
        <p:txBody>
          <a:bodyPr wrap="square" lIns="25400" tIns="25400" rIns="25400" bIns="25400" rtlCol="0" anchor="t">
            <a:normAutofit/>
          </a:bodyPr>
          <a:lstStyle/>
          <a:p>
            <a:pPr algn="l" indent="0" marL="0">
              <a:buNone/>
            </a:pPr>
            <a:r>
              <a:rPr lang="en-US" sz="2700" b="1" dirty="0">
                <a:solidFill>
                  <a:srgbClr val="000000"/>
                </a:solidFill>
                <a:latin typeface="Playfair Display" pitchFamily="34" charset="0"/>
                <a:ea typeface="Playfair Display" pitchFamily="34" charset="-122"/>
                <a:cs typeface="Playfair Display" pitchFamily="34" charset="-120"/>
              </a:rPr>
              <a:t>Setting the terms</a:t>
            </a:r>
            <a:endParaRPr lang="en-US" sz="2700" dirty="0"/>
          </a:p>
        </p:txBody>
      </p:sp>
      <p:sp>
        <p:nvSpPr>
          <p:cNvPr id="14" name="Text 12"/>
          <p:cNvSpPr/>
          <p:nvPr/>
        </p:nvSpPr>
        <p:spPr>
          <a:xfrm>
            <a:off x="1047750" y="6598890"/>
            <a:ext cx="8591550" cy="352425"/>
          </a:xfrm>
          <a:prstGeom prst="rect">
            <a:avLst/>
          </a:prstGeom>
          <a:noFill/>
          <a:ln/>
        </p:spPr>
        <p:txBody>
          <a:bodyPr wrap="square" lIns="25400" tIns="25400" rIns="25400" bIns="25400" rtlCol="0" anchor="t">
            <a:normAutofit/>
          </a:bodyPr>
          <a:lstStyle/>
          <a:p>
            <a:pPr algn="l" indent="0" marL="0">
              <a:buNone/>
            </a:pPr>
            <a:r>
              <a:rPr lang="en-US" sz="1800" b="1" spc="252" kern="0" dirty="0">
                <a:solidFill>
                  <a:srgbClr val="B8952F"/>
                </a:solidFill>
                <a:latin typeface="Open Sans" pitchFamily="34" charset="0"/>
                <a:ea typeface="Open Sans" pitchFamily="34" charset="-122"/>
                <a:cs typeface="Open Sans" pitchFamily="34" charset="-120"/>
              </a:rPr>
              <a:t>WRITING INSTRUCTIONS ON THE ENVELOPE</a:t>
            </a:r>
            <a:endParaRPr lang="en-US" sz="1800" dirty="0"/>
          </a:p>
        </p:txBody>
      </p:sp>
      <p:sp>
        <p:nvSpPr>
          <p:cNvPr id="15" name="Text 13"/>
          <p:cNvSpPr/>
          <p:nvPr/>
        </p:nvSpPr>
        <p:spPr>
          <a:xfrm>
            <a:off x="1047750" y="7065615"/>
            <a:ext cx="8044815" cy="243840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You write instructions on the envelope, specifying how and when the contents should be used. These instructions can be quite detailed. For example, you might specify that the money inside should be used for your child's education, or that the property can only be sold under certain conditions. These are akin to the terms of the trust.</a:t>
            </a:r>
            <a:endParaRPr lang="en-US" sz="2100" dirty="0"/>
          </a:p>
        </p:txBody>
      </p:sp>
      <p:sp>
        <p:nvSpPr>
          <p:cNvPr id="16" name="Shape 14"/>
          <p:cNvSpPr/>
          <p:nvPr/>
        </p:nvSpPr>
        <p:spPr>
          <a:xfrm>
            <a:off x="9429750" y="5779740"/>
            <a:ext cx="7810500" cy="38100"/>
          </a:xfrm>
          <a:prstGeom prst="rect">
            <a:avLst/>
          </a:prstGeom>
          <a:solidFill>
            <a:srgbClr val="DDB84E"/>
          </a:solidFill>
          <a:ln/>
        </p:spPr>
      </p:sp>
      <p:sp>
        <p:nvSpPr>
          <p:cNvPr id="17" name="Text 15"/>
          <p:cNvSpPr/>
          <p:nvPr/>
        </p:nvSpPr>
        <p:spPr>
          <a:xfrm>
            <a:off x="9429750" y="6046440"/>
            <a:ext cx="8591550" cy="495300"/>
          </a:xfrm>
          <a:prstGeom prst="rect">
            <a:avLst/>
          </a:prstGeom>
          <a:noFill/>
          <a:ln/>
        </p:spPr>
        <p:txBody>
          <a:bodyPr wrap="square" lIns="25400" tIns="25400" rIns="25400" bIns="25400" rtlCol="0" anchor="t">
            <a:normAutofit/>
          </a:bodyPr>
          <a:lstStyle/>
          <a:p>
            <a:pPr algn="l" indent="0" marL="0">
              <a:buNone/>
            </a:pPr>
            <a:r>
              <a:rPr lang="en-US" sz="2700" b="1" dirty="0">
                <a:solidFill>
                  <a:srgbClr val="000000"/>
                </a:solidFill>
                <a:latin typeface="Playfair Display" pitchFamily="34" charset="0"/>
                <a:ea typeface="Playfair Display" pitchFamily="34" charset="-122"/>
                <a:cs typeface="Playfair Display" pitchFamily="34" charset="-120"/>
              </a:rPr>
              <a:t>Beneficiaries</a:t>
            </a:r>
            <a:endParaRPr lang="en-US" sz="2700" dirty="0"/>
          </a:p>
        </p:txBody>
      </p:sp>
      <p:sp>
        <p:nvSpPr>
          <p:cNvPr id="18" name="Text 16"/>
          <p:cNvSpPr/>
          <p:nvPr/>
        </p:nvSpPr>
        <p:spPr>
          <a:xfrm>
            <a:off x="9429750" y="6598890"/>
            <a:ext cx="8591550" cy="352425"/>
          </a:xfrm>
          <a:prstGeom prst="rect">
            <a:avLst/>
          </a:prstGeom>
          <a:noFill/>
          <a:ln/>
        </p:spPr>
        <p:txBody>
          <a:bodyPr wrap="square" lIns="25400" tIns="25400" rIns="25400" bIns="25400" rtlCol="0" anchor="t">
            <a:normAutofit/>
          </a:bodyPr>
          <a:lstStyle/>
          <a:p>
            <a:pPr algn="l" indent="0" marL="0">
              <a:buNone/>
            </a:pPr>
            <a:r>
              <a:rPr lang="en-US" sz="1800" b="1" spc="252" kern="0" dirty="0">
                <a:solidFill>
                  <a:srgbClr val="B8952F"/>
                </a:solidFill>
                <a:latin typeface="Open Sans" pitchFamily="34" charset="0"/>
                <a:ea typeface="Open Sans" pitchFamily="34" charset="-122"/>
                <a:cs typeface="Open Sans" pitchFamily="34" charset="-120"/>
              </a:rPr>
              <a:t>RECIPIENTS OF THE ENVELOPE'S CONTENTS</a:t>
            </a:r>
            <a:endParaRPr lang="en-US" sz="1800" dirty="0"/>
          </a:p>
        </p:txBody>
      </p:sp>
      <p:sp>
        <p:nvSpPr>
          <p:cNvPr id="19" name="Text 17"/>
          <p:cNvSpPr/>
          <p:nvPr/>
        </p:nvSpPr>
        <p:spPr>
          <a:xfrm>
            <a:off x="9429750" y="7065615"/>
            <a:ext cx="8044815" cy="163830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The people who will benefit from what's inside the envelope are the beneficiaries. You can decide who they are and how they will benefit. Maybe it's your children, a charitable cause, or even yourself under certain circumstances.</a:t>
            </a:r>
            <a:endParaRPr lang="en-US" sz="2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DDB84E"/>
                </a:solidFill>
                <a:latin typeface="Open Sans" pitchFamily="34" charset="0"/>
                <a:ea typeface="Open Sans" pitchFamily="34" charset="-122"/>
                <a:cs typeface="Open Sans" pitchFamily="34" charset="-120"/>
              </a:rPr>
              <a:t>ADVANTAGES OF THE ENVELOPE</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FFFFFF"/>
                </a:solidFill>
                <a:latin typeface="Playfair Display" pitchFamily="34" charset="0"/>
                <a:ea typeface="Playfair Display" pitchFamily="34" charset="-122"/>
                <a:cs typeface="Playfair Display" pitchFamily="34" charset="-120"/>
              </a:rPr>
              <a:t>Trust benefits</a:t>
            </a:r>
            <a:endParaRPr lang="en-US" sz="4800" dirty="0"/>
          </a:p>
        </p:txBody>
      </p:sp>
      <p:sp>
        <p:nvSpPr>
          <p:cNvPr id="4" name="Shape 2"/>
          <p:cNvSpPr/>
          <p:nvPr/>
        </p:nvSpPr>
        <p:spPr>
          <a:xfrm>
            <a:off x="1047750" y="2248942"/>
            <a:ext cx="914400" cy="38100"/>
          </a:xfrm>
          <a:prstGeom prst="rect">
            <a:avLst/>
          </a:prstGeom>
          <a:solidFill>
            <a:srgbClr val="DDB84E"/>
          </a:solidFill>
          <a:ln/>
        </p:spPr>
      </p:sp>
      <p:sp>
        <p:nvSpPr>
          <p:cNvPr id="5" name="Shape 3"/>
          <p:cNvSpPr/>
          <p:nvPr/>
        </p:nvSpPr>
        <p:spPr>
          <a:xfrm>
            <a:off x="1047750" y="4279255"/>
            <a:ext cx="16192500" cy="9525"/>
          </a:xfrm>
          <a:prstGeom prst="rect">
            <a:avLst/>
          </a:prstGeom>
          <a:solidFill>
            <a:srgbClr val="2E2E2E"/>
          </a:solidFill>
          <a:ln/>
        </p:spPr>
      </p:sp>
      <p:sp>
        <p:nvSpPr>
          <p:cNvPr id="6" name="Text 4"/>
          <p:cNvSpPr/>
          <p:nvPr/>
        </p:nvSpPr>
        <p:spPr>
          <a:xfrm>
            <a:off x="1047750" y="4612630"/>
            <a:ext cx="2511981" cy="695325"/>
          </a:xfrm>
          <a:prstGeom prst="rect">
            <a:avLst/>
          </a:prstGeom>
          <a:noFill/>
          <a:ln/>
        </p:spPr>
        <p:txBody>
          <a:bodyPr wrap="square" lIns="25400" tIns="25400" rIns="25400" bIns="25400" rtlCol="0" anchor="t">
            <a:normAutofit/>
          </a:bodyPr>
          <a:lstStyle/>
          <a:p>
            <a:pPr algn="l" indent="0" marL="0">
              <a:buNone/>
            </a:pPr>
            <a:r>
              <a:rPr lang="en-US" sz="3900" b="1" i="1" dirty="0">
                <a:solidFill>
                  <a:srgbClr val="DDB84E"/>
                </a:solidFill>
                <a:latin typeface="Playfair Display" pitchFamily="34" charset="0"/>
                <a:ea typeface="Playfair Display" pitchFamily="34" charset="-122"/>
                <a:cs typeface="Playfair Display" pitchFamily="34" charset="-120"/>
              </a:rPr>
              <a:t>Protection</a:t>
            </a:r>
            <a:endParaRPr lang="en-US" sz="3900" dirty="0"/>
          </a:p>
        </p:txBody>
      </p:sp>
      <p:sp>
        <p:nvSpPr>
          <p:cNvPr id="7" name="Shape 5"/>
          <p:cNvSpPr/>
          <p:nvPr/>
        </p:nvSpPr>
        <p:spPr>
          <a:xfrm>
            <a:off x="3750469" y="4874568"/>
            <a:ext cx="133350" cy="133350"/>
          </a:xfrm>
          <a:prstGeom prst="ellipse">
            <a:avLst/>
          </a:prstGeom>
          <a:solidFill>
            <a:srgbClr val="DDB84E"/>
          </a:solidFill>
          <a:ln/>
        </p:spPr>
      </p:sp>
      <p:sp>
        <p:nvSpPr>
          <p:cNvPr id="8" name="Text 6"/>
          <p:cNvSpPr/>
          <p:nvPr/>
        </p:nvSpPr>
        <p:spPr>
          <a:xfrm>
            <a:off x="4302919" y="4612630"/>
            <a:ext cx="4146143" cy="695325"/>
          </a:xfrm>
          <a:prstGeom prst="rect">
            <a:avLst/>
          </a:prstGeom>
          <a:noFill/>
          <a:ln/>
        </p:spPr>
        <p:txBody>
          <a:bodyPr wrap="square" lIns="25400" tIns="25400" rIns="25400" bIns="25400" rtlCol="0" anchor="t">
            <a:normAutofit/>
          </a:bodyPr>
          <a:lstStyle/>
          <a:p>
            <a:pPr algn="l" indent="0" marL="0">
              <a:buNone/>
            </a:pPr>
            <a:r>
              <a:rPr lang="en-US" sz="3900" b="1" i="1" dirty="0">
                <a:solidFill>
                  <a:srgbClr val="DDB84E"/>
                </a:solidFill>
                <a:latin typeface="Playfair Display" pitchFamily="34" charset="0"/>
                <a:ea typeface="Playfair Display" pitchFamily="34" charset="-122"/>
                <a:cs typeface="Playfair Display" pitchFamily="34" charset="-120"/>
              </a:rPr>
              <a:t>Avoiding probate</a:t>
            </a:r>
            <a:endParaRPr lang="en-US" sz="3900" dirty="0"/>
          </a:p>
        </p:txBody>
      </p:sp>
      <p:sp>
        <p:nvSpPr>
          <p:cNvPr id="9" name="Shape 7"/>
          <p:cNvSpPr/>
          <p:nvPr/>
        </p:nvSpPr>
        <p:spPr>
          <a:xfrm>
            <a:off x="8491240" y="4874568"/>
            <a:ext cx="133350" cy="133350"/>
          </a:xfrm>
          <a:prstGeom prst="ellipse">
            <a:avLst/>
          </a:prstGeom>
          <a:solidFill>
            <a:srgbClr val="DDB84E"/>
          </a:solidFill>
          <a:ln/>
        </p:spPr>
      </p:sp>
      <p:sp>
        <p:nvSpPr>
          <p:cNvPr id="10" name="Text 8"/>
          <p:cNvSpPr/>
          <p:nvPr/>
        </p:nvSpPr>
        <p:spPr>
          <a:xfrm>
            <a:off x="9043690" y="4612630"/>
            <a:ext cx="1846005" cy="695325"/>
          </a:xfrm>
          <a:prstGeom prst="rect">
            <a:avLst/>
          </a:prstGeom>
          <a:noFill/>
          <a:ln/>
        </p:spPr>
        <p:txBody>
          <a:bodyPr wrap="square" lIns="25400" tIns="25400" rIns="25400" bIns="25400" rtlCol="0" anchor="t">
            <a:normAutofit/>
          </a:bodyPr>
          <a:lstStyle/>
          <a:p>
            <a:pPr algn="l" indent="0" marL="0">
              <a:buNone/>
            </a:pPr>
            <a:r>
              <a:rPr lang="en-US" sz="3900" b="1" i="1" dirty="0">
                <a:solidFill>
                  <a:srgbClr val="DDB84E"/>
                </a:solidFill>
                <a:latin typeface="Playfair Display" pitchFamily="34" charset="0"/>
                <a:ea typeface="Playfair Display" pitchFamily="34" charset="-122"/>
                <a:cs typeface="Playfair Display" pitchFamily="34" charset="-120"/>
              </a:rPr>
              <a:t>Control</a:t>
            </a:r>
            <a:endParaRPr lang="en-US" sz="3900" dirty="0"/>
          </a:p>
        </p:txBody>
      </p:sp>
      <p:sp>
        <p:nvSpPr>
          <p:cNvPr id="11" name="Shape 9"/>
          <p:cNvSpPr/>
          <p:nvPr/>
        </p:nvSpPr>
        <p:spPr>
          <a:xfrm>
            <a:off x="1047750" y="5879455"/>
            <a:ext cx="38100" cy="2186583"/>
          </a:xfrm>
          <a:prstGeom prst="rect">
            <a:avLst/>
          </a:prstGeom>
          <a:solidFill>
            <a:srgbClr val="DDB84E"/>
          </a:solidFill>
          <a:ln/>
        </p:spPr>
      </p:sp>
      <p:sp>
        <p:nvSpPr>
          <p:cNvPr id="12" name="Text 10"/>
          <p:cNvSpPr/>
          <p:nvPr/>
        </p:nvSpPr>
        <p:spPr>
          <a:xfrm>
            <a:off x="1333500" y="5879455"/>
            <a:ext cx="7962900" cy="500955"/>
          </a:xfrm>
          <a:prstGeom prst="rect">
            <a:avLst/>
          </a:prstGeom>
          <a:noFill/>
          <a:ln/>
        </p:spPr>
        <p:txBody>
          <a:bodyPr wrap="square" lIns="25400" tIns="25400" rIns="25400" bIns="25400" rtlCol="0" anchor="t">
            <a:normAutofit/>
          </a:bodyPr>
          <a:lstStyle/>
          <a:p>
            <a:pPr algn="l" indent="0" marL="0">
              <a:lnSpc>
                <a:spcPct val="99184"/>
              </a:lnSpc>
              <a:buNone/>
            </a:pPr>
            <a:r>
              <a:rPr lang="en-US" sz="2700" dirty="0">
                <a:solidFill>
                  <a:srgbClr val="DDB84E"/>
                </a:solidFill>
                <a:latin typeface="Open Sans" pitchFamily="34" charset="0"/>
                <a:ea typeface="Open Sans" pitchFamily="34" charset="-122"/>
                <a:cs typeface="Open Sans" pitchFamily="34" charset="-120"/>
              </a:rPr>
              <a:t>When the envelope is opened</a:t>
            </a:r>
            <a:endParaRPr lang="en-US" sz="2700" dirty="0"/>
          </a:p>
        </p:txBody>
      </p:sp>
      <p:sp>
        <p:nvSpPr>
          <p:cNvPr id="13" name="Text 11"/>
          <p:cNvSpPr/>
          <p:nvPr/>
        </p:nvSpPr>
        <p:spPr>
          <a:xfrm>
            <a:off x="1333500" y="6437561"/>
            <a:ext cx="7962900"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FFFFFF">
                    <a:alpha val="62000"/>
                  </a:srgbClr>
                </a:solidFill>
                <a:latin typeface="Open Sans" pitchFamily="34" charset="0"/>
                <a:ea typeface="Open Sans" pitchFamily="34" charset="-122"/>
                <a:cs typeface="Open Sans" pitchFamily="34" charset="-120"/>
              </a:rPr>
              <a:t>the trust activates</a:t>
            </a:r>
            <a:endParaRPr lang="en-US" sz="2100" dirty="0"/>
          </a:p>
        </p:txBody>
      </p:sp>
      <p:sp>
        <p:nvSpPr>
          <p:cNvPr id="14" name="Text 12"/>
          <p:cNvSpPr/>
          <p:nvPr/>
        </p:nvSpPr>
        <p:spPr>
          <a:xfrm>
            <a:off x="1333500" y="7134671"/>
            <a:ext cx="7962900" cy="500955"/>
          </a:xfrm>
          <a:prstGeom prst="rect">
            <a:avLst/>
          </a:prstGeom>
          <a:noFill/>
          <a:ln/>
        </p:spPr>
        <p:txBody>
          <a:bodyPr wrap="square" lIns="25400" tIns="25400" rIns="25400" bIns="25400" rtlCol="0" anchor="t">
            <a:normAutofit/>
          </a:bodyPr>
          <a:lstStyle/>
          <a:p>
            <a:pPr algn="l" indent="0" marL="0">
              <a:lnSpc>
                <a:spcPct val="99184"/>
              </a:lnSpc>
              <a:buNone/>
            </a:pPr>
            <a:r>
              <a:rPr lang="en-US" sz="2700" dirty="0">
                <a:solidFill>
                  <a:srgbClr val="DDB84E"/>
                </a:solidFill>
                <a:latin typeface="Open Sans" pitchFamily="34" charset="0"/>
                <a:ea typeface="Open Sans" pitchFamily="34" charset="-122"/>
                <a:cs typeface="Open Sans" pitchFamily="34" charset="-120"/>
              </a:rPr>
              <a:t>Types of Envelopes</a:t>
            </a:r>
            <a:endParaRPr lang="en-US" sz="2700" dirty="0"/>
          </a:p>
        </p:txBody>
      </p:sp>
      <p:sp>
        <p:nvSpPr>
          <p:cNvPr id="15" name="Text 13"/>
          <p:cNvSpPr/>
          <p:nvPr/>
        </p:nvSpPr>
        <p:spPr>
          <a:xfrm>
            <a:off x="1333500" y="7692777"/>
            <a:ext cx="7962900" cy="411361"/>
          </a:xfrm>
          <a:prstGeom prst="rect">
            <a:avLst/>
          </a:prstGeom>
          <a:noFill/>
          <a:ln/>
        </p:spPr>
        <p:txBody>
          <a:bodyPr wrap="square" lIns="25400" tIns="25400" rIns="25400" bIns="25400" rtlCol="0" anchor="t">
            <a:normAutofit/>
          </a:bodyPr>
          <a:lstStyle/>
          <a:p>
            <a:pPr algn="l" indent="0" marL="0">
              <a:lnSpc>
                <a:spcPct val="103158"/>
              </a:lnSpc>
              <a:buNone/>
            </a:pPr>
            <a:r>
              <a:rPr lang="en-US" sz="2100" dirty="0">
                <a:solidFill>
                  <a:srgbClr val="FFFFFF">
                    <a:alpha val="62000"/>
                  </a:srgbClr>
                </a:solidFill>
                <a:latin typeface="Open Sans" pitchFamily="34" charset="0"/>
                <a:ea typeface="Open Sans" pitchFamily="34" charset="-122"/>
                <a:cs typeface="Open Sans" pitchFamily="34" charset="-120"/>
              </a:rPr>
              <a:t>represent types of trusts</a:t>
            </a:r>
            <a:endParaRPr lang="en-US" sz="2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11111"/>
        </a:solidFill>
      </p:bgPr>
    </p:bg>
    <p:spTree>
      <p:nvGrpSpPr>
        <p:cNvPr id="1" name=""/>
        <p:cNvGrpSpPr/>
        <p:nvPr/>
      </p:nvGrpSpPr>
      <p:grpSpPr>
        <a:xfrm>
          <a:off x="0" y="0"/>
          <a:ext cx="0" cy="0"/>
          <a:chOff x="0" y="0"/>
          <a:chExt cx="0" cy="0"/>
        </a:xfrm>
      </p:grpSpPr>
      <p:sp>
        <p:nvSpPr>
          <p:cNvPr id="2" name="Shape 0"/>
          <p:cNvSpPr/>
          <p:nvPr/>
        </p:nvSpPr>
        <p:spPr>
          <a:xfrm>
            <a:off x="0" y="0"/>
            <a:ext cx="6217890" cy="10287000"/>
          </a:xfrm>
          <a:prstGeom prst="rect">
            <a:avLst/>
          </a:prstGeom>
          <a:solidFill>
            <a:srgbClr val="000000"/>
          </a:solidFill>
          <a:ln/>
        </p:spPr>
      </p:sp>
      <p:sp>
        <p:nvSpPr>
          <p:cNvPr id="3" name="Text 1"/>
          <p:cNvSpPr/>
          <p:nvPr/>
        </p:nvSpPr>
        <p:spPr>
          <a:xfrm>
            <a:off x="533400" y="4562624"/>
            <a:ext cx="5666199" cy="352425"/>
          </a:xfrm>
          <a:prstGeom prst="rect">
            <a:avLst/>
          </a:prstGeom>
          <a:noFill/>
          <a:ln/>
        </p:spPr>
        <p:txBody>
          <a:bodyPr wrap="square" lIns="25400" tIns="25400" rIns="25400" bIns="25400" rtlCol="0" anchor="t">
            <a:normAutofit/>
          </a:bodyPr>
          <a:lstStyle/>
          <a:p>
            <a:pPr algn="l" indent="0" marL="0">
              <a:buNone/>
            </a:pPr>
            <a:r>
              <a:rPr lang="en-US" sz="1800" b="1" spc="432" kern="0" dirty="0">
                <a:solidFill>
                  <a:srgbClr val="DDB84E"/>
                </a:solidFill>
                <a:latin typeface="Open Sans" pitchFamily="34" charset="0"/>
                <a:ea typeface="Open Sans" pitchFamily="34" charset="-122"/>
                <a:cs typeface="Open Sans" pitchFamily="34" charset="-120"/>
              </a:rPr>
              <a:t>QUESTION</a:t>
            </a:r>
            <a:endParaRPr lang="en-US" sz="1800" dirty="0"/>
          </a:p>
        </p:txBody>
      </p:sp>
      <p:sp>
        <p:nvSpPr>
          <p:cNvPr id="4" name="Text 2"/>
          <p:cNvSpPr/>
          <p:nvPr/>
        </p:nvSpPr>
        <p:spPr>
          <a:xfrm>
            <a:off x="533400" y="5105549"/>
            <a:ext cx="5666199" cy="656779"/>
          </a:xfrm>
          <a:prstGeom prst="rect">
            <a:avLst/>
          </a:prstGeom>
          <a:noFill/>
          <a:ln/>
        </p:spPr>
        <p:txBody>
          <a:bodyPr wrap="square" lIns="25400" tIns="25400" rIns="25400" bIns="25400" rtlCol="0" anchor="t">
            <a:normAutofit/>
          </a:bodyPr>
          <a:lstStyle/>
          <a:p>
            <a:pPr algn="l" indent="0" marL="0">
              <a:lnSpc>
                <a:spcPct val="83282"/>
              </a:lnSpc>
              <a:buNone/>
            </a:pPr>
            <a:r>
              <a:rPr lang="en-US" sz="4350" b="1" dirty="0">
                <a:solidFill>
                  <a:srgbClr val="FFFFFF"/>
                </a:solidFill>
                <a:latin typeface="Playfair Display" pitchFamily="34" charset="0"/>
                <a:ea typeface="Playfair Display" pitchFamily="34" charset="-122"/>
                <a:cs typeface="Playfair Display" pitchFamily="34" charset="-120"/>
              </a:rPr>
              <a:t>What is a trust?</a:t>
            </a:r>
            <a:endParaRPr lang="en-US" sz="4350" dirty="0"/>
          </a:p>
        </p:txBody>
      </p:sp>
      <p:sp>
        <p:nvSpPr>
          <p:cNvPr id="5" name="Shape 3"/>
          <p:cNvSpPr/>
          <p:nvPr/>
        </p:nvSpPr>
        <p:spPr>
          <a:xfrm>
            <a:off x="6217890" y="0"/>
            <a:ext cx="12069961" cy="10287000"/>
          </a:xfrm>
          <a:prstGeom prst="rect">
            <a:avLst/>
          </a:prstGeom>
          <a:solidFill>
            <a:srgbClr val="FAF8F3"/>
          </a:solidFill>
          <a:ln/>
        </p:spPr>
      </p:sp>
      <p:sp>
        <p:nvSpPr>
          <p:cNvPr id="6" name="Text 4"/>
          <p:cNvSpPr/>
          <p:nvPr/>
        </p:nvSpPr>
        <p:spPr>
          <a:xfrm>
            <a:off x="6903690" y="2095500"/>
            <a:ext cx="11768197" cy="352425"/>
          </a:xfrm>
          <a:prstGeom prst="rect">
            <a:avLst/>
          </a:prstGeom>
          <a:noFill/>
          <a:ln/>
        </p:spPr>
        <p:txBody>
          <a:bodyPr wrap="square" lIns="25400" tIns="25400" rIns="25400" bIns="25400" rtlCol="0" anchor="t">
            <a:normAutofit/>
          </a:bodyPr>
          <a:lstStyle/>
          <a:p>
            <a:pPr algn="l" indent="0" marL="0">
              <a:buNone/>
            </a:pPr>
            <a:r>
              <a:rPr lang="en-US" sz="1800" b="1" spc="432" kern="0" dirty="0">
                <a:solidFill>
                  <a:srgbClr val="B8952F"/>
                </a:solidFill>
                <a:latin typeface="Open Sans" pitchFamily="34" charset="0"/>
                <a:ea typeface="Open Sans" pitchFamily="34" charset="-122"/>
                <a:cs typeface="Open Sans" pitchFamily="34" charset="-120"/>
              </a:rPr>
              <a:t>ANSWER</a:t>
            </a:r>
            <a:endParaRPr lang="en-US" sz="1800" dirty="0"/>
          </a:p>
        </p:txBody>
      </p:sp>
      <p:sp>
        <p:nvSpPr>
          <p:cNvPr id="7" name="Text 5"/>
          <p:cNvSpPr/>
          <p:nvPr/>
        </p:nvSpPr>
        <p:spPr>
          <a:xfrm>
            <a:off x="6903690" y="2657475"/>
            <a:ext cx="11019312" cy="1152525"/>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1A1A1A"/>
                </a:solidFill>
                <a:latin typeface="Open Sans" pitchFamily="34" charset="0"/>
                <a:ea typeface="Open Sans" pitchFamily="34" charset="-122"/>
                <a:cs typeface="Open Sans" pitchFamily="34" charset="-120"/>
              </a:rPr>
              <a:t>A trust is a fiduciary arrangement that allows a third party, or trustee, to hold assets on behalf of a beneficiary or beneficiaries. Trusts can be arranged in many ways and can specify exactly how and when the assets pass to the beneficiaries.</a:t>
            </a:r>
            <a:endParaRPr lang="en-US" sz="1950" dirty="0"/>
          </a:p>
        </p:txBody>
      </p:sp>
      <p:sp>
        <p:nvSpPr>
          <p:cNvPr id="8" name="Text 6"/>
          <p:cNvSpPr/>
          <p:nvPr/>
        </p:nvSpPr>
        <p:spPr>
          <a:xfrm>
            <a:off x="6903690" y="4019550"/>
            <a:ext cx="11019312" cy="1524000"/>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1A1A1A"/>
                </a:solidFill>
                <a:latin typeface="Open Sans" pitchFamily="34" charset="0"/>
                <a:ea typeface="Open Sans" pitchFamily="34" charset="-122"/>
                <a:cs typeface="Open Sans" pitchFamily="34" charset="-120"/>
              </a:rPr>
              <a:t>Since trusts usually avoid probate, your beneficiaries may gain access to these assets more quickly than they might to assets that are transferred using a will. Additionally, if it is an irrevocable trust, it may not be considered part of the taxable estate, so fewer taxes may be due upon your death.</a:t>
            </a:r>
            <a:endParaRPr lang="en-US" sz="1950" dirty="0"/>
          </a:p>
        </p:txBody>
      </p:sp>
      <p:sp>
        <p:nvSpPr>
          <p:cNvPr id="9" name="Text 7"/>
          <p:cNvSpPr/>
          <p:nvPr/>
        </p:nvSpPr>
        <p:spPr>
          <a:xfrm>
            <a:off x="6903690" y="5753100"/>
            <a:ext cx="11019312" cy="781050"/>
          </a:xfrm>
          <a:prstGeom prst="rect">
            <a:avLst/>
          </a:prstGeom>
          <a:noFill/>
          <a:ln/>
        </p:spPr>
        <p:txBody>
          <a:bodyPr wrap="square" lIns="25400" tIns="25400" rIns="25400" bIns="25400" rtlCol="0" anchor="t">
            <a:normAutofit/>
          </a:bodyPr>
          <a:lstStyle/>
          <a:p>
            <a:pPr algn="l" indent="0" marL="0">
              <a:lnSpc>
                <a:spcPct val="108333"/>
              </a:lnSpc>
              <a:buNone/>
            </a:pPr>
            <a:r>
              <a:rPr lang="en-US" sz="1950" dirty="0">
                <a:solidFill>
                  <a:srgbClr val="1A1A1A"/>
                </a:solidFill>
                <a:latin typeface="Open Sans" pitchFamily="34" charset="0"/>
                <a:ea typeface="Open Sans" pitchFamily="34" charset="-122"/>
                <a:cs typeface="Open Sans" pitchFamily="34" charset="-120"/>
              </a:rPr>
              <a:t>A private agreement between a "settler" and "trustee" to manage trust assets in certain ways for the benefit a "beneficiary".</a:t>
            </a:r>
            <a:endParaRPr lang="en-US" sz="1950" dirty="0"/>
          </a:p>
        </p:txBody>
      </p:sp>
      <p:sp>
        <p:nvSpPr>
          <p:cNvPr id="10" name="Shape 8"/>
          <p:cNvSpPr/>
          <p:nvPr/>
        </p:nvSpPr>
        <p:spPr>
          <a:xfrm>
            <a:off x="6903690" y="6743700"/>
            <a:ext cx="10698361" cy="9525"/>
          </a:xfrm>
          <a:prstGeom prst="rect">
            <a:avLst/>
          </a:prstGeom>
          <a:solidFill>
            <a:srgbClr val="E3DCCB"/>
          </a:solidFill>
          <a:ln/>
        </p:spPr>
      </p:sp>
      <p:sp>
        <p:nvSpPr>
          <p:cNvPr id="11" name="Text 9"/>
          <p:cNvSpPr/>
          <p:nvPr/>
        </p:nvSpPr>
        <p:spPr>
          <a:xfrm>
            <a:off x="6903690" y="6981825"/>
            <a:ext cx="11768197" cy="352425"/>
          </a:xfrm>
          <a:prstGeom prst="rect">
            <a:avLst/>
          </a:prstGeom>
          <a:noFill/>
          <a:ln/>
        </p:spPr>
        <p:txBody>
          <a:bodyPr wrap="square" lIns="25400" tIns="25400" rIns="25400" bIns="25400" rtlCol="0" anchor="t">
            <a:normAutofit/>
          </a:bodyPr>
          <a:lstStyle/>
          <a:p>
            <a:pPr algn="l" indent="0" marL="0">
              <a:buNone/>
            </a:pPr>
            <a:r>
              <a:rPr lang="en-US" sz="1800" b="1" spc="252" kern="0" dirty="0">
                <a:solidFill>
                  <a:srgbClr val="B8952F"/>
                </a:solidFill>
                <a:latin typeface="Open Sans" pitchFamily="34" charset="0"/>
                <a:ea typeface="Open Sans" pitchFamily="34" charset="-122"/>
                <a:cs typeface="Open Sans" pitchFamily="34" charset="-120"/>
              </a:rPr>
              <a:t>A TRUST MAY</a:t>
            </a:r>
            <a:endParaRPr lang="en-US" sz="1800" dirty="0"/>
          </a:p>
        </p:txBody>
      </p:sp>
      <p:sp>
        <p:nvSpPr>
          <p:cNvPr id="12" name="Text 10"/>
          <p:cNvSpPr/>
          <p:nvPr/>
        </p:nvSpPr>
        <p:spPr>
          <a:xfrm>
            <a:off x="6903690" y="7429500"/>
            <a:ext cx="5674549" cy="371475"/>
          </a:xfrm>
          <a:prstGeom prst="rect">
            <a:avLst/>
          </a:prstGeom>
          <a:noFill/>
          <a:ln/>
        </p:spPr>
        <p:txBody>
          <a:bodyPr wrap="square" lIns="25400" tIns="25400" rIns="25400" bIns="25400" rtlCol="0" anchor="t">
            <a:normAutofit/>
          </a:bodyPr>
          <a:lstStyle/>
          <a:p>
            <a:pPr algn="l" indent="0" marL="0">
              <a:lnSpc>
                <a:spcPct val="102941"/>
              </a:lnSpc>
              <a:buNone/>
            </a:pPr>
            <a:r>
              <a:rPr lang="en-US" sz="1875" dirty="0">
                <a:solidFill>
                  <a:srgbClr val="1A1A1A"/>
                </a:solidFill>
                <a:latin typeface="Open Sans" pitchFamily="34" charset="0"/>
                <a:ea typeface="Open Sans" pitchFamily="34" charset="-122"/>
                <a:cs typeface="Open Sans" pitchFamily="34" charset="-120"/>
              </a:rPr>
              <a:t>Be revocable or irrevocable</a:t>
            </a:r>
            <a:endParaRPr lang="en-US" sz="1875" dirty="0"/>
          </a:p>
        </p:txBody>
      </p:sp>
      <p:sp>
        <p:nvSpPr>
          <p:cNvPr id="13" name="Text 11"/>
          <p:cNvSpPr/>
          <p:nvPr/>
        </p:nvSpPr>
        <p:spPr>
          <a:xfrm>
            <a:off x="12443371" y="7429500"/>
            <a:ext cx="5674549" cy="371475"/>
          </a:xfrm>
          <a:prstGeom prst="rect">
            <a:avLst/>
          </a:prstGeom>
          <a:noFill/>
          <a:ln/>
        </p:spPr>
        <p:txBody>
          <a:bodyPr wrap="square" lIns="25400" tIns="25400" rIns="25400" bIns="25400" rtlCol="0" anchor="t">
            <a:normAutofit/>
          </a:bodyPr>
          <a:lstStyle/>
          <a:p>
            <a:pPr algn="l" indent="0" marL="0">
              <a:lnSpc>
                <a:spcPct val="102941"/>
              </a:lnSpc>
              <a:buNone/>
            </a:pPr>
            <a:r>
              <a:rPr lang="en-US" sz="1875" dirty="0">
                <a:solidFill>
                  <a:srgbClr val="1A1A1A"/>
                </a:solidFill>
                <a:latin typeface="Open Sans" pitchFamily="34" charset="0"/>
                <a:ea typeface="Open Sans" pitchFamily="34" charset="-122"/>
                <a:cs typeface="Open Sans" pitchFamily="34" charset="-120"/>
              </a:rPr>
              <a:t>Be written or oral</a:t>
            </a:r>
            <a:endParaRPr lang="en-US" sz="1875" dirty="0"/>
          </a:p>
        </p:txBody>
      </p:sp>
      <p:sp>
        <p:nvSpPr>
          <p:cNvPr id="14" name="Text 12"/>
          <p:cNvSpPr/>
          <p:nvPr/>
        </p:nvSpPr>
        <p:spPr>
          <a:xfrm>
            <a:off x="6903690" y="7858125"/>
            <a:ext cx="5674549" cy="371475"/>
          </a:xfrm>
          <a:prstGeom prst="rect">
            <a:avLst/>
          </a:prstGeom>
          <a:noFill/>
          <a:ln/>
        </p:spPr>
        <p:txBody>
          <a:bodyPr wrap="square" lIns="25400" tIns="25400" rIns="25400" bIns="25400" rtlCol="0" anchor="t">
            <a:normAutofit/>
          </a:bodyPr>
          <a:lstStyle/>
          <a:p>
            <a:pPr algn="l" indent="0" marL="0">
              <a:lnSpc>
                <a:spcPct val="102941"/>
              </a:lnSpc>
              <a:buNone/>
            </a:pPr>
            <a:r>
              <a:rPr lang="en-US" sz="1875" dirty="0">
                <a:solidFill>
                  <a:srgbClr val="1A1A1A"/>
                </a:solidFill>
                <a:latin typeface="Open Sans" pitchFamily="34" charset="0"/>
                <a:ea typeface="Open Sans" pitchFamily="34" charset="-122"/>
                <a:cs typeface="Open Sans" pitchFamily="34" charset="-120"/>
              </a:rPr>
              <a:t>Have more than one beneficiary</a:t>
            </a:r>
            <a:endParaRPr lang="en-US" sz="1875" dirty="0"/>
          </a:p>
        </p:txBody>
      </p:sp>
      <p:sp>
        <p:nvSpPr>
          <p:cNvPr id="15" name="Text 13"/>
          <p:cNvSpPr/>
          <p:nvPr/>
        </p:nvSpPr>
        <p:spPr>
          <a:xfrm>
            <a:off x="12443371" y="7858125"/>
            <a:ext cx="5674549" cy="371475"/>
          </a:xfrm>
          <a:prstGeom prst="rect">
            <a:avLst/>
          </a:prstGeom>
          <a:noFill/>
          <a:ln/>
        </p:spPr>
        <p:txBody>
          <a:bodyPr wrap="square" lIns="25400" tIns="25400" rIns="25400" bIns="25400" rtlCol="0" anchor="t">
            <a:normAutofit/>
          </a:bodyPr>
          <a:lstStyle/>
          <a:p>
            <a:pPr algn="l" indent="0" marL="0">
              <a:lnSpc>
                <a:spcPct val="102941"/>
              </a:lnSpc>
              <a:buNone/>
            </a:pPr>
            <a:r>
              <a:rPr lang="en-US" sz="1875" dirty="0">
                <a:solidFill>
                  <a:srgbClr val="1A1A1A"/>
                </a:solidFill>
                <a:latin typeface="Open Sans" pitchFamily="34" charset="0"/>
                <a:ea typeface="Open Sans" pitchFamily="34" charset="-122"/>
                <a:cs typeface="Open Sans" pitchFamily="34" charset="-120"/>
              </a:rPr>
              <a:t>Include a "trust protector" provision</a:t>
            </a:r>
            <a:endParaRPr lang="en-US" sz="187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524000" y="2884140"/>
            <a:ext cx="16764000" cy="723900"/>
          </a:xfrm>
          <a:prstGeom prst="rect">
            <a:avLst/>
          </a:prstGeom>
          <a:noFill/>
          <a:ln/>
        </p:spPr>
        <p:txBody>
          <a:bodyPr wrap="square" lIns="25400" tIns="25400" rIns="25400" bIns="25400" rtlCol="0" anchor="t">
            <a:normAutofit/>
          </a:bodyPr>
          <a:lstStyle/>
          <a:p>
            <a:pPr algn="l" indent="0" marL="0">
              <a:lnSpc>
                <a:spcPct val="50000"/>
              </a:lnSpc>
              <a:buNone/>
            </a:pPr>
            <a:r>
              <a:rPr lang="en-US" sz="9000" dirty="0">
                <a:solidFill>
                  <a:srgbClr val="DDB84E"/>
                </a:solidFill>
                <a:latin typeface="Playfair Display" pitchFamily="34" charset="0"/>
                <a:ea typeface="Playfair Display" pitchFamily="34" charset="-122"/>
                <a:cs typeface="Playfair Display" pitchFamily="34" charset="-120"/>
              </a:rPr>
              <a:t>“</a:t>
            </a:r>
            <a:endParaRPr lang="en-US" sz="9000" dirty="0"/>
          </a:p>
        </p:txBody>
      </p:sp>
      <p:sp>
        <p:nvSpPr>
          <p:cNvPr id="3" name="Text 1"/>
          <p:cNvSpPr/>
          <p:nvPr/>
        </p:nvSpPr>
        <p:spPr>
          <a:xfrm>
            <a:off x="1524000" y="3798540"/>
            <a:ext cx="15697200" cy="2489746"/>
          </a:xfrm>
          <a:prstGeom prst="rect">
            <a:avLst/>
          </a:prstGeom>
          <a:noFill/>
          <a:ln/>
        </p:spPr>
        <p:txBody>
          <a:bodyPr wrap="square" lIns="25400" tIns="25400" rIns="25400" bIns="25400" rtlCol="0" anchor="t">
            <a:normAutofit/>
          </a:bodyPr>
          <a:lstStyle/>
          <a:p>
            <a:pPr algn="l" indent="0" marL="0">
              <a:lnSpc>
                <a:spcPct val="97500"/>
              </a:lnSpc>
              <a:buNone/>
            </a:pPr>
            <a:r>
              <a:rPr lang="en-US" sz="4950" i="1" dirty="0">
                <a:solidFill>
                  <a:srgbClr val="FFFFFF"/>
                </a:solidFill>
                <a:latin typeface="Playfair Display" pitchFamily="34" charset="0"/>
                <a:ea typeface="Playfair Display" pitchFamily="34" charset="-122"/>
                <a:cs typeface="Playfair Display" pitchFamily="34" charset="-120"/>
              </a:rPr>
              <a:t>The normal private trust is essentially a gift, projected on the plane of time and so subjected to a management regime.</a:t>
            </a:r>
            <a:endParaRPr lang="en-US" sz="4950" dirty="0"/>
          </a:p>
        </p:txBody>
      </p:sp>
      <p:sp>
        <p:nvSpPr>
          <p:cNvPr id="4" name="Shape 2"/>
          <p:cNvSpPr/>
          <p:nvPr/>
        </p:nvSpPr>
        <p:spPr>
          <a:xfrm>
            <a:off x="1524000" y="6745486"/>
            <a:ext cx="1143000" cy="38100"/>
          </a:xfrm>
          <a:prstGeom prst="rect">
            <a:avLst/>
          </a:prstGeom>
          <a:solidFill>
            <a:srgbClr val="DDB84E"/>
          </a:solidFill>
          <a:ln/>
        </p:spPr>
      </p:sp>
      <p:sp>
        <p:nvSpPr>
          <p:cNvPr id="5" name="Text 3"/>
          <p:cNvSpPr/>
          <p:nvPr/>
        </p:nvSpPr>
        <p:spPr>
          <a:xfrm>
            <a:off x="1524000" y="7012186"/>
            <a:ext cx="16764000" cy="428625"/>
          </a:xfrm>
          <a:prstGeom prst="rect">
            <a:avLst/>
          </a:prstGeom>
          <a:noFill/>
          <a:ln/>
        </p:spPr>
        <p:txBody>
          <a:bodyPr wrap="square" lIns="25400" tIns="25400" rIns="25400" bIns="25400" rtlCol="0" anchor="t">
            <a:normAutofit/>
          </a:bodyPr>
          <a:lstStyle/>
          <a:p>
            <a:pPr algn="l" indent="0" marL="0">
              <a:buNone/>
            </a:pPr>
            <a:r>
              <a:rPr lang="en-US" sz="2250" b="1" spc="450" kern="0" dirty="0">
                <a:solidFill>
                  <a:srgbClr val="FFFFFF">
                    <a:alpha val="75000"/>
                  </a:srgbClr>
                </a:solidFill>
                <a:latin typeface="Open Sans" pitchFamily="34" charset="0"/>
                <a:ea typeface="Open Sans" pitchFamily="34" charset="-122"/>
                <a:cs typeface="Open Sans" pitchFamily="34" charset="-120"/>
              </a:rPr>
              <a:t>BERNARD RUDDEN</a:t>
            </a:r>
            <a:endParaRPr lang="en-US" sz="2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TRUSTS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Types of trusts</a:t>
            </a:r>
            <a:endParaRPr lang="en-US" sz="4800" dirty="0"/>
          </a:p>
        </p:txBody>
      </p:sp>
      <p:sp>
        <p:nvSpPr>
          <p:cNvPr id="4" name="Shape 2"/>
          <p:cNvSpPr/>
          <p:nvPr/>
        </p:nvSpPr>
        <p:spPr>
          <a:xfrm>
            <a:off x="1047750" y="2800796"/>
            <a:ext cx="133350" cy="133350"/>
          </a:xfrm>
          <a:prstGeom prst="rect">
            <a:avLst/>
          </a:prstGeom>
          <a:solidFill>
            <a:srgbClr val="DDB84E"/>
          </a:solidFill>
          <a:ln/>
        </p:spPr>
      </p:sp>
      <p:sp>
        <p:nvSpPr>
          <p:cNvPr id="5" name="Text 3"/>
          <p:cNvSpPr/>
          <p:nvPr/>
        </p:nvSpPr>
        <p:spPr>
          <a:xfrm>
            <a:off x="1409700" y="2572196"/>
            <a:ext cx="1583412" cy="628650"/>
          </a:xfrm>
          <a:prstGeom prst="rect">
            <a:avLst/>
          </a:prstGeom>
          <a:noFill/>
          <a:ln/>
        </p:spPr>
        <p:txBody>
          <a:bodyPr wrap="square" lIns="25400" tIns="25400" rIns="25400" bIns="25400" rtlCol="0" anchor="t">
            <a:normAutofit/>
          </a:bodyPr>
          <a:lstStyle/>
          <a:p>
            <a:pPr algn="l" indent="0" marL="0">
              <a:buNone/>
            </a:pPr>
            <a:r>
              <a:rPr lang="en-US" sz="3450" b="1" dirty="0">
                <a:solidFill>
                  <a:srgbClr val="000000"/>
                </a:solidFill>
                <a:latin typeface="Playfair Display" pitchFamily="34" charset="0"/>
                <a:ea typeface="Playfair Display" pitchFamily="34" charset="-122"/>
                <a:cs typeface="Playfair Display" pitchFamily="34" charset="-120"/>
              </a:rPr>
              <a:t>Private</a:t>
            </a:r>
            <a:endParaRPr lang="en-US" sz="3450" dirty="0"/>
          </a:p>
        </p:txBody>
      </p:sp>
      <p:sp>
        <p:nvSpPr>
          <p:cNvPr id="6" name="Shape 4"/>
          <p:cNvSpPr/>
          <p:nvPr/>
        </p:nvSpPr>
        <p:spPr>
          <a:xfrm>
            <a:off x="1638300" y="3524696"/>
            <a:ext cx="76200" cy="76200"/>
          </a:xfrm>
          <a:prstGeom prst="ellipse">
            <a:avLst/>
          </a:prstGeom>
          <a:solidFill>
            <a:srgbClr val="DDB84E"/>
          </a:solidFill>
          <a:ln/>
        </p:spPr>
      </p:sp>
      <p:sp>
        <p:nvSpPr>
          <p:cNvPr id="7" name="Text 5"/>
          <p:cNvSpPr/>
          <p:nvPr/>
        </p:nvSpPr>
        <p:spPr>
          <a:xfrm>
            <a:off x="1885950" y="3296096"/>
            <a:ext cx="4277276"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4A4A4A"/>
                </a:solidFill>
                <a:latin typeface="Open Sans" pitchFamily="34" charset="0"/>
                <a:ea typeface="Open Sans" pitchFamily="34" charset="-122"/>
                <a:cs typeface="Open Sans" pitchFamily="34" charset="-120"/>
              </a:rPr>
              <a:t>Testamentary (At time of will)</a:t>
            </a:r>
            <a:endParaRPr lang="en-US" sz="2250" dirty="0"/>
          </a:p>
        </p:txBody>
      </p:sp>
      <p:sp>
        <p:nvSpPr>
          <p:cNvPr id="8" name="Shape 6"/>
          <p:cNvSpPr/>
          <p:nvPr/>
        </p:nvSpPr>
        <p:spPr>
          <a:xfrm>
            <a:off x="1638300" y="4000946"/>
            <a:ext cx="76200" cy="76200"/>
          </a:xfrm>
          <a:prstGeom prst="ellipse">
            <a:avLst/>
          </a:prstGeom>
          <a:solidFill>
            <a:srgbClr val="DDB84E"/>
          </a:solidFill>
          <a:ln/>
        </p:spPr>
      </p:sp>
      <p:sp>
        <p:nvSpPr>
          <p:cNvPr id="9" name="Text 7"/>
          <p:cNvSpPr/>
          <p:nvPr/>
        </p:nvSpPr>
        <p:spPr>
          <a:xfrm>
            <a:off x="1885950" y="3772346"/>
            <a:ext cx="5343361"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4A4A4A"/>
                </a:solidFill>
                <a:latin typeface="Open Sans" pitchFamily="34" charset="0"/>
                <a:ea typeface="Open Sans" pitchFamily="34" charset="-122"/>
                <a:cs typeface="Open Sans" pitchFamily="34" charset="-120"/>
              </a:rPr>
              <a:t>Revocable (a.k.a. living or inter vivos)</a:t>
            </a:r>
            <a:endParaRPr lang="en-US" sz="2250" dirty="0"/>
          </a:p>
        </p:txBody>
      </p:sp>
      <p:sp>
        <p:nvSpPr>
          <p:cNvPr id="10" name="Shape 8"/>
          <p:cNvSpPr/>
          <p:nvPr/>
        </p:nvSpPr>
        <p:spPr>
          <a:xfrm>
            <a:off x="1638300" y="4477196"/>
            <a:ext cx="76200" cy="76200"/>
          </a:xfrm>
          <a:prstGeom prst="ellipse">
            <a:avLst/>
          </a:prstGeom>
          <a:solidFill>
            <a:srgbClr val="DDB84E"/>
          </a:solidFill>
          <a:ln/>
        </p:spPr>
      </p:sp>
      <p:sp>
        <p:nvSpPr>
          <p:cNvPr id="11" name="Text 9"/>
          <p:cNvSpPr/>
          <p:nvPr/>
        </p:nvSpPr>
        <p:spPr>
          <a:xfrm>
            <a:off x="1885950" y="4248596"/>
            <a:ext cx="1640711"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4A4A4A"/>
                </a:solidFill>
                <a:latin typeface="Open Sans" pitchFamily="34" charset="0"/>
                <a:ea typeface="Open Sans" pitchFamily="34" charset="-122"/>
                <a:cs typeface="Open Sans" pitchFamily="34" charset="-120"/>
              </a:rPr>
              <a:t>Irrevocable</a:t>
            </a:r>
            <a:endParaRPr lang="en-US" sz="2250" dirty="0"/>
          </a:p>
        </p:txBody>
      </p:sp>
      <p:sp>
        <p:nvSpPr>
          <p:cNvPr id="12" name="Shape 10"/>
          <p:cNvSpPr/>
          <p:nvPr/>
        </p:nvSpPr>
        <p:spPr>
          <a:xfrm>
            <a:off x="1047750" y="5143946"/>
            <a:ext cx="133350" cy="133350"/>
          </a:xfrm>
          <a:prstGeom prst="rect">
            <a:avLst/>
          </a:prstGeom>
          <a:solidFill>
            <a:srgbClr val="DDB84E"/>
          </a:solidFill>
          <a:ln/>
        </p:spPr>
      </p:sp>
      <p:sp>
        <p:nvSpPr>
          <p:cNvPr id="13" name="Text 11"/>
          <p:cNvSpPr/>
          <p:nvPr/>
        </p:nvSpPr>
        <p:spPr>
          <a:xfrm>
            <a:off x="1409700" y="4915346"/>
            <a:ext cx="2344341" cy="628650"/>
          </a:xfrm>
          <a:prstGeom prst="rect">
            <a:avLst/>
          </a:prstGeom>
          <a:noFill/>
          <a:ln/>
        </p:spPr>
        <p:txBody>
          <a:bodyPr wrap="square" lIns="25400" tIns="25400" rIns="25400" bIns="25400" rtlCol="0" anchor="t">
            <a:normAutofit/>
          </a:bodyPr>
          <a:lstStyle/>
          <a:p>
            <a:pPr algn="l" indent="0" marL="0">
              <a:buNone/>
            </a:pPr>
            <a:r>
              <a:rPr lang="en-US" sz="3450" b="1" dirty="0">
                <a:solidFill>
                  <a:srgbClr val="000000"/>
                </a:solidFill>
                <a:latin typeface="Playfair Display" pitchFamily="34" charset="0"/>
                <a:ea typeface="Playfair Display" pitchFamily="34" charset="-122"/>
                <a:cs typeface="Playfair Display" pitchFamily="34" charset="-120"/>
              </a:rPr>
              <a:t>Charitable</a:t>
            </a:r>
            <a:endParaRPr lang="en-US" sz="3450" dirty="0"/>
          </a:p>
        </p:txBody>
      </p:sp>
      <p:sp>
        <p:nvSpPr>
          <p:cNvPr id="14" name="Shape 12"/>
          <p:cNvSpPr/>
          <p:nvPr/>
        </p:nvSpPr>
        <p:spPr>
          <a:xfrm>
            <a:off x="1638300" y="5867846"/>
            <a:ext cx="76200" cy="76200"/>
          </a:xfrm>
          <a:prstGeom prst="ellipse">
            <a:avLst/>
          </a:prstGeom>
          <a:solidFill>
            <a:srgbClr val="DDB84E"/>
          </a:solidFill>
          <a:ln/>
        </p:spPr>
      </p:sp>
      <p:sp>
        <p:nvSpPr>
          <p:cNvPr id="15" name="Text 13"/>
          <p:cNvSpPr/>
          <p:nvPr/>
        </p:nvSpPr>
        <p:spPr>
          <a:xfrm>
            <a:off x="1885950" y="5639246"/>
            <a:ext cx="4142542"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4A4A4A"/>
                </a:solidFill>
                <a:latin typeface="Open Sans" pitchFamily="34" charset="0"/>
                <a:ea typeface="Open Sans" pitchFamily="34" charset="-122"/>
                <a:cs typeface="Open Sans" pitchFamily="34" charset="-120"/>
              </a:rPr>
              <a:t>Transfers assets to a trustee</a:t>
            </a:r>
            <a:endParaRPr lang="en-US" sz="2250" dirty="0"/>
          </a:p>
        </p:txBody>
      </p:sp>
      <p:sp>
        <p:nvSpPr>
          <p:cNvPr id="16" name="Shape 14"/>
          <p:cNvSpPr/>
          <p:nvPr/>
        </p:nvSpPr>
        <p:spPr>
          <a:xfrm>
            <a:off x="1638300" y="6344096"/>
            <a:ext cx="76200" cy="76200"/>
          </a:xfrm>
          <a:prstGeom prst="ellipse">
            <a:avLst/>
          </a:prstGeom>
          <a:solidFill>
            <a:srgbClr val="DDB84E"/>
          </a:solidFill>
          <a:ln/>
        </p:spPr>
      </p:sp>
      <p:sp>
        <p:nvSpPr>
          <p:cNvPr id="17" name="Text 15"/>
          <p:cNvSpPr/>
          <p:nvPr/>
        </p:nvSpPr>
        <p:spPr>
          <a:xfrm>
            <a:off x="1885950" y="6115496"/>
            <a:ext cx="5505271"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4A4A4A"/>
                </a:solidFill>
                <a:latin typeface="Open Sans" pitchFamily="34" charset="0"/>
                <a:ea typeface="Open Sans" pitchFamily="34" charset="-122"/>
                <a:cs typeface="Open Sans" pitchFamily="34" charset="-120"/>
              </a:rPr>
              <a:t>Typically irrevocable once established</a:t>
            </a:r>
            <a:endParaRPr lang="en-US" sz="2250" dirty="0"/>
          </a:p>
        </p:txBody>
      </p:sp>
      <p:sp>
        <p:nvSpPr>
          <p:cNvPr id="18" name="Shape 16"/>
          <p:cNvSpPr/>
          <p:nvPr/>
        </p:nvSpPr>
        <p:spPr>
          <a:xfrm>
            <a:off x="1638300" y="6820346"/>
            <a:ext cx="76200" cy="76200"/>
          </a:xfrm>
          <a:prstGeom prst="ellipse">
            <a:avLst/>
          </a:prstGeom>
          <a:solidFill>
            <a:srgbClr val="DDB84E"/>
          </a:solidFill>
          <a:ln/>
        </p:spPr>
      </p:sp>
      <p:sp>
        <p:nvSpPr>
          <p:cNvPr id="19" name="Text 17"/>
          <p:cNvSpPr/>
          <p:nvPr/>
        </p:nvSpPr>
        <p:spPr>
          <a:xfrm>
            <a:off x="1885950" y="6591746"/>
            <a:ext cx="5883280"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4A4A4A"/>
                </a:solidFill>
                <a:latin typeface="Open Sans" pitchFamily="34" charset="0"/>
                <a:ea typeface="Open Sans" pitchFamily="34" charset="-122"/>
                <a:cs typeface="Open Sans" pitchFamily="34" charset="-120"/>
              </a:rPr>
              <a:t>A donor (funds it), a trustee (manages it)</a:t>
            </a:r>
            <a:endParaRPr lang="en-US" sz="2250" dirty="0"/>
          </a:p>
        </p:txBody>
      </p:sp>
      <p:sp>
        <p:nvSpPr>
          <p:cNvPr id="20" name="Shape 18"/>
          <p:cNvSpPr/>
          <p:nvPr/>
        </p:nvSpPr>
        <p:spPr>
          <a:xfrm>
            <a:off x="1047750" y="7487096"/>
            <a:ext cx="133350" cy="133350"/>
          </a:xfrm>
          <a:prstGeom prst="rect">
            <a:avLst/>
          </a:prstGeom>
          <a:solidFill>
            <a:srgbClr val="DDB84E"/>
          </a:solidFill>
          <a:ln/>
        </p:spPr>
      </p:sp>
      <p:sp>
        <p:nvSpPr>
          <p:cNvPr id="21" name="Text 19"/>
          <p:cNvSpPr/>
          <p:nvPr/>
        </p:nvSpPr>
        <p:spPr>
          <a:xfrm>
            <a:off x="1409700" y="7258496"/>
            <a:ext cx="1974354" cy="628650"/>
          </a:xfrm>
          <a:prstGeom prst="rect">
            <a:avLst/>
          </a:prstGeom>
          <a:noFill/>
          <a:ln/>
        </p:spPr>
        <p:txBody>
          <a:bodyPr wrap="square" lIns="25400" tIns="25400" rIns="25400" bIns="25400" rtlCol="0" anchor="t">
            <a:normAutofit/>
          </a:bodyPr>
          <a:lstStyle/>
          <a:p>
            <a:pPr algn="l" indent="0" marL="0">
              <a:buNone/>
            </a:pPr>
            <a:r>
              <a:rPr lang="en-US" sz="3450" b="1" dirty="0">
                <a:solidFill>
                  <a:srgbClr val="000000"/>
                </a:solidFill>
                <a:latin typeface="Playfair Display" pitchFamily="34" charset="0"/>
                <a:ea typeface="Playfair Display" pitchFamily="34" charset="-122"/>
                <a:cs typeface="Playfair Display" pitchFamily="34" charset="-120"/>
              </a:rPr>
              <a:t>Business</a:t>
            </a:r>
            <a:endParaRPr lang="en-US" sz="3450" dirty="0"/>
          </a:p>
        </p:txBody>
      </p:sp>
      <p:sp>
        <p:nvSpPr>
          <p:cNvPr id="22" name="Shape 20"/>
          <p:cNvSpPr/>
          <p:nvPr/>
        </p:nvSpPr>
        <p:spPr>
          <a:xfrm>
            <a:off x="1638300" y="8210996"/>
            <a:ext cx="76200" cy="76200"/>
          </a:xfrm>
          <a:prstGeom prst="ellipse">
            <a:avLst/>
          </a:prstGeom>
          <a:solidFill>
            <a:srgbClr val="DDB84E"/>
          </a:solidFill>
          <a:ln/>
        </p:spPr>
      </p:sp>
      <p:sp>
        <p:nvSpPr>
          <p:cNvPr id="23" name="Text 21"/>
          <p:cNvSpPr/>
          <p:nvPr/>
        </p:nvSpPr>
        <p:spPr>
          <a:xfrm>
            <a:off x="1885950" y="7982396"/>
            <a:ext cx="6912039"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4A4A4A"/>
                </a:solidFill>
                <a:latin typeface="Open Sans" pitchFamily="34" charset="0"/>
                <a:ea typeface="Open Sans" pitchFamily="34" charset="-122"/>
                <a:cs typeface="Open Sans" pitchFamily="34" charset="-120"/>
              </a:rPr>
              <a:t>Trustees hold and manage assets or a business</a:t>
            </a:r>
            <a:endParaRPr lang="en-US" sz="2250" dirty="0"/>
          </a:p>
        </p:txBody>
      </p:sp>
      <p:sp>
        <p:nvSpPr>
          <p:cNvPr id="24" name="Shape 22"/>
          <p:cNvSpPr/>
          <p:nvPr/>
        </p:nvSpPr>
        <p:spPr>
          <a:xfrm>
            <a:off x="1638300" y="8687246"/>
            <a:ext cx="76200" cy="76200"/>
          </a:xfrm>
          <a:prstGeom prst="ellipse">
            <a:avLst/>
          </a:prstGeom>
          <a:solidFill>
            <a:srgbClr val="DDB84E"/>
          </a:solidFill>
          <a:ln/>
        </p:spPr>
      </p:sp>
      <p:sp>
        <p:nvSpPr>
          <p:cNvPr id="25" name="Text 23"/>
          <p:cNvSpPr/>
          <p:nvPr/>
        </p:nvSpPr>
        <p:spPr>
          <a:xfrm>
            <a:off x="1885950" y="8458646"/>
            <a:ext cx="6157987"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4A4A4A"/>
                </a:solidFill>
                <a:latin typeface="Open Sans" pitchFamily="34" charset="0"/>
                <a:ea typeface="Open Sans" pitchFamily="34" charset="-122"/>
                <a:cs typeface="Open Sans" pitchFamily="34" charset="-120"/>
              </a:rPr>
              <a:t>Beneficiaries hold transferable certificates</a:t>
            </a:r>
            <a:endParaRPr lang="en-US" sz="2250" dirty="0"/>
          </a:p>
        </p:txBody>
      </p:sp>
      <p:sp>
        <p:nvSpPr>
          <p:cNvPr id="26" name="Shape 24"/>
          <p:cNvSpPr/>
          <p:nvPr/>
        </p:nvSpPr>
        <p:spPr>
          <a:xfrm>
            <a:off x="1638300" y="9163496"/>
            <a:ext cx="76200" cy="76200"/>
          </a:xfrm>
          <a:prstGeom prst="ellipse">
            <a:avLst/>
          </a:prstGeom>
          <a:solidFill>
            <a:srgbClr val="DDB84E"/>
          </a:solidFill>
          <a:ln/>
        </p:spPr>
      </p:sp>
      <p:sp>
        <p:nvSpPr>
          <p:cNvPr id="27" name="Text 25"/>
          <p:cNvSpPr/>
          <p:nvPr/>
        </p:nvSpPr>
        <p:spPr>
          <a:xfrm>
            <a:off x="1885950" y="8934896"/>
            <a:ext cx="4730919"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4A4A4A"/>
                </a:solidFill>
                <a:latin typeface="Open Sans" pitchFamily="34" charset="0"/>
                <a:ea typeface="Open Sans" pitchFamily="34" charset="-122"/>
                <a:cs typeface="Open Sans" pitchFamily="34" charset="-120"/>
              </a:rPr>
              <a:t>Created by a declaration of trust</a:t>
            </a:r>
            <a:endParaRPr lang="en-US" sz="22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TYPES OF TRUSTS</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Revocable living trust</a:t>
            </a:r>
            <a:endParaRPr lang="en-US" sz="4500" dirty="0"/>
          </a:p>
        </p:txBody>
      </p:sp>
      <p:sp>
        <p:nvSpPr>
          <p:cNvPr id="4" name="Text 2"/>
          <p:cNvSpPr/>
          <p:nvPr/>
        </p:nvSpPr>
        <p:spPr>
          <a:xfrm>
            <a:off x="1047750" y="1922115"/>
            <a:ext cx="17811750" cy="495300"/>
          </a:xfrm>
          <a:prstGeom prst="rect">
            <a:avLst/>
          </a:prstGeom>
          <a:noFill/>
          <a:ln/>
        </p:spPr>
        <p:txBody>
          <a:bodyPr wrap="square" lIns="25400" tIns="25400" rIns="25400" bIns="25400" rtlCol="0" anchor="t">
            <a:normAutofit/>
          </a:bodyPr>
          <a:lstStyle/>
          <a:p>
            <a:pPr algn="l" indent="0" marL="0">
              <a:buNone/>
            </a:pPr>
            <a:r>
              <a:rPr lang="en-US" sz="2700" i="1" dirty="0">
                <a:solidFill>
                  <a:srgbClr val="B8952F"/>
                </a:solidFill>
                <a:latin typeface="Playfair Display" pitchFamily="34" charset="0"/>
                <a:ea typeface="Playfair Display" pitchFamily="34" charset="-122"/>
                <a:cs typeface="Playfair Display" pitchFamily="34" charset="-120"/>
              </a:rPr>
              <a:t>The Flexible Envelope</a:t>
            </a:r>
            <a:endParaRPr lang="en-US" sz="2700" dirty="0"/>
          </a:p>
        </p:txBody>
      </p:sp>
      <p:sp>
        <p:nvSpPr>
          <p:cNvPr id="5" name="Shape 3"/>
          <p:cNvSpPr/>
          <p:nvPr/>
        </p:nvSpPr>
        <p:spPr>
          <a:xfrm>
            <a:off x="1047750" y="2798415"/>
            <a:ext cx="7829550" cy="38100"/>
          </a:xfrm>
          <a:prstGeom prst="rect">
            <a:avLst/>
          </a:prstGeom>
          <a:solidFill>
            <a:srgbClr val="DDB84E"/>
          </a:solidFill>
          <a:ln/>
        </p:spPr>
      </p:sp>
      <p:sp>
        <p:nvSpPr>
          <p:cNvPr id="6" name="Text 4"/>
          <p:cNvSpPr/>
          <p:nvPr/>
        </p:nvSpPr>
        <p:spPr>
          <a:xfrm>
            <a:off x="1047750" y="3103215"/>
            <a:ext cx="861250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DESCRIPTION</a:t>
            </a:r>
            <a:endParaRPr lang="en-US" sz="1800" dirty="0"/>
          </a:p>
        </p:txBody>
      </p:sp>
      <p:sp>
        <p:nvSpPr>
          <p:cNvPr id="7" name="Text 5"/>
          <p:cNvSpPr/>
          <p:nvPr/>
        </p:nvSpPr>
        <p:spPr>
          <a:xfrm>
            <a:off x="1047750" y="3588990"/>
            <a:ext cx="8064437" cy="83820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Like an envelope you can open and reseal at any time. You control what goes in and can change it as needed.</a:t>
            </a:r>
            <a:endParaRPr lang="en-US" sz="2100" dirty="0"/>
          </a:p>
        </p:txBody>
      </p:sp>
      <p:sp>
        <p:nvSpPr>
          <p:cNvPr id="8" name="Shape 6"/>
          <p:cNvSpPr/>
          <p:nvPr/>
        </p:nvSpPr>
        <p:spPr>
          <a:xfrm>
            <a:off x="9410700" y="2798415"/>
            <a:ext cx="7829550" cy="38100"/>
          </a:xfrm>
          <a:prstGeom prst="rect">
            <a:avLst/>
          </a:prstGeom>
          <a:solidFill>
            <a:srgbClr val="DDB84E"/>
          </a:solidFill>
          <a:ln/>
        </p:spPr>
      </p:sp>
      <p:sp>
        <p:nvSpPr>
          <p:cNvPr id="9" name="Text 7"/>
          <p:cNvSpPr/>
          <p:nvPr/>
        </p:nvSpPr>
        <p:spPr>
          <a:xfrm>
            <a:off x="9410700" y="3103215"/>
            <a:ext cx="861250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USE</a:t>
            </a:r>
            <a:endParaRPr lang="en-US" sz="1800" dirty="0"/>
          </a:p>
        </p:txBody>
      </p:sp>
      <p:sp>
        <p:nvSpPr>
          <p:cNvPr id="10" name="Text 8"/>
          <p:cNvSpPr/>
          <p:nvPr/>
        </p:nvSpPr>
        <p:spPr>
          <a:xfrm>
            <a:off x="9410700" y="3588990"/>
            <a:ext cx="8064437" cy="83820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Manages assets during your life and upon death, avoiding probate.</a:t>
            </a:r>
            <a:endParaRPr lang="en-US" sz="2100" dirty="0"/>
          </a:p>
        </p:txBody>
      </p:sp>
      <p:sp>
        <p:nvSpPr>
          <p:cNvPr id="11" name="Shape 9"/>
          <p:cNvSpPr/>
          <p:nvPr/>
        </p:nvSpPr>
        <p:spPr>
          <a:xfrm>
            <a:off x="1047750" y="4922490"/>
            <a:ext cx="7829550" cy="38100"/>
          </a:xfrm>
          <a:prstGeom prst="rect">
            <a:avLst/>
          </a:prstGeom>
          <a:solidFill>
            <a:srgbClr val="DDB84E"/>
          </a:solidFill>
          <a:ln/>
        </p:spPr>
      </p:sp>
      <p:sp>
        <p:nvSpPr>
          <p:cNvPr id="12" name="Text 10"/>
          <p:cNvSpPr/>
          <p:nvPr/>
        </p:nvSpPr>
        <p:spPr>
          <a:xfrm>
            <a:off x="1047750" y="5227290"/>
            <a:ext cx="861250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WHAT A LIVING TRUST IS</a:t>
            </a:r>
            <a:endParaRPr lang="en-US" sz="1800" dirty="0"/>
          </a:p>
        </p:txBody>
      </p:sp>
      <p:sp>
        <p:nvSpPr>
          <p:cNvPr id="13" name="Text 11"/>
          <p:cNvSpPr/>
          <p:nvPr/>
        </p:nvSpPr>
        <p:spPr>
          <a:xfrm>
            <a:off x="1047750" y="5713065"/>
            <a:ext cx="8064437" cy="123825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A "living trust" (also called an "inter vivos" trust) is simply a trust you create while you're alive, rather than one that is created at your death.</a:t>
            </a:r>
            <a:endParaRPr lang="en-US" sz="2100" dirty="0"/>
          </a:p>
        </p:txBody>
      </p:sp>
      <p:sp>
        <p:nvSpPr>
          <p:cNvPr id="14" name="Shape 12"/>
          <p:cNvSpPr/>
          <p:nvPr/>
        </p:nvSpPr>
        <p:spPr>
          <a:xfrm>
            <a:off x="9410700" y="4922490"/>
            <a:ext cx="7829550" cy="38100"/>
          </a:xfrm>
          <a:prstGeom prst="rect">
            <a:avLst/>
          </a:prstGeom>
          <a:solidFill>
            <a:srgbClr val="DDB84E"/>
          </a:solidFill>
          <a:ln/>
        </p:spPr>
      </p:sp>
      <p:sp>
        <p:nvSpPr>
          <p:cNvPr id="15" name="Text 13"/>
          <p:cNvSpPr/>
          <p:nvPr/>
        </p:nvSpPr>
        <p:spPr>
          <a:xfrm>
            <a:off x="9410700" y="5227290"/>
            <a:ext cx="861250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WHAT IT CAN DO</a:t>
            </a:r>
            <a:endParaRPr lang="en-US" sz="1800" dirty="0"/>
          </a:p>
        </p:txBody>
      </p:sp>
      <p:sp>
        <p:nvSpPr>
          <p:cNvPr id="16" name="Text 14"/>
          <p:cNvSpPr/>
          <p:nvPr/>
        </p:nvSpPr>
        <p:spPr>
          <a:xfrm>
            <a:off x="9410700" y="5713065"/>
            <a:ext cx="8064437" cy="163830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Different kinds of living trusts can help you avoid probate, reduce estate taxes, or set up long-term property management. A revocable living trust is one that can be revoked at a later time while you are still alive.</a:t>
            </a:r>
            <a:endParaRPr lang="en-US" sz="2100" dirty="0"/>
          </a:p>
        </p:txBody>
      </p:sp>
      <p:sp>
        <p:nvSpPr>
          <p:cNvPr id="17" name="Shape 15"/>
          <p:cNvSpPr/>
          <p:nvPr/>
        </p:nvSpPr>
        <p:spPr>
          <a:xfrm>
            <a:off x="1047750" y="8618786"/>
            <a:ext cx="16192500" cy="982414"/>
          </a:xfrm>
          <a:prstGeom prst="rect">
            <a:avLst/>
          </a:prstGeom>
          <a:solidFill>
            <a:srgbClr val="000000"/>
          </a:solidFill>
          <a:ln/>
        </p:spPr>
      </p:sp>
      <p:sp>
        <p:nvSpPr>
          <p:cNvPr id="18" name="Text 16"/>
          <p:cNvSpPr/>
          <p:nvPr/>
        </p:nvSpPr>
        <p:spPr>
          <a:xfrm>
            <a:off x="1428750" y="8961686"/>
            <a:ext cx="3251136"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MARYLAND SPECIFIC</a:t>
            </a:r>
            <a:endParaRPr lang="en-US" sz="1800" dirty="0"/>
          </a:p>
        </p:txBody>
      </p:sp>
      <p:sp>
        <p:nvSpPr>
          <p:cNvPr id="19" name="Text 17"/>
          <p:cNvSpPr/>
          <p:nvPr/>
        </p:nvSpPr>
        <p:spPr>
          <a:xfrm>
            <a:off x="4708178" y="8923586"/>
            <a:ext cx="9133924" cy="410914"/>
          </a:xfrm>
          <a:prstGeom prst="rect">
            <a:avLst/>
          </a:prstGeom>
          <a:noFill/>
          <a:ln/>
        </p:spPr>
        <p:txBody>
          <a:bodyPr wrap="square" lIns="25400" tIns="25400" rIns="25400" bIns="25400" rtlCol="0" anchor="t">
            <a:normAutofit/>
          </a:bodyPr>
          <a:lstStyle/>
          <a:p>
            <a:pPr algn="l" indent="0" marL="0">
              <a:lnSpc>
                <a:spcPct val="105811"/>
              </a:lnSpc>
              <a:buNone/>
            </a:pPr>
            <a:r>
              <a:rPr lang="en-US" sz="2025" dirty="0">
                <a:solidFill>
                  <a:srgbClr val="FFFFFF"/>
                </a:solidFill>
                <a:latin typeface="Open Sans" pitchFamily="34" charset="0"/>
                <a:ea typeface="Open Sans" pitchFamily="34" charset="-122"/>
                <a:cs typeface="Open Sans" pitchFamily="34" charset="-120"/>
              </a:rPr>
              <a:t>Recognized in Maryland, it provides flexibility and control over assets.</a:t>
            </a:r>
            <a:endParaRPr lang="en-US" sz="20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TYPES OF TRUSTS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Irrevocable trust</a:t>
            </a:r>
            <a:endParaRPr lang="en-US" sz="4800" dirty="0"/>
          </a:p>
        </p:txBody>
      </p:sp>
      <p:sp>
        <p:nvSpPr>
          <p:cNvPr id="4" name="Text 2"/>
          <p:cNvSpPr/>
          <p:nvPr/>
        </p:nvSpPr>
        <p:spPr>
          <a:xfrm>
            <a:off x="1047750" y="2058442"/>
            <a:ext cx="17811750" cy="523875"/>
          </a:xfrm>
          <a:prstGeom prst="rect">
            <a:avLst/>
          </a:prstGeom>
          <a:noFill/>
          <a:ln/>
        </p:spPr>
        <p:txBody>
          <a:bodyPr wrap="square" lIns="25400" tIns="25400" rIns="25400" bIns="25400" rtlCol="0" anchor="t">
            <a:normAutofit/>
          </a:bodyPr>
          <a:lstStyle/>
          <a:p>
            <a:pPr algn="l" indent="0" marL="0">
              <a:buNone/>
            </a:pPr>
            <a:r>
              <a:rPr lang="en-US" sz="2850" i="1" dirty="0">
                <a:solidFill>
                  <a:srgbClr val="B8952F"/>
                </a:solidFill>
                <a:latin typeface="Playfair Display" pitchFamily="34" charset="0"/>
                <a:ea typeface="Playfair Display" pitchFamily="34" charset="-122"/>
                <a:cs typeface="Playfair Display" pitchFamily="34" charset="-120"/>
              </a:rPr>
              <a:t>The Sealed Envelope</a:t>
            </a:r>
            <a:endParaRPr lang="en-US" sz="2850" dirty="0"/>
          </a:p>
        </p:txBody>
      </p:sp>
      <p:sp>
        <p:nvSpPr>
          <p:cNvPr id="5" name="Shape 3"/>
          <p:cNvSpPr/>
          <p:nvPr/>
        </p:nvSpPr>
        <p:spPr>
          <a:xfrm>
            <a:off x="1047750" y="3077617"/>
            <a:ext cx="7810500" cy="38100"/>
          </a:xfrm>
          <a:prstGeom prst="rect">
            <a:avLst/>
          </a:prstGeom>
          <a:solidFill>
            <a:srgbClr val="DDB84E"/>
          </a:solidFill>
          <a:ln/>
        </p:spPr>
      </p:sp>
      <p:sp>
        <p:nvSpPr>
          <p:cNvPr id="6" name="Text 4"/>
          <p:cNvSpPr/>
          <p:nvPr/>
        </p:nvSpPr>
        <p:spPr>
          <a:xfrm>
            <a:off x="1047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DESCRIPTION</a:t>
            </a:r>
            <a:endParaRPr lang="en-US" sz="1800" dirty="0"/>
          </a:p>
        </p:txBody>
      </p:sp>
      <p:sp>
        <p:nvSpPr>
          <p:cNvPr id="7" name="Text 5"/>
          <p:cNvSpPr/>
          <p:nvPr/>
        </p:nvSpPr>
        <p:spPr>
          <a:xfrm>
            <a:off x="1047750" y="3868192"/>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Once sealed, you can't change or open this envelope. Assets placed inside are no longer yours.</a:t>
            </a:r>
            <a:endParaRPr lang="en-US" sz="2250" dirty="0"/>
          </a:p>
        </p:txBody>
      </p:sp>
      <p:sp>
        <p:nvSpPr>
          <p:cNvPr id="8" name="Shape 6"/>
          <p:cNvSpPr/>
          <p:nvPr/>
        </p:nvSpPr>
        <p:spPr>
          <a:xfrm>
            <a:off x="9429750" y="3077617"/>
            <a:ext cx="7810500" cy="38100"/>
          </a:xfrm>
          <a:prstGeom prst="rect">
            <a:avLst/>
          </a:prstGeom>
          <a:solidFill>
            <a:srgbClr val="DDB84E"/>
          </a:solidFill>
          <a:ln/>
        </p:spPr>
      </p:sp>
      <p:sp>
        <p:nvSpPr>
          <p:cNvPr id="9" name="Text 7"/>
          <p:cNvSpPr/>
          <p:nvPr/>
        </p:nvSpPr>
        <p:spPr>
          <a:xfrm>
            <a:off x="9429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USE</a:t>
            </a:r>
            <a:endParaRPr lang="en-US" sz="1800" dirty="0"/>
          </a:p>
        </p:txBody>
      </p:sp>
      <p:sp>
        <p:nvSpPr>
          <p:cNvPr id="10" name="Text 8"/>
          <p:cNvSpPr/>
          <p:nvPr/>
        </p:nvSpPr>
        <p:spPr>
          <a:xfrm>
            <a:off x="9429750" y="3868192"/>
            <a:ext cx="8591550" cy="466725"/>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Asset protection and potential tax benefits.</a:t>
            </a:r>
            <a:endParaRPr lang="en-US" sz="2250" dirty="0"/>
          </a:p>
        </p:txBody>
      </p:sp>
      <p:sp>
        <p:nvSpPr>
          <p:cNvPr id="11" name="Shape 9"/>
          <p:cNvSpPr/>
          <p:nvPr/>
        </p:nvSpPr>
        <p:spPr>
          <a:xfrm>
            <a:off x="1047750" y="8452545"/>
            <a:ext cx="16192500" cy="1072455"/>
          </a:xfrm>
          <a:prstGeom prst="rect">
            <a:avLst/>
          </a:prstGeom>
          <a:solidFill>
            <a:srgbClr val="000000"/>
          </a:solidFill>
          <a:ln/>
        </p:spPr>
      </p:sp>
      <p:sp>
        <p:nvSpPr>
          <p:cNvPr id="12" name="Text 10"/>
          <p:cNvSpPr/>
          <p:nvPr/>
        </p:nvSpPr>
        <p:spPr>
          <a:xfrm>
            <a:off x="1428750" y="8843070"/>
            <a:ext cx="3251136"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MARYLAND SPECIFIC</a:t>
            </a:r>
            <a:endParaRPr lang="en-US" sz="1800" dirty="0"/>
          </a:p>
        </p:txBody>
      </p:sp>
      <p:sp>
        <p:nvSpPr>
          <p:cNvPr id="13" name="Text 11"/>
          <p:cNvSpPr/>
          <p:nvPr/>
        </p:nvSpPr>
        <p:spPr>
          <a:xfrm>
            <a:off x="4708178" y="8795445"/>
            <a:ext cx="12834610"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FFFFFF"/>
                </a:solidFill>
                <a:latin typeface="Open Sans" pitchFamily="34" charset="0"/>
                <a:ea typeface="Open Sans" pitchFamily="34" charset="-122"/>
                <a:cs typeface="Open Sans" pitchFamily="34" charset="-120"/>
              </a:rPr>
              <a:t>Offers estate tax benefits, as assets in the trust are not considered part of your taxable estate.</a:t>
            </a:r>
            <a:endParaRPr lang="en-US" sz="2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TYPES OF TRUSTS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Testamentary trust</a:t>
            </a:r>
            <a:endParaRPr lang="en-US" sz="4800" dirty="0"/>
          </a:p>
        </p:txBody>
      </p:sp>
      <p:sp>
        <p:nvSpPr>
          <p:cNvPr id="4" name="Text 2"/>
          <p:cNvSpPr/>
          <p:nvPr/>
        </p:nvSpPr>
        <p:spPr>
          <a:xfrm>
            <a:off x="1047750" y="2058442"/>
            <a:ext cx="17811750" cy="523875"/>
          </a:xfrm>
          <a:prstGeom prst="rect">
            <a:avLst/>
          </a:prstGeom>
          <a:noFill/>
          <a:ln/>
        </p:spPr>
        <p:txBody>
          <a:bodyPr wrap="square" lIns="25400" tIns="25400" rIns="25400" bIns="25400" rtlCol="0" anchor="t">
            <a:normAutofit/>
          </a:bodyPr>
          <a:lstStyle/>
          <a:p>
            <a:pPr algn="l" indent="0" marL="0">
              <a:buNone/>
            </a:pPr>
            <a:r>
              <a:rPr lang="en-US" sz="2850" i="1" dirty="0">
                <a:solidFill>
                  <a:srgbClr val="B8952F"/>
                </a:solidFill>
                <a:latin typeface="Playfair Display" pitchFamily="34" charset="0"/>
                <a:ea typeface="Playfair Display" pitchFamily="34" charset="-122"/>
                <a:cs typeface="Playfair Display" pitchFamily="34" charset="-120"/>
              </a:rPr>
              <a:t>The Will-Activated Envelope</a:t>
            </a:r>
            <a:endParaRPr lang="en-US" sz="2850" dirty="0"/>
          </a:p>
        </p:txBody>
      </p:sp>
      <p:sp>
        <p:nvSpPr>
          <p:cNvPr id="5" name="Shape 3"/>
          <p:cNvSpPr/>
          <p:nvPr/>
        </p:nvSpPr>
        <p:spPr>
          <a:xfrm>
            <a:off x="1047750" y="3077617"/>
            <a:ext cx="7810500" cy="38100"/>
          </a:xfrm>
          <a:prstGeom prst="rect">
            <a:avLst/>
          </a:prstGeom>
          <a:solidFill>
            <a:srgbClr val="DDB84E"/>
          </a:solidFill>
          <a:ln/>
        </p:spPr>
      </p:sp>
      <p:sp>
        <p:nvSpPr>
          <p:cNvPr id="6" name="Text 4"/>
          <p:cNvSpPr/>
          <p:nvPr/>
        </p:nvSpPr>
        <p:spPr>
          <a:xfrm>
            <a:off x="1047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DESCRIPTION</a:t>
            </a:r>
            <a:endParaRPr lang="en-US" sz="1800" dirty="0"/>
          </a:p>
        </p:txBody>
      </p:sp>
      <p:sp>
        <p:nvSpPr>
          <p:cNvPr id="7" name="Text 5"/>
          <p:cNvSpPr/>
          <p:nvPr/>
        </p:nvSpPr>
        <p:spPr>
          <a:xfrm>
            <a:off x="1047750" y="3868192"/>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This envelope is created within your will and only opens after your death.</a:t>
            </a:r>
            <a:endParaRPr lang="en-US" sz="2250" dirty="0"/>
          </a:p>
        </p:txBody>
      </p:sp>
      <p:sp>
        <p:nvSpPr>
          <p:cNvPr id="8" name="Shape 6"/>
          <p:cNvSpPr/>
          <p:nvPr/>
        </p:nvSpPr>
        <p:spPr>
          <a:xfrm>
            <a:off x="9429750" y="3077617"/>
            <a:ext cx="7810500" cy="38100"/>
          </a:xfrm>
          <a:prstGeom prst="rect">
            <a:avLst/>
          </a:prstGeom>
          <a:solidFill>
            <a:srgbClr val="DDB84E"/>
          </a:solidFill>
          <a:ln/>
        </p:spPr>
      </p:sp>
      <p:sp>
        <p:nvSpPr>
          <p:cNvPr id="9" name="Text 7"/>
          <p:cNvSpPr/>
          <p:nvPr/>
        </p:nvSpPr>
        <p:spPr>
          <a:xfrm>
            <a:off x="9429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USE</a:t>
            </a:r>
            <a:endParaRPr lang="en-US" sz="1800" dirty="0"/>
          </a:p>
        </p:txBody>
      </p:sp>
      <p:sp>
        <p:nvSpPr>
          <p:cNvPr id="10" name="Text 8"/>
          <p:cNvSpPr/>
          <p:nvPr/>
        </p:nvSpPr>
        <p:spPr>
          <a:xfrm>
            <a:off x="9429750" y="3868192"/>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Manages assets for beneficiaries according to your will's instructions.</a:t>
            </a:r>
            <a:endParaRPr lang="en-US" sz="2250" dirty="0"/>
          </a:p>
        </p:txBody>
      </p:sp>
      <p:sp>
        <p:nvSpPr>
          <p:cNvPr id="11" name="Shape 9"/>
          <p:cNvSpPr/>
          <p:nvPr/>
        </p:nvSpPr>
        <p:spPr>
          <a:xfrm>
            <a:off x="1047750" y="8065889"/>
            <a:ext cx="16192500" cy="1459111"/>
          </a:xfrm>
          <a:prstGeom prst="rect">
            <a:avLst/>
          </a:prstGeom>
          <a:solidFill>
            <a:srgbClr val="000000"/>
          </a:solidFill>
          <a:ln/>
        </p:spPr>
      </p:sp>
      <p:sp>
        <p:nvSpPr>
          <p:cNvPr id="12" name="Text 10"/>
          <p:cNvSpPr/>
          <p:nvPr/>
        </p:nvSpPr>
        <p:spPr>
          <a:xfrm>
            <a:off x="1428750" y="8456414"/>
            <a:ext cx="3251136"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MARYLAND SPECIFIC</a:t>
            </a:r>
            <a:endParaRPr lang="en-US" sz="1800" dirty="0"/>
          </a:p>
        </p:txBody>
      </p:sp>
      <p:sp>
        <p:nvSpPr>
          <p:cNvPr id="13" name="Text 11"/>
          <p:cNvSpPr/>
          <p:nvPr/>
        </p:nvSpPr>
        <p:spPr>
          <a:xfrm>
            <a:off x="4708178" y="8408789"/>
            <a:ext cx="12515604" cy="811411"/>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FFFFFF"/>
                </a:solidFill>
                <a:latin typeface="Open Sans" pitchFamily="34" charset="0"/>
                <a:ea typeface="Open Sans" pitchFamily="34" charset="-122"/>
                <a:cs typeface="Open Sans" pitchFamily="34" charset="-120"/>
              </a:rPr>
              <a:t>Useful for Maryland residents who want to specify asset distribution after death, especially for minor children.</a:t>
            </a:r>
            <a:endParaRPr lang="en-US" sz="2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TYPES OF TRUSTS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Charitable trust</a:t>
            </a:r>
            <a:endParaRPr lang="en-US" sz="4800" dirty="0"/>
          </a:p>
        </p:txBody>
      </p:sp>
      <p:sp>
        <p:nvSpPr>
          <p:cNvPr id="4" name="Text 2"/>
          <p:cNvSpPr/>
          <p:nvPr/>
        </p:nvSpPr>
        <p:spPr>
          <a:xfrm>
            <a:off x="1047750" y="2058442"/>
            <a:ext cx="17811750" cy="523875"/>
          </a:xfrm>
          <a:prstGeom prst="rect">
            <a:avLst/>
          </a:prstGeom>
          <a:noFill/>
          <a:ln/>
        </p:spPr>
        <p:txBody>
          <a:bodyPr wrap="square" lIns="25400" tIns="25400" rIns="25400" bIns="25400" rtlCol="0" anchor="t">
            <a:normAutofit/>
          </a:bodyPr>
          <a:lstStyle/>
          <a:p>
            <a:pPr algn="l" indent="0" marL="0">
              <a:buNone/>
            </a:pPr>
            <a:r>
              <a:rPr lang="en-US" sz="2850" i="1" dirty="0">
                <a:solidFill>
                  <a:srgbClr val="B8952F"/>
                </a:solidFill>
                <a:latin typeface="Playfair Display" pitchFamily="34" charset="0"/>
                <a:ea typeface="Playfair Display" pitchFamily="34" charset="-122"/>
                <a:cs typeface="Playfair Display" pitchFamily="34" charset="-120"/>
              </a:rPr>
              <a:t>The Giving Envelope</a:t>
            </a:r>
            <a:endParaRPr lang="en-US" sz="2850" dirty="0"/>
          </a:p>
        </p:txBody>
      </p:sp>
      <p:sp>
        <p:nvSpPr>
          <p:cNvPr id="5" name="Shape 3"/>
          <p:cNvSpPr/>
          <p:nvPr/>
        </p:nvSpPr>
        <p:spPr>
          <a:xfrm>
            <a:off x="1047750" y="3077617"/>
            <a:ext cx="7810500" cy="38100"/>
          </a:xfrm>
          <a:prstGeom prst="rect">
            <a:avLst/>
          </a:prstGeom>
          <a:solidFill>
            <a:srgbClr val="DDB84E"/>
          </a:solidFill>
          <a:ln/>
        </p:spPr>
      </p:sp>
      <p:sp>
        <p:nvSpPr>
          <p:cNvPr id="6" name="Text 4"/>
          <p:cNvSpPr/>
          <p:nvPr/>
        </p:nvSpPr>
        <p:spPr>
          <a:xfrm>
            <a:off x="1047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DESCRIPTION</a:t>
            </a:r>
            <a:endParaRPr lang="en-US" sz="1800" dirty="0"/>
          </a:p>
        </p:txBody>
      </p:sp>
      <p:sp>
        <p:nvSpPr>
          <p:cNvPr id="7" name="Text 5"/>
          <p:cNvSpPr/>
          <p:nvPr/>
        </p:nvSpPr>
        <p:spPr>
          <a:xfrm>
            <a:off x="1047750" y="3868192"/>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This envelope is created within your will and only opens after your death.</a:t>
            </a:r>
            <a:endParaRPr lang="en-US" sz="2250" dirty="0"/>
          </a:p>
        </p:txBody>
      </p:sp>
      <p:sp>
        <p:nvSpPr>
          <p:cNvPr id="8" name="Shape 6"/>
          <p:cNvSpPr/>
          <p:nvPr/>
        </p:nvSpPr>
        <p:spPr>
          <a:xfrm>
            <a:off x="9429750" y="3077617"/>
            <a:ext cx="7810500" cy="38100"/>
          </a:xfrm>
          <a:prstGeom prst="rect">
            <a:avLst/>
          </a:prstGeom>
          <a:solidFill>
            <a:srgbClr val="DDB84E"/>
          </a:solidFill>
          <a:ln/>
        </p:spPr>
      </p:sp>
      <p:sp>
        <p:nvSpPr>
          <p:cNvPr id="9" name="Text 7"/>
          <p:cNvSpPr/>
          <p:nvPr/>
        </p:nvSpPr>
        <p:spPr>
          <a:xfrm>
            <a:off x="9429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USE</a:t>
            </a:r>
            <a:endParaRPr lang="en-US" sz="1800" dirty="0"/>
          </a:p>
        </p:txBody>
      </p:sp>
      <p:sp>
        <p:nvSpPr>
          <p:cNvPr id="10" name="Text 8"/>
          <p:cNvSpPr/>
          <p:nvPr/>
        </p:nvSpPr>
        <p:spPr>
          <a:xfrm>
            <a:off x="9429750" y="3868192"/>
            <a:ext cx="8591550" cy="466725"/>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Supports charities while providing tax benefits.</a:t>
            </a:r>
            <a:endParaRPr lang="en-US" sz="2250" dirty="0"/>
          </a:p>
        </p:txBody>
      </p:sp>
      <p:sp>
        <p:nvSpPr>
          <p:cNvPr id="11" name="Shape 9"/>
          <p:cNvSpPr/>
          <p:nvPr/>
        </p:nvSpPr>
        <p:spPr>
          <a:xfrm>
            <a:off x="1047750" y="8452545"/>
            <a:ext cx="16192500" cy="1072455"/>
          </a:xfrm>
          <a:prstGeom prst="rect">
            <a:avLst/>
          </a:prstGeom>
          <a:solidFill>
            <a:srgbClr val="000000"/>
          </a:solidFill>
          <a:ln/>
        </p:spPr>
      </p:sp>
      <p:sp>
        <p:nvSpPr>
          <p:cNvPr id="12" name="Text 10"/>
          <p:cNvSpPr/>
          <p:nvPr/>
        </p:nvSpPr>
        <p:spPr>
          <a:xfrm>
            <a:off x="1428750" y="8843070"/>
            <a:ext cx="3251136"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MARYLAND SPECIFIC</a:t>
            </a:r>
            <a:endParaRPr lang="en-US" sz="1800" dirty="0"/>
          </a:p>
        </p:txBody>
      </p:sp>
      <p:sp>
        <p:nvSpPr>
          <p:cNvPr id="13" name="Text 11"/>
          <p:cNvSpPr/>
          <p:nvPr/>
        </p:nvSpPr>
        <p:spPr>
          <a:xfrm>
            <a:off x="4708178" y="8795445"/>
            <a:ext cx="11543586"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FFFFFF"/>
                </a:solidFill>
                <a:latin typeface="Open Sans" pitchFamily="34" charset="0"/>
                <a:ea typeface="Open Sans" pitchFamily="34" charset="-122"/>
                <a:cs typeface="Open Sans" pitchFamily="34" charset="-120"/>
              </a:rPr>
              <a:t>Maryland residents can use this to leave a charitable legacy and gain tax advantages.</a:t>
            </a:r>
            <a:endParaRPr lang="en-US" sz="2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TYPES OF TRUSTS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Special needs trust</a:t>
            </a:r>
            <a:endParaRPr lang="en-US" sz="4800" dirty="0"/>
          </a:p>
        </p:txBody>
      </p:sp>
      <p:sp>
        <p:nvSpPr>
          <p:cNvPr id="4" name="Text 2"/>
          <p:cNvSpPr/>
          <p:nvPr/>
        </p:nvSpPr>
        <p:spPr>
          <a:xfrm>
            <a:off x="1047750" y="2058442"/>
            <a:ext cx="17811750" cy="523875"/>
          </a:xfrm>
          <a:prstGeom prst="rect">
            <a:avLst/>
          </a:prstGeom>
          <a:noFill/>
          <a:ln/>
        </p:spPr>
        <p:txBody>
          <a:bodyPr wrap="square" lIns="25400" tIns="25400" rIns="25400" bIns="25400" rtlCol="0" anchor="t">
            <a:normAutofit/>
          </a:bodyPr>
          <a:lstStyle/>
          <a:p>
            <a:pPr algn="l" indent="0" marL="0">
              <a:buNone/>
            </a:pPr>
            <a:r>
              <a:rPr lang="en-US" sz="2850" i="1" dirty="0">
                <a:solidFill>
                  <a:srgbClr val="B8952F"/>
                </a:solidFill>
                <a:latin typeface="Playfair Display" pitchFamily="34" charset="0"/>
                <a:ea typeface="Playfair Display" pitchFamily="34" charset="-122"/>
                <a:cs typeface="Playfair Display" pitchFamily="34" charset="-120"/>
              </a:rPr>
              <a:t>The Care Envelope</a:t>
            </a:r>
            <a:endParaRPr lang="en-US" sz="2850" dirty="0"/>
          </a:p>
        </p:txBody>
      </p:sp>
      <p:sp>
        <p:nvSpPr>
          <p:cNvPr id="5" name="Shape 3"/>
          <p:cNvSpPr/>
          <p:nvPr/>
        </p:nvSpPr>
        <p:spPr>
          <a:xfrm>
            <a:off x="1047750" y="3077617"/>
            <a:ext cx="7810500" cy="38100"/>
          </a:xfrm>
          <a:prstGeom prst="rect">
            <a:avLst/>
          </a:prstGeom>
          <a:solidFill>
            <a:srgbClr val="DDB84E"/>
          </a:solidFill>
          <a:ln/>
        </p:spPr>
      </p:sp>
      <p:sp>
        <p:nvSpPr>
          <p:cNvPr id="6" name="Text 4"/>
          <p:cNvSpPr/>
          <p:nvPr/>
        </p:nvSpPr>
        <p:spPr>
          <a:xfrm>
            <a:off x="1047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DESCRIPTION</a:t>
            </a:r>
            <a:endParaRPr lang="en-US" sz="1800" dirty="0"/>
          </a:p>
        </p:txBody>
      </p:sp>
      <p:sp>
        <p:nvSpPr>
          <p:cNvPr id="7" name="Text 5"/>
          <p:cNvSpPr/>
          <p:nvPr/>
        </p:nvSpPr>
        <p:spPr>
          <a:xfrm>
            <a:off x="1047750" y="3868192"/>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Tailored to provide for a beneficiary with special needs without affecting their eligibility for government benefits.</a:t>
            </a:r>
            <a:endParaRPr lang="en-US" sz="2250" dirty="0"/>
          </a:p>
        </p:txBody>
      </p:sp>
      <p:sp>
        <p:nvSpPr>
          <p:cNvPr id="8" name="Shape 6"/>
          <p:cNvSpPr/>
          <p:nvPr/>
        </p:nvSpPr>
        <p:spPr>
          <a:xfrm>
            <a:off x="9429750" y="3077617"/>
            <a:ext cx="7810500" cy="38100"/>
          </a:xfrm>
          <a:prstGeom prst="rect">
            <a:avLst/>
          </a:prstGeom>
          <a:solidFill>
            <a:srgbClr val="DDB84E"/>
          </a:solidFill>
          <a:ln/>
        </p:spPr>
      </p:sp>
      <p:sp>
        <p:nvSpPr>
          <p:cNvPr id="9" name="Text 7"/>
          <p:cNvSpPr/>
          <p:nvPr/>
        </p:nvSpPr>
        <p:spPr>
          <a:xfrm>
            <a:off x="9429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USE</a:t>
            </a:r>
            <a:endParaRPr lang="en-US" sz="1800" dirty="0"/>
          </a:p>
        </p:txBody>
      </p:sp>
      <p:sp>
        <p:nvSpPr>
          <p:cNvPr id="10" name="Text 8"/>
          <p:cNvSpPr/>
          <p:nvPr/>
        </p:nvSpPr>
        <p:spPr>
          <a:xfrm>
            <a:off x="9429750" y="3868192"/>
            <a:ext cx="8591550" cy="466725"/>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Funds care and needs of a special needs individual.</a:t>
            </a:r>
            <a:endParaRPr lang="en-US" sz="2250" dirty="0"/>
          </a:p>
        </p:txBody>
      </p:sp>
      <p:sp>
        <p:nvSpPr>
          <p:cNvPr id="11" name="Shape 9"/>
          <p:cNvSpPr/>
          <p:nvPr/>
        </p:nvSpPr>
        <p:spPr>
          <a:xfrm>
            <a:off x="1047750" y="8065889"/>
            <a:ext cx="16192500" cy="1459111"/>
          </a:xfrm>
          <a:prstGeom prst="rect">
            <a:avLst/>
          </a:prstGeom>
          <a:solidFill>
            <a:srgbClr val="000000"/>
          </a:solidFill>
          <a:ln/>
        </p:spPr>
      </p:sp>
      <p:sp>
        <p:nvSpPr>
          <p:cNvPr id="12" name="Text 10"/>
          <p:cNvSpPr/>
          <p:nvPr/>
        </p:nvSpPr>
        <p:spPr>
          <a:xfrm>
            <a:off x="1428750" y="8456414"/>
            <a:ext cx="3251136"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MARYLAND SPECIFIC</a:t>
            </a:r>
            <a:endParaRPr lang="en-US" sz="1800" dirty="0"/>
          </a:p>
        </p:txBody>
      </p:sp>
      <p:sp>
        <p:nvSpPr>
          <p:cNvPr id="13" name="Text 11"/>
          <p:cNvSpPr/>
          <p:nvPr/>
        </p:nvSpPr>
        <p:spPr>
          <a:xfrm>
            <a:off x="4708178" y="8408789"/>
            <a:ext cx="12515604" cy="811411"/>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FFFFFF"/>
                </a:solidFill>
                <a:latin typeface="Open Sans" pitchFamily="34" charset="0"/>
                <a:ea typeface="Open Sans" pitchFamily="34" charset="-122"/>
                <a:cs typeface="Open Sans" pitchFamily="34" charset="-120"/>
              </a:rPr>
              <a:t>Ensures that Maryland residents with special needs are cared for without losing government assistance.</a:t>
            </a:r>
            <a:endParaRPr lang="en-US" sz="2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TYPES OF TRUSTS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Spendthrift trust</a:t>
            </a:r>
            <a:endParaRPr lang="en-US" sz="4800" dirty="0"/>
          </a:p>
        </p:txBody>
      </p:sp>
      <p:sp>
        <p:nvSpPr>
          <p:cNvPr id="4" name="Text 2"/>
          <p:cNvSpPr/>
          <p:nvPr/>
        </p:nvSpPr>
        <p:spPr>
          <a:xfrm>
            <a:off x="1047750" y="2058442"/>
            <a:ext cx="17811750" cy="523875"/>
          </a:xfrm>
          <a:prstGeom prst="rect">
            <a:avLst/>
          </a:prstGeom>
          <a:noFill/>
          <a:ln/>
        </p:spPr>
        <p:txBody>
          <a:bodyPr wrap="square" lIns="25400" tIns="25400" rIns="25400" bIns="25400" rtlCol="0" anchor="t">
            <a:normAutofit/>
          </a:bodyPr>
          <a:lstStyle/>
          <a:p>
            <a:pPr algn="l" indent="0" marL="0">
              <a:buNone/>
            </a:pPr>
            <a:r>
              <a:rPr lang="en-US" sz="2850" i="1" dirty="0">
                <a:solidFill>
                  <a:srgbClr val="B8952F"/>
                </a:solidFill>
                <a:latin typeface="Playfair Display" pitchFamily="34" charset="0"/>
                <a:ea typeface="Playfair Display" pitchFamily="34" charset="-122"/>
                <a:cs typeface="Playfair Display" pitchFamily="34" charset="-120"/>
              </a:rPr>
              <a:t>The Protected Envelope</a:t>
            </a:r>
            <a:endParaRPr lang="en-US" sz="2850" dirty="0"/>
          </a:p>
        </p:txBody>
      </p:sp>
      <p:sp>
        <p:nvSpPr>
          <p:cNvPr id="5" name="Shape 3"/>
          <p:cNvSpPr/>
          <p:nvPr/>
        </p:nvSpPr>
        <p:spPr>
          <a:xfrm>
            <a:off x="1047750" y="3077617"/>
            <a:ext cx="7810500" cy="38100"/>
          </a:xfrm>
          <a:prstGeom prst="rect">
            <a:avLst/>
          </a:prstGeom>
          <a:solidFill>
            <a:srgbClr val="DDB84E"/>
          </a:solidFill>
          <a:ln/>
        </p:spPr>
      </p:sp>
      <p:sp>
        <p:nvSpPr>
          <p:cNvPr id="6" name="Text 4"/>
          <p:cNvSpPr/>
          <p:nvPr/>
        </p:nvSpPr>
        <p:spPr>
          <a:xfrm>
            <a:off x="1047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DESCRIPTION</a:t>
            </a:r>
            <a:endParaRPr lang="en-US" sz="1800" dirty="0"/>
          </a:p>
        </p:txBody>
      </p:sp>
      <p:sp>
        <p:nvSpPr>
          <p:cNvPr id="7" name="Text 5"/>
          <p:cNvSpPr/>
          <p:nvPr/>
        </p:nvSpPr>
        <p:spPr>
          <a:xfrm>
            <a:off x="1047750" y="3868192"/>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Protects the envelope's contents from beneficiaries' creditors and possibly from beneficiaries themselves.</a:t>
            </a:r>
            <a:endParaRPr lang="en-US" sz="2250" dirty="0"/>
          </a:p>
        </p:txBody>
      </p:sp>
      <p:sp>
        <p:nvSpPr>
          <p:cNvPr id="8" name="Shape 6"/>
          <p:cNvSpPr/>
          <p:nvPr/>
        </p:nvSpPr>
        <p:spPr>
          <a:xfrm>
            <a:off x="9429750" y="3077617"/>
            <a:ext cx="7810500" cy="38100"/>
          </a:xfrm>
          <a:prstGeom prst="rect">
            <a:avLst/>
          </a:prstGeom>
          <a:solidFill>
            <a:srgbClr val="DDB84E"/>
          </a:solidFill>
          <a:ln/>
        </p:spPr>
      </p:sp>
      <p:sp>
        <p:nvSpPr>
          <p:cNvPr id="9" name="Text 7"/>
          <p:cNvSpPr/>
          <p:nvPr/>
        </p:nvSpPr>
        <p:spPr>
          <a:xfrm>
            <a:off x="9429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USE</a:t>
            </a:r>
            <a:endParaRPr lang="en-US" sz="1800" dirty="0"/>
          </a:p>
        </p:txBody>
      </p:sp>
      <p:sp>
        <p:nvSpPr>
          <p:cNvPr id="10" name="Text 8"/>
          <p:cNvSpPr/>
          <p:nvPr/>
        </p:nvSpPr>
        <p:spPr>
          <a:xfrm>
            <a:off x="9429750" y="3868192"/>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Controls and protects assets for beneficiaries who might not manage money well.</a:t>
            </a:r>
            <a:endParaRPr lang="en-US" sz="2250" dirty="0"/>
          </a:p>
        </p:txBody>
      </p:sp>
      <p:sp>
        <p:nvSpPr>
          <p:cNvPr id="11" name="Shape 9"/>
          <p:cNvSpPr/>
          <p:nvPr/>
        </p:nvSpPr>
        <p:spPr>
          <a:xfrm>
            <a:off x="1047750" y="8452545"/>
            <a:ext cx="16192500" cy="1072455"/>
          </a:xfrm>
          <a:prstGeom prst="rect">
            <a:avLst/>
          </a:prstGeom>
          <a:solidFill>
            <a:srgbClr val="000000"/>
          </a:solidFill>
          <a:ln/>
        </p:spPr>
      </p:sp>
      <p:sp>
        <p:nvSpPr>
          <p:cNvPr id="12" name="Text 10"/>
          <p:cNvSpPr/>
          <p:nvPr/>
        </p:nvSpPr>
        <p:spPr>
          <a:xfrm>
            <a:off x="1428750" y="8843070"/>
            <a:ext cx="3251136"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MARYLAND SPECIFIC</a:t>
            </a:r>
            <a:endParaRPr lang="en-US" sz="1800" dirty="0"/>
          </a:p>
        </p:txBody>
      </p:sp>
      <p:sp>
        <p:nvSpPr>
          <p:cNvPr id="13" name="Text 11"/>
          <p:cNvSpPr/>
          <p:nvPr/>
        </p:nvSpPr>
        <p:spPr>
          <a:xfrm>
            <a:off x="4708178" y="8795445"/>
            <a:ext cx="13249781"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FFFFFF"/>
                </a:solidFill>
                <a:latin typeface="Open Sans" pitchFamily="34" charset="0"/>
                <a:ea typeface="Open Sans" pitchFamily="34" charset="-122"/>
                <a:cs typeface="Open Sans" pitchFamily="34" charset="-120"/>
              </a:rPr>
              <a:t>Useful for Maryland residents concerned about a beneficiary's spending habits or creditor issues.</a:t>
            </a:r>
            <a:endParaRPr lang="en-US" sz="2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TYPES OF TRUSTS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Life insurance trust</a:t>
            </a:r>
            <a:endParaRPr lang="en-US" sz="4800" dirty="0"/>
          </a:p>
        </p:txBody>
      </p:sp>
      <p:sp>
        <p:nvSpPr>
          <p:cNvPr id="4" name="Text 2"/>
          <p:cNvSpPr/>
          <p:nvPr/>
        </p:nvSpPr>
        <p:spPr>
          <a:xfrm>
            <a:off x="1047750" y="2058442"/>
            <a:ext cx="17811750" cy="523875"/>
          </a:xfrm>
          <a:prstGeom prst="rect">
            <a:avLst/>
          </a:prstGeom>
          <a:noFill/>
          <a:ln/>
        </p:spPr>
        <p:txBody>
          <a:bodyPr wrap="square" lIns="25400" tIns="25400" rIns="25400" bIns="25400" rtlCol="0" anchor="t">
            <a:normAutofit/>
          </a:bodyPr>
          <a:lstStyle/>
          <a:p>
            <a:pPr algn="l" indent="0" marL="0">
              <a:buNone/>
            </a:pPr>
            <a:r>
              <a:rPr lang="en-US" sz="2850" i="1" dirty="0">
                <a:solidFill>
                  <a:srgbClr val="B8952F"/>
                </a:solidFill>
                <a:latin typeface="Playfair Display" pitchFamily="34" charset="0"/>
                <a:ea typeface="Playfair Display" pitchFamily="34" charset="-122"/>
                <a:cs typeface="Playfair Display" pitchFamily="34" charset="-120"/>
              </a:rPr>
              <a:t>The Policy Envelope</a:t>
            </a:r>
            <a:endParaRPr lang="en-US" sz="2850" dirty="0"/>
          </a:p>
        </p:txBody>
      </p:sp>
      <p:sp>
        <p:nvSpPr>
          <p:cNvPr id="5" name="Shape 3"/>
          <p:cNvSpPr/>
          <p:nvPr/>
        </p:nvSpPr>
        <p:spPr>
          <a:xfrm>
            <a:off x="1047750" y="3077617"/>
            <a:ext cx="7810500" cy="38100"/>
          </a:xfrm>
          <a:prstGeom prst="rect">
            <a:avLst/>
          </a:prstGeom>
          <a:solidFill>
            <a:srgbClr val="DDB84E"/>
          </a:solidFill>
          <a:ln/>
        </p:spPr>
      </p:sp>
      <p:sp>
        <p:nvSpPr>
          <p:cNvPr id="6" name="Text 4"/>
          <p:cNvSpPr/>
          <p:nvPr/>
        </p:nvSpPr>
        <p:spPr>
          <a:xfrm>
            <a:off x="1047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DESCRIPTION</a:t>
            </a:r>
            <a:endParaRPr lang="en-US" sz="1800" dirty="0"/>
          </a:p>
        </p:txBody>
      </p:sp>
      <p:sp>
        <p:nvSpPr>
          <p:cNvPr id="7" name="Text 5"/>
          <p:cNvSpPr/>
          <p:nvPr/>
        </p:nvSpPr>
        <p:spPr>
          <a:xfrm>
            <a:off x="1047750" y="3868192"/>
            <a:ext cx="8591550" cy="466725"/>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Holds a life insurance policy.</a:t>
            </a:r>
            <a:endParaRPr lang="en-US" sz="2250" dirty="0"/>
          </a:p>
        </p:txBody>
      </p:sp>
      <p:sp>
        <p:nvSpPr>
          <p:cNvPr id="8" name="Shape 6"/>
          <p:cNvSpPr/>
          <p:nvPr/>
        </p:nvSpPr>
        <p:spPr>
          <a:xfrm>
            <a:off x="9429750" y="3077617"/>
            <a:ext cx="7810500" cy="38100"/>
          </a:xfrm>
          <a:prstGeom prst="rect">
            <a:avLst/>
          </a:prstGeom>
          <a:solidFill>
            <a:srgbClr val="DDB84E"/>
          </a:solidFill>
          <a:ln/>
        </p:spPr>
      </p:sp>
      <p:sp>
        <p:nvSpPr>
          <p:cNvPr id="9" name="Text 7"/>
          <p:cNvSpPr/>
          <p:nvPr/>
        </p:nvSpPr>
        <p:spPr>
          <a:xfrm>
            <a:off x="9429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USE</a:t>
            </a:r>
            <a:endParaRPr lang="en-US" sz="1800" dirty="0"/>
          </a:p>
        </p:txBody>
      </p:sp>
      <p:sp>
        <p:nvSpPr>
          <p:cNvPr id="10" name="Text 8"/>
          <p:cNvSpPr/>
          <p:nvPr/>
        </p:nvSpPr>
        <p:spPr>
          <a:xfrm>
            <a:off x="9429750" y="3868192"/>
            <a:ext cx="8591550" cy="466725"/>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Keeps life insurance proceeds out of your taxable estate.</a:t>
            </a:r>
            <a:endParaRPr lang="en-US" sz="2250" dirty="0"/>
          </a:p>
        </p:txBody>
      </p:sp>
      <p:sp>
        <p:nvSpPr>
          <p:cNvPr id="11" name="Shape 9"/>
          <p:cNvSpPr/>
          <p:nvPr/>
        </p:nvSpPr>
        <p:spPr>
          <a:xfrm>
            <a:off x="1047750" y="8452545"/>
            <a:ext cx="16192500" cy="1072455"/>
          </a:xfrm>
          <a:prstGeom prst="rect">
            <a:avLst/>
          </a:prstGeom>
          <a:solidFill>
            <a:srgbClr val="000000"/>
          </a:solidFill>
          <a:ln/>
        </p:spPr>
      </p:sp>
      <p:sp>
        <p:nvSpPr>
          <p:cNvPr id="12" name="Text 10"/>
          <p:cNvSpPr/>
          <p:nvPr/>
        </p:nvSpPr>
        <p:spPr>
          <a:xfrm>
            <a:off x="1428750" y="8843070"/>
            <a:ext cx="3251136"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MARYLAND SPECIFIC</a:t>
            </a:r>
            <a:endParaRPr lang="en-US" sz="1800" dirty="0"/>
          </a:p>
        </p:txBody>
      </p:sp>
      <p:sp>
        <p:nvSpPr>
          <p:cNvPr id="13" name="Text 11"/>
          <p:cNvSpPr/>
          <p:nvPr/>
        </p:nvSpPr>
        <p:spPr>
          <a:xfrm>
            <a:off x="4708178" y="8795445"/>
            <a:ext cx="10829479"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FFFFFF"/>
                </a:solidFill>
                <a:latin typeface="Open Sans" pitchFamily="34" charset="0"/>
                <a:ea typeface="Open Sans" pitchFamily="34" charset="-122"/>
                <a:cs typeface="Open Sans" pitchFamily="34" charset="-120"/>
              </a:rPr>
              <a:t>Can be crucial for Maryland residents with large estates, to reduce estate taxes.</a:t>
            </a:r>
            <a:endParaRPr lang="en-US" sz="2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TYPES OF TRUSTS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Marital trust</a:t>
            </a:r>
            <a:endParaRPr lang="en-US" sz="4800" dirty="0"/>
          </a:p>
        </p:txBody>
      </p:sp>
      <p:sp>
        <p:nvSpPr>
          <p:cNvPr id="4" name="Text 2"/>
          <p:cNvSpPr/>
          <p:nvPr/>
        </p:nvSpPr>
        <p:spPr>
          <a:xfrm>
            <a:off x="1047750" y="2058442"/>
            <a:ext cx="17811750" cy="523875"/>
          </a:xfrm>
          <a:prstGeom prst="rect">
            <a:avLst/>
          </a:prstGeom>
          <a:noFill/>
          <a:ln/>
        </p:spPr>
        <p:txBody>
          <a:bodyPr wrap="square" lIns="25400" tIns="25400" rIns="25400" bIns="25400" rtlCol="0" anchor="t">
            <a:normAutofit/>
          </a:bodyPr>
          <a:lstStyle/>
          <a:p>
            <a:pPr algn="l" indent="0" marL="0">
              <a:buNone/>
            </a:pPr>
            <a:r>
              <a:rPr lang="en-US" sz="2850" i="1" dirty="0">
                <a:solidFill>
                  <a:srgbClr val="B8952F"/>
                </a:solidFill>
                <a:latin typeface="Playfair Display" pitchFamily="34" charset="0"/>
                <a:ea typeface="Playfair Display" pitchFamily="34" charset="-122"/>
                <a:cs typeface="Playfair Display" pitchFamily="34" charset="-120"/>
              </a:rPr>
              <a:t>The Spousal Envelope</a:t>
            </a:r>
            <a:endParaRPr lang="en-US" sz="2850" dirty="0"/>
          </a:p>
        </p:txBody>
      </p:sp>
      <p:sp>
        <p:nvSpPr>
          <p:cNvPr id="5" name="Shape 3"/>
          <p:cNvSpPr/>
          <p:nvPr/>
        </p:nvSpPr>
        <p:spPr>
          <a:xfrm>
            <a:off x="1047750" y="3077617"/>
            <a:ext cx="7810500" cy="38100"/>
          </a:xfrm>
          <a:prstGeom prst="rect">
            <a:avLst/>
          </a:prstGeom>
          <a:solidFill>
            <a:srgbClr val="DDB84E"/>
          </a:solidFill>
          <a:ln/>
        </p:spPr>
      </p:sp>
      <p:sp>
        <p:nvSpPr>
          <p:cNvPr id="6" name="Text 4"/>
          <p:cNvSpPr/>
          <p:nvPr/>
        </p:nvSpPr>
        <p:spPr>
          <a:xfrm>
            <a:off x="1047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DESCRIPTION</a:t>
            </a:r>
            <a:endParaRPr lang="en-US" sz="1800" dirty="0"/>
          </a:p>
        </p:txBody>
      </p:sp>
      <p:sp>
        <p:nvSpPr>
          <p:cNvPr id="7" name="Text 5"/>
          <p:cNvSpPr/>
          <p:nvPr/>
        </p:nvSpPr>
        <p:spPr>
          <a:xfrm>
            <a:off x="1047750" y="3868192"/>
            <a:ext cx="8591550" cy="466725"/>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Set up to benefit a surviving spouse.</a:t>
            </a:r>
            <a:endParaRPr lang="en-US" sz="2250" dirty="0"/>
          </a:p>
        </p:txBody>
      </p:sp>
      <p:sp>
        <p:nvSpPr>
          <p:cNvPr id="8" name="Shape 6"/>
          <p:cNvSpPr/>
          <p:nvPr/>
        </p:nvSpPr>
        <p:spPr>
          <a:xfrm>
            <a:off x="9429750" y="3077617"/>
            <a:ext cx="7810500" cy="38100"/>
          </a:xfrm>
          <a:prstGeom prst="rect">
            <a:avLst/>
          </a:prstGeom>
          <a:solidFill>
            <a:srgbClr val="DDB84E"/>
          </a:solidFill>
          <a:ln/>
        </p:spPr>
      </p:sp>
      <p:sp>
        <p:nvSpPr>
          <p:cNvPr id="9" name="Text 7"/>
          <p:cNvSpPr/>
          <p:nvPr/>
        </p:nvSpPr>
        <p:spPr>
          <a:xfrm>
            <a:off x="9429750" y="3382417"/>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USE</a:t>
            </a:r>
            <a:endParaRPr lang="en-US" sz="1800" dirty="0"/>
          </a:p>
        </p:txBody>
      </p:sp>
      <p:sp>
        <p:nvSpPr>
          <p:cNvPr id="10" name="Text 8"/>
          <p:cNvSpPr/>
          <p:nvPr/>
        </p:nvSpPr>
        <p:spPr>
          <a:xfrm>
            <a:off x="9429750" y="3868192"/>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Provides income for a spouse while preserving the principal for future beneficiaries.</a:t>
            </a:r>
            <a:endParaRPr lang="en-US" sz="2250" dirty="0"/>
          </a:p>
        </p:txBody>
      </p:sp>
      <p:sp>
        <p:nvSpPr>
          <p:cNvPr id="11" name="Shape 9"/>
          <p:cNvSpPr/>
          <p:nvPr/>
        </p:nvSpPr>
        <p:spPr>
          <a:xfrm>
            <a:off x="1047750" y="8065889"/>
            <a:ext cx="16192500" cy="1459111"/>
          </a:xfrm>
          <a:prstGeom prst="rect">
            <a:avLst/>
          </a:prstGeom>
          <a:solidFill>
            <a:srgbClr val="000000"/>
          </a:solidFill>
          <a:ln/>
        </p:spPr>
      </p:sp>
      <p:sp>
        <p:nvSpPr>
          <p:cNvPr id="12" name="Text 10"/>
          <p:cNvSpPr/>
          <p:nvPr/>
        </p:nvSpPr>
        <p:spPr>
          <a:xfrm>
            <a:off x="1428750" y="8456414"/>
            <a:ext cx="3251136"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MARYLAND SPECIFIC</a:t>
            </a:r>
            <a:endParaRPr lang="en-US" sz="1800" dirty="0"/>
          </a:p>
        </p:txBody>
      </p:sp>
      <p:sp>
        <p:nvSpPr>
          <p:cNvPr id="13" name="Text 11"/>
          <p:cNvSpPr/>
          <p:nvPr/>
        </p:nvSpPr>
        <p:spPr>
          <a:xfrm>
            <a:off x="4708178" y="8408789"/>
            <a:ext cx="12515604" cy="811411"/>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FFFFFF"/>
                </a:solidFill>
                <a:latin typeface="Open Sans" pitchFamily="34" charset="0"/>
                <a:ea typeface="Open Sans" pitchFamily="34" charset="-122"/>
                <a:cs typeface="Open Sans" pitchFamily="34" charset="-120"/>
              </a:rPr>
              <a:t>Beneficial for Maryland couples, especially in blended family situations, to ensure both spouse and children are cared for.</a:t>
            </a:r>
            <a:endParaRPr lang="en-US" sz="2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TYPES OF TRUSTS</a:t>
            </a:r>
            <a:endParaRPr lang="en-US" sz="1800" dirty="0"/>
          </a:p>
        </p:txBody>
      </p:sp>
      <p:sp>
        <p:nvSpPr>
          <p:cNvPr id="3" name="Text 1"/>
          <p:cNvSpPr/>
          <p:nvPr/>
        </p:nvSpPr>
        <p:spPr>
          <a:xfrm>
            <a:off x="1047750" y="130492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Grantor retained annuity trust</a:t>
            </a:r>
            <a:endParaRPr lang="en-US" sz="4500" dirty="0"/>
          </a:p>
        </p:txBody>
      </p:sp>
      <p:sp>
        <p:nvSpPr>
          <p:cNvPr id="4" name="Text 2"/>
          <p:cNvSpPr/>
          <p:nvPr/>
        </p:nvSpPr>
        <p:spPr>
          <a:xfrm>
            <a:off x="1047750" y="2017365"/>
            <a:ext cx="17811750" cy="523875"/>
          </a:xfrm>
          <a:prstGeom prst="rect">
            <a:avLst/>
          </a:prstGeom>
          <a:noFill/>
          <a:ln/>
        </p:spPr>
        <p:txBody>
          <a:bodyPr wrap="square" lIns="25400" tIns="25400" rIns="25400" bIns="25400" rtlCol="0" anchor="t">
            <a:normAutofit/>
          </a:bodyPr>
          <a:lstStyle/>
          <a:p>
            <a:pPr algn="l" indent="0" marL="0">
              <a:buNone/>
            </a:pPr>
            <a:r>
              <a:rPr lang="en-US" sz="2850" i="1" dirty="0">
                <a:solidFill>
                  <a:srgbClr val="B8952F"/>
                </a:solidFill>
                <a:latin typeface="Playfair Display" pitchFamily="34" charset="0"/>
                <a:ea typeface="Playfair Display" pitchFamily="34" charset="-122"/>
                <a:cs typeface="Playfair Display" pitchFamily="34" charset="-120"/>
              </a:rPr>
              <a:t>The Annuity Envelope</a:t>
            </a:r>
            <a:endParaRPr lang="en-US" sz="2850" dirty="0"/>
          </a:p>
        </p:txBody>
      </p:sp>
      <p:sp>
        <p:nvSpPr>
          <p:cNvPr id="5" name="Shape 3"/>
          <p:cNvSpPr/>
          <p:nvPr/>
        </p:nvSpPr>
        <p:spPr>
          <a:xfrm>
            <a:off x="1047750" y="3036540"/>
            <a:ext cx="7810500" cy="38100"/>
          </a:xfrm>
          <a:prstGeom prst="rect">
            <a:avLst/>
          </a:prstGeom>
          <a:solidFill>
            <a:srgbClr val="DDB84E"/>
          </a:solidFill>
          <a:ln/>
        </p:spPr>
      </p:sp>
      <p:sp>
        <p:nvSpPr>
          <p:cNvPr id="6" name="Text 4"/>
          <p:cNvSpPr/>
          <p:nvPr/>
        </p:nvSpPr>
        <p:spPr>
          <a:xfrm>
            <a:off x="1047750" y="3341340"/>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DESCRIPTION</a:t>
            </a:r>
            <a:endParaRPr lang="en-US" sz="1800" dirty="0"/>
          </a:p>
        </p:txBody>
      </p:sp>
      <p:sp>
        <p:nvSpPr>
          <p:cNvPr id="7" name="Text 5"/>
          <p:cNvSpPr/>
          <p:nvPr/>
        </p:nvSpPr>
        <p:spPr>
          <a:xfrm>
            <a:off x="1047750" y="3827115"/>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You put assets in the envelope but receive a fixed annuity payment for a set number of years.</a:t>
            </a:r>
            <a:endParaRPr lang="en-US" sz="2250" dirty="0"/>
          </a:p>
        </p:txBody>
      </p:sp>
      <p:sp>
        <p:nvSpPr>
          <p:cNvPr id="8" name="Shape 6"/>
          <p:cNvSpPr/>
          <p:nvPr/>
        </p:nvSpPr>
        <p:spPr>
          <a:xfrm>
            <a:off x="9429750" y="3036540"/>
            <a:ext cx="7810500" cy="38100"/>
          </a:xfrm>
          <a:prstGeom prst="rect">
            <a:avLst/>
          </a:prstGeom>
          <a:solidFill>
            <a:srgbClr val="DDB84E"/>
          </a:solidFill>
          <a:ln/>
        </p:spPr>
      </p:sp>
      <p:sp>
        <p:nvSpPr>
          <p:cNvPr id="9" name="Text 7"/>
          <p:cNvSpPr/>
          <p:nvPr/>
        </p:nvSpPr>
        <p:spPr>
          <a:xfrm>
            <a:off x="9429750" y="3341340"/>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USE</a:t>
            </a:r>
            <a:endParaRPr lang="en-US" sz="1800" dirty="0"/>
          </a:p>
        </p:txBody>
      </p:sp>
      <p:sp>
        <p:nvSpPr>
          <p:cNvPr id="10" name="Text 8"/>
          <p:cNvSpPr/>
          <p:nvPr/>
        </p:nvSpPr>
        <p:spPr>
          <a:xfrm>
            <a:off x="9429750" y="3827115"/>
            <a:ext cx="804481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Transfers asset appreciation to beneficiaries at minimal tax cost.</a:t>
            </a:r>
            <a:endParaRPr lang="en-US" sz="2250" dirty="0"/>
          </a:p>
        </p:txBody>
      </p:sp>
      <p:sp>
        <p:nvSpPr>
          <p:cNvPr id="11" name="Shape 9"/>
          <p:cNvSpPr/>
          <p:nvPr/>
        </p:nvSpPr>
        <p:spPr>
          <a:xfrm>
            <a:off x="1047750" y="8452545"/>
            <a:ext cx="16192500" cy="1072455"/>
          </a:xfrm>
          <a:prstGeom prst="rect">
            <a:avLst/>
          </a:prstGeom>
          <a:solidFill>
            <a:srgbClr val="000000"/>
          </a:solidFill>
          <a:ln/>
        </p:spPr>
      </p:sp>
      <p:sp>
        <p:nvSpPr>
          <p:cNvPr id="12" name="Text 10"/>
          <p:cNvSpPr/>
          <p:nvPr/>
        </p:nvSpPr>
        <p:spPr>
          <a:xfrm>
            <a:off x="1428750" y="8843070"/>
            <a:ext cx="3251136"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MARYLAND SPECIFIC</a:t>
            </a:r>
            <a:endParaRPr lang="en-US" sz="1800" dirty="0"/>
          </a:p>
        </p:txBody>
      </p:sp>
      <p:sp>
        <p:nvSpPr>
          <p:cNvPr id="13" name="Text 11"/>
          <p:cNvSpPr/>
          <p:nvPr/>
        </p:nvSpPr>
        <p:spPr>
          <a:xfrm>
            <a:off x="4708178" y="8795445"/>
            <a:ext cx="8510677" cy="424755"/>
          </a:xfrm>
          <a:prstGeom prst="rect">
            <a:avLst/>
          </a:prstGeom>
          <a:noFill/>
          <a:ln/>
        </p:spPr>
        <p:txBody>
          <a:bodyPr wrap="square" lIns="25400" tIns="25400" rIns="25400" bIns="25400" rtlCol="0" anchor="t">
            <a:normAutofit/>
          </a:bodyPr>
          <a:lstStyle/>
          <a:p>
            <a:pPr algn="l" indent="0" marL="0">
              <a:lnSpc>
                <a:spcPct val="106842"/>
              </a:lnSpc>
              <a:buNone/>
            </a:pPr>
            <a:r>
              <a:rPr lang="en-US" sz="2100" dirty="0">
                <a:solidFill>
                  <a:srgbClr val="FFFFFF"/>
                </a:solidFill>
                <a:latin typeface="Open Sans" pitchFamily="34" charset="0"/>
                <a:ea typeface="Open Sans" pitchFamily="34" charset="-122"/>
                <a:cs typeface="Open Sans" pitchFamily="34" charset="-120"/>
              </a:rPr>
              <a:t>Useful for Maryland residents with rapidly appreciating assets.</a:t>
            </a:r>
            <a:endParaRPr lang="en-US" sz="2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THE ENVELOPE ANALOGY</a:t>
            </a:r>
            <a:endParaRPr lang="en-US" sz="1800" dirty="0"/>
          </a:p>
        </p:txBody>
      </p:sp>
      <p:sp>
        <p:nvSpPr>
          <p:cNvPr id="3" name="Text 1"/>
          <p:cNvSpPr/>
          <p:nvPr/>
        </p:nvSpPr>
        <p:spPr>
          <a:xfrm>
            <a:off x="1047750" y="1209675"/>
            <a:ext cx="16678275" cy="1190030"/>
          </a:xfrm>
          <a:prstGeom prst="rect">
            <a:avLst/>
          </a:prstGeom>
          <a:noFill/>
          <a:ln/>
        </p:spPr>
        <p:txBody>
          <a:bodyPr wrap="square" lIns="25400" tIns="25400" rIns="25400" bIns="25400" rtlCol="0" anchor="t">
            <a:normAutofit/>
          </a:bodyPr>
          <a:lstStyle/>
          <a:p>
            <a:pPr algn="l" indent="0" marL="0">
              <a:lnSpc>
                <a:spcPct val="80640"/>
              </a:lnSpc>
              <a:buNone/>
            </a:pPr>
            <a:r>
              <a:rPr lang="en-US" sz="4200" b="1" dirty="0">
                <a:solidFill>
                  <a:srgbClr val="000000"/>
                </a:solidFill>
                <a:latin typeface="Playfair Display" pitchFamily="34" charset="0"/>
                <a:ea typeface="Playfair Display" pitchFamily="34" charset="-122"/>
                <a:cs typeface="Playfair Display" pitchFamily="34" charset="-120"/>
              </a:rPr>
              <a:t>Think of a special needs trust as a nurturing envelope, filled with provisions for a loved one's unique care needs.</a:t>
            </a:r>
            <a:endParaRPr lang="en-US" sz="4200" dirty="0"/>
          </a:p>
        </p:txBody>
      </p:sp>
      <p:sp>
        <p:nvSpPr>
          <p:cNvPr id="4" name="Shape 2"/>
          <p:cNvSpPr/>
          <p:nvPr/>
        </p:nvSpPr>
        <p:spPr>
          <a:xfrm>
            <a:off x="1047750" y="4435971"/>
            <a:ext cx="3833812" cy="38100"/>
          </a:xfrm>
          <a:prstGeom prst="rect">
            <a:avLst/>
          </a:prstGeom>
          <a:solidFill>
            <a:srgbClr val="DDB84E"/>
          </a:solidFill>
          <a:ln/>
        </p:spPr>
      </p:sp>
      <p:sp>
        <p:nvSpPr>
          <p:cNvPr id="5" name="Text 3"/>
          <p:cNvSpPr/>
          <p:nvPr/>
        </p:nvSpPr>
        <p:spPr>
          <a:xfrm>
            <a:off x="1047750" y="4721721"/>
            <a:ext cx="3948827" cy="685800"/>
          </a:xfrm>
          <a:prstGeom prst="rect">
            <a:avLst/>
          </a:prstGeom>
          <a:noFill/>
          <a:ln/>
        </p:spPr>
        <p:txBody>
          <a:bodyPr wrap="square" lIns="25400" tIns="25400" rIns="25400" bIns="25400" rtlCol="0" anchor="t">
            <a:normAutofit/>
          </a:bodyPr>
          <a:lstStyle/>
          <a:p>
            <a:pPr algn="l" indent="0" marL="0">
              <a:buNone/>
            </a:pPr>
            <a:r>
              <a:rPr lang="en-US" sz="1875" b="1" spc="225" kern="0" dirty="0">
                <a:solidFill>
                  <a:srgbClr val="000000"/>
                </a:solidFill>
                <a:latin typeface="Open Sans" pitchFamily="34" charset="0"/>
                <a:ea typeface="Open Sans" pitchFamily="34" charset="-122"/>
                <a:cs typeface="Open Sans" pitchFamily="34" charset="-120"/>
              </a:rPr>
              <a:t>PROTECTING GOVERNMENT BENEFITS</a:t>
            </a:r>
            <a:endParaRPr lang="en-US" sz="1875" dirty="0"/>
          </a:p>
        </p:txBody>
      </p:sp>
      <p:sp>
        <p:nvSpPr>
          <p:cNvPr id="6" name="Text 4"/>
          <p:cNvSpPr/>
          <p:nvPr/>
        </p:nvSpPr>
        <p:spPr>
          <a:xfrm>
            <a:off x="1047750" y="5521821"/>
            <a:ext cx="3948827" cy="2538413"/>
          </a:xfrm>
          <a:prstGeom prst="rect">
            <a:avLst/>
          </a:prstGeom>
          <a:noFill/>
          <a:ln/>
        </p:spPr>
        <p:txBody>
          <a:bodyPr wrap="square" lIns="25400" tIns="25400" rIns="25400" bIns="25400" rtlCol="0" anchor="t">
            <a:normAutofit/>
          </a:bodyPr>
          <a:lstStyle/>
          <a:p>
            <a:pPr algn="l" indent="0" marL="0">
              <a:lnSpc>
                <a:spcPct val="110294"/>
              </a:lnSpc>
              <a:buNone/>
            </a:pPr>
            <a:r>
              <a:rPr lang="en-US" sz="1875" dirty="0">
                <a:solidFill>
                  <a:srgbClr val="4A4A4A"/>
                </a:solidFill>
                <a:latin typeface="Open Sans" pitchFamily="34" charset="0"/>
                <a:ea typeface="Open Sans" pitchFamily="34" charset="-122"/>
                <a:cs typeface="Open Sans" pitchFamily="34" charset="-120"/>
              </a:rPr>
              <a:t>Assets in a special needs trust don't count towards eligibility for government assistance programs like Medicaid or SSI. This means a beneficiary can receive necessary care and support without losing vital benefits.</a:t>
            </a:r>
            <a:endParaRPr lang="en-US" sz="1875" dirty="0"/>
          </a:p>
        </p:txBody>
      </p:sp>
      <p:sp>
        <p:nvSpPr>
          <p:cNvPr id="7" name="Shape 5"/>
          <p:cNvSpPr/>
          <p:nvPr/>
        </p:nvSpPr>
        <p:spPr>
          <a:xfrm>
            <a:off x="5167313" y="4435971"/>
            <a:ext cx="3833812" cy="38100"/>
          </a:xfrm>
          <a:prstGeom prst="rect">
            <a:avLst/>
          </a:prstGeom>
          <a:solidFill>
            <a:srgbClr val="DDB84E"/>
          </a:solidFill>
          <a:ln/>
        </p:spPr>
      </p:sp>
      <p:sp>
        <p:nvSpPr>
          <p:cNvPr id="8" name="Text 6"/>
          <p:cNvSpPr/>
          <p:nvPr/>
        </p:nvSpPr>
        <p:spPr>
          <a:xfrm>
            <a:off x="5167313" y="4721721"/>
            <a:ext cx="3948827" cy="685800"/>
          </a:xfrm>
          <a:prstGeom prst="rect">
            <a:avLst/>
          </a:prstGeom>
          <a:noFill/>
          <a:ln/>
        </p:spPr>
        <p:txBody>
          <a:bodyPr wrap="square" lIns="25400" tIns="25400" rIns="25400" bIns="25400" rtlCol="0" anchor="t">
            <a:normAutofit/>
          </a:bodyPr>
          <a:lstStyle/>
          <a:p>
            <a:pPr algn="l" indent="0" marL="0">
              <a:buNone/>
            </a:pPr>
            <a:r>
              <a:rPr lang="en-US" sz="1875" b="1" spc="225" kern="0" dirty="0">
                <a:solidFill>
                  <a:srgbClr val="000000"/>
                </a:solidFill>
                <a:latin typeface="Open Sans" pitchFamily="34" charset="0"/>
                <a:ea typeface="Open Sans" pitchFamily="34" charset="-122"/>
                <a:cs typeface="Open Sans" pitchFamily="34" charset="-120"/>
              </a:rPr>
              <a:t>IMPORTANCE IN FAMILY TRUSTS</a:t>
            </a:r>
            <a:endParaRPr lang="en-US" sz="1875" dirty="0"/>
          </a:p>
        </p:txBody>
      </p:sp>
      <p:sp>
        <p:nvSpPr>
          <p:cNvPr id="9" name="Text 7"/>
          <p:cNvSpPr/>
          <p:nvPr/>
        </p:nvSpPr>
        <p:spPr>
          <a:xfrm>
            <a:off x="5167313" y="5521821"/>
            <a:ext cx="3948827" cy="1466850"/>
          </a:xfrm>
          <a:prstGeom prst="rect">
            <a:avLst/>
          </a:prstGeom>
          <a:noFill/>
          <a:ln/>
        </p:spPr>
        <p:txBody>
          <a:bodyPr wrap="square" lIns="25400" tIns="25400" rIns="25400" bIns="25400" rtlCol="0" anchor="t">
            <a:normAutofit/>
          </a:bodyPr>
          <a:lstStyle/>
          <a:p>
            <a:pPr algn="l" indent="0" marL="0">
              <a:lnSpc>
                <a:spcPct val="110294"/>
              </a:lnSpc>
              <a:buNone/>
            </a:pPr>
            <a:r>
              <a:rPr lang="en-US" sz="1875" dirty="0">
                <a:solidFill>
                  <a:srgbClr val="4A4A4A"/>
                </a:solidFill>
                <a:latin typeface="Open Sans" pitchFamily="34" charset="0"/>
                <a:ea typeface="Open Sans" pitchFamily="34" charset="-122"/>
                <a:cs typeface="Open Sans" pitchFamily="34" charset="-120"/>
              </a:rPr>
              <a:t>Think of a special needs trust as a nurturing envelope, filled with provisions for a loved one's unique care needs.</a:t>
            </a:r>
            <a:endParaRPr lang="en-US" sz="1875" dirty="0"/>
          </a:p>
        </p:txBody>
      </p:sp>
      <p:sp>
        <p:nvSpPr>
          <p:cNvPr id="10" name="Shape 8"/>
          <p:cNvSpPr/>
          <p:nvPr/>
        </p:nvSpPr>
        <p:spPr>
          <a:xfrm>
            <a:off x="9286875" y="4435971"/>
            <a:ext cx="3833812" cy="38100"/>
          </a:xfrm>
          <a:prstGeom prst="rect">
            <a:avLst/>
          </a:prstGeom>
          <a:solidFill>
            <a:srgbClr val="DDB84E"/>
          </a:solidFill>
          <a:ln/>
        </p:spPr>
      </p:sp>
      <p:sp>
        <p:nvSpPr>
          <p:cNvPr id="11" name="Text 9"/>
          <p:cNvSpPr/>
          <p:nvPr/>
        </p:nvSpPr>
        <p:spPr>
          <a:xfrm>
            <a:off x="9286875" y="4721721"/>
            <a:ext cx="4217194" cy="361950"/>
          </a:xfrm>
          <a:prstGeom prst="rect">
            <a:avLst/>
          </a:prstGeom>
          <a:noFill/>
          <a:ln/>
        </p:spPr>
        <p:txBody>
          <a:bodyPr wrap="square" lIns="25400" tIns="25400" rIns="25400" bIns="25400" rtlCol="0" anchor="t">
            <a:normAutofit/>
          </a:bodyPr>
          <a:lstStyle/>
          <a:p>
            <a:pPr algn="l" indent="0" marL="0">
              <a:buNone/>
            </a:pPr>
            <a:r>
              <a:rPr lang="en-US" sz="1875" b="1" spc="225" kern="0" dirty="0">
                <a:solidFill>
                  <a:srgbClr val="000000"/>
                </a:solidFill>
                <a:latin typeface="Open Sans" pitchFamily="34" charset="0"/>
                <a:ea typeface="Open Sans" pitchFamily="34" charset="-122"/>
                <a:cs typeface="Open Sans" pitchFamily="34" charset="-120"/>
              </a:rPr>
              <a:t>MANAGED CARE</a:t>
            </a:r>
            <a:endParaRPr lang="en-US" sz="1875" dirty="0"/>
          </a:p>
        </p:txBody>
      </p:sp>
      <p:sp>
        <p:nvSpPr>
          <p:cNvPr id="12" name="Text 10"/>
          <p:cNvSpPr/>
          <p:nvPr/>
        </p:nvSpPr>
        <p:spPr>
          <a:xfrm>
            <a:off x="9286875" y="5197971"/>
            <a:ext cx="3948827" cy="1824038"/>
          </a:xfrm>
          <a:prstGeom prst="rect">
            <a:avLst/>
          </a:prstGeom>
          <a:noFill/>
          <a:ln/>
        </p:spPr>
        <p:txBody>
          <a:bodyPr wrap="square" lIns="25400" tIns="25400" rIns="25400" bIns="25400" rtlCol="0" anchor="t">
            <a:normAutofit/>
          </a:bodyPr>
          <a:lstStyle/>
          <a:p>
            <a:pPr algn="l" indent="0" marL="0">
              <a:lnSpc>
                <a:spcPct val="110294"/>
              </a:lnSpc>
              <a:buNone/>
            </a:pPr>
            <a:r>
              <a:rPr lang="en-US" sz="1875" dirty="0">
                <a:solidFill>
                  <a:srgbClr val="4A4A4A"/>
                </a:solidFill>
                <a:latin typeface="Open Sans" pitchFamily="34" charset="0"/>
                <a:ea typeface="Open Sans" pitchFamily="34" charset="-122"/>
                <a:cs typeface="Open Sans" pitchFamily="34" charset="-120"/>
              </a:rPr>
              <a:t>The trust ensures that funds are used specifically for the benefit of the special needs individual, managed by a trustee who understands their unique needs.</a:t>
            </a:r>
            <a:endParaRPr lang="en-US" sz="1875" dirty="0"/>
          </a:p>
        </p:txBody>
      </p:sp>
      <p:sp>
        <p:nvSpPr>
          <p:cNvPr id="13" name="Shape 11"/>
          <p:cNvSpPr/>
          <p:nvPr/>
        </p:nvSpPr>
        <p:spPr>
          <a:xfrm>
            <a:off x="13406438" y="4435971"/>
            <a:ext cx="3833812" cy="38100"/>
          </a:xfrm>
          <a:prstGeom prst="rect">
            <a:avLst/>
          </a:prstGeom>
          <a:solidFill>
            <a:srgbClr val="DDB84E"/>
          </a:solidFill>
          <a:ln/>
        </p:spPr>
      </p:sp>
      <p:sp>
        <p:nvSpPr>
          <p:cNvPr id="14" name="Text 12"/>
          <p:cNvSpPr/>
          <p:nvPr/>
        </p:nvSpPr>
        <p:spPr>
          <a:xfrm>
            <a:off x="13406438" y="4721721"/>
            <a:ext cx="4217194" cy="361950"/>
          </a:xfrm>
          <a:prstGeom prst="rect">
            <a:avLst/>
          </a:prstGeom>
          <a:noFill/>
          <a:ln/>
        </p:spPr>
        <p:txBody>
          <a:bodyPr wrap="square" lIns="25400" tIns="25400" rIns="25400" bIns="25400" rtlCol="0" anchor="t">
            <a:normAutofit/>
          </a:bodyPr>
          <a:lstStyle/>
          <a:p>
            <a:pPr algn="l" indent="0" marL="0">
              <a:buNone/>
            </a:pPr>
            <a:r>
              <a:rPr lang="en-US" sz="1875" b="1" spc="225" kern="0" dirty="0">
                <a:solidFill>
                  <a:srgbClr val="000000"/>
                </a:solidFill>
                <a:latin typeface="Open Sans" pitchFamily="34" charset="0"/>
                <a:ea typeface="Open Sans" pitchFamily="34" charset="-122"/>
                <a:cs typeface="Open Sans" pitchFamily="34" charset="-120"/>
              </a:rPr>
              <a:t>LONG-TERM SECURITY</a:t>
            </a:r>
            <a:endParaRPr lang="en-US" sz="1875" dirty="0"/>
          </a:p>
        </p:txBody>
      </p:sp>
      <p:sp>
        <p:nvSpPr>
          <p:cNvPr id="15" name="Text 13"/>
          <p:cNvSpPr/>
          <p:nvPr/>
        </p:nvSpPr>
        <p:spPr>
          <a:xfrm>
            <a:off x="13406438" y="5197971"/>
            <a:ext cx="3948827" cy="2181225"/>
          </a:xfrm>
          <a:prstGeom prst="rect">
            <a:avLst/>
          </a:prstGeom>
          <a:noFill/>
          <a:ln/>
        </p:spPr>
        <p:txBody>
          <a:bodyPr wrap="square" lIns="25400" tIns="25400" rIns="25400" bIns="25400" rtlCol="0" anchor="t">
            <a:normAutofit/>
          </a:bodyPr>
          <a:lstStyle/>
          <a:p>
            <a:pPr algn="l" indent="0" marL="0">
              <a:lnSpc>
                <a:spcPct val="110294"/>
              </a:lnSpc>
              <a:buNone/>
            </a:pPr>
            <a:r>
              <a:rPr lang="en-US" sz="1875" dirty="0">
                <a:solidFill>
                  <a:srgbClr val="4A4A4A"/>
                </a:solidFill>
                <a:latin typeface="Open Sans" pitchFamily="34" charset="0"/>
                <a:ea typeface="Open Sans" pitchFamily="34" charset="-122"/>
                <a:cs typeface="Open Sans" pitchFamily="34" charset="-120"/>
              </a:rPr>
              <a:t>It provides long-term financial security for the special needs beneficiary, ensuring they are cared for even when the primary caregivers are no longer able to do so.</a:t>
            </a:r>
            <a:endParaRPr lang="en-US" sz="1875"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DECODING PROBATE</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Fulfilling final wishes</a:t>
            </a:r>
            <a:endParaRPr lang="en-US" sz="4800" dirty="0"/>
          </a:p>
        </p:txBody>
      </p:sp>
      <p:sp>
        <p:nvSpPr>
          <p:cNvPr id="4" name="Text 2"/>
          <p:cNvSpPr/>
          <p:nvPr/>
        </p:nvSpPr>
        <p:spPr>
          <a:xfrm>
            <a:off x="1047750" y="2229892"/>
            <a:ext cx="12753975" cy="895350"/>
          </a:xfrm>
          <a:prstGeom prst="rect">
            <a:avLst/>
          </a:prstGeom>
          <a:noFill/>
          <a:ln/>
        </p:spPr>
        <p:txBody>
          <a:bodyPr wrap="square" lIns="25400" tIns="25400" rIns="25400" bIns="25400" rtlCol="0" anchor="t">
            <a:normAutofit/>
          </a:bodyPr>
          <a:lstStyle/>
          <a:p>
            <a:pPr algn="l" indent="0" marL="0">
              <a:lnSpc>
                <a:spcPct val="109756"/>
              </a:lnSpc>
              <a:buNone/>
            </a:pPr>
            <a:r>
              <a:rPr lang="en-US" sz="2250" dirty="0">
                <a:solidFill>
                  <a:srgbClr val="4A4A4A"/>
                </a:solidFill>
                <a:latin typeface="Open Sans" pitchFamily="34" charset="0"/>
                <a:ea typeface="Open Sans" pitchFamily="34" charset="-122"/>
                <a:cs typeface="Open Sans" pitchFamily="34" charset="-120"/>
              </a:rPr>
              <a:t>This sealed envelope encapsulates the last wishes and directives of an individual concerning the distribution of their estate upon passing.</a:t>
            </a:r>
            <a:endParaRPr lang="en-US" sz="2250" dirty="0"/>
          </a:p>
        </p:txBody>
      </p:sp>
      <p:sp>
        <p:nvSpPr>
          <p:cNvPr id="5" name="Shape 3"/>
          <p:cNvSpPr/>
          <p:nvPr/>
        </p:nvSpPr>
        <p:spPr>
          <a:xfrm>
            <a:off x="1047750" y="5460653"/>
            <a:ext cx="6508700" cy="38100"/>
          </a:xfrm>
          <a:prstGeom prst="rect">
            <a:avLst/>
          </a:prstGeom>
          <a:solidFill>
            <a:srgbClr val="DDB84E"/>
          </a:solidFill>
          <a:ln/>
        </p:spPr>
      </p:sp>
      <p:sp>
        <p:nvSpPr>
          <p:cNvPr id="6" name="Text 4"/>
          <p:cNvSpPr/>
          <p:nvPr/>
        </p:nvSpPr>
        <p:spPr>
          <a:xfrm>
            <a:off x="1047750" y="5765453"/>
            <a:ext cx="7159570" cy="542925"/>
          </a:xfrm>
          <a:prstGeom prst="rect">
            <a:avLst/>
          </a:prstGeom>
          <a:noFill/>
          <a:ln/>
        </p:spPr>
        <p:txBody>
          <a:bodyPr wrap="square" lIns="25400" tIns="25400" rIns="25400" bIns="25400" rtlCol="0" anchor="t">
            <a:normAutofit/>
          </a:bodyPr>
          <a:lstStyle/>
          <a:p>
            <a:pPr algn="l" indent="0" marL="0">
              <a:buNone/>
            </a:pPr>
            <a:r>
              <a:rPr lang="en-US" sz="3000" b="1" dirty="0">
                <a:solidFill>
                  <a:srgbClr val="000000"/>
                </a:solidFill>
                <a:latin typeface="Playfair Display" pitchFamily="34" charset="0"/>
                <a:ea typeface="Playfair Display" pitchFamily="34" charset="-122"/>
                <a:cs typeface="Playfair Display" pitchFamily="34" charset="-120"/>
              </a:rPr>
              <a:t>Will</a:t>
            </a:r>
            <a:endParaRPr lang="en-US" sz="3000" dirty="0"/>
          </a:p>
        </p:txBody>
      </p:sp>
      <p:sp>
        <p:nvSpPr>
          <p:cNvPr id="7" name="Text 5"/>
          <p:cNvSpPr/>
          <p:nvPr/>
        </p:nvSpPr>
        <p:spPr>
          <a:xfrm>
            <a:off x="1047750" y="6441728"/>
            <a:ext cx="7159570" cy="452438"/>
          </a:xfrm>
          <a:prstGeom prst="rect">
            <a:avLst/>
          </a:prstGeom>
          <a:noFill/>
          <a:ln/>
        </p:spPr>
        <p:txBody>
          <a:bodyPr wrap="square" lIns="25400" tIns="25400" rIns="25400" bIns="25400" rtlCol="0" anchor="t">
            <a:normAutofit/>
          </a:bodyPr>
          <a:lstStyle/>
          <a:p>
            <a:pPr algn="l" indent="0" marL="0">
              <a:lnSpc>
                <a:spcPct val="111538"/>
              </a:lnSpc>
              <a:buNone/>
            </a:pPr>
            <a:r>
              <a:rPr lang="en-US" sz="2175" dirty="0">
                <a:solidFill>
                  <a:srgbClr val="4A4A4A"/>
                </a:solidFill>
                <a:latin typeface="Open Sans" pitchFamily="34" charset="0"/>
                <a:ea typeface="Open Sans" pitchFamily="34" charset="-122"/>
                <a:cs typeface="Open Sans" pitchFamily="34" charset="-120"/>
              </a:rPr>
              <a:t>Key instructions in a sealed envelope.</a:t>
            </a:r>
            <a:endParaRPr lang="en-US" sz="2175" dirty="0"/>
          </a:p>
        </p:txBody>
      </p:sp>
      <p:sp>
        <p:nvSpPr>
          <p:cNvPr id="8" name="Shape 6"/>
          <p:cNvSpPr/>
          <p:nvPr/>
        </p:nvSpPr>
        <p:spPr>
          <a:xfrm>
            <a:off x="8127950" y="5460653"/>
            <a:ext cx="9112151" cy="38100"/>
          </a:xfrm>
          <a:prstGeom prst="rect">
            <a:avLst/>
          </a:prstGeom>
          <a:solidFill>
            <a:srgbClr val="DDB84E"/>
          </a:solidFill>
          <a:ln/>
        </p:spPr>
      </p:sp>
      <p:sp>
        <p:nvSpPr>
          <p:cNvPr id="9" name="Text 7"/>
          <p:cNvSpPr/>
          <p:nvPr/>
        </p:nvSpPr>
        <p:spPr>
          <a:xfrm>
            <a:off x="8127950" y="5765453"/>
            <a:ext cx="10023366" cy="542925"/>
          </a:xfrm>
          <a:prstGeom prst="rect">
            <a:avLst/>
          </a:prstGeom>
          <a:noFill/>
          <a:ln/>
        </p:spPr>
        <p:txBody>
          <a:bodyPr wrap="square" lIns="25400" tIns="25400" rIns="25400" bIns="25400" rtlCol="0" anchor="t">
            <a:normAutofit/>
          </a:bodyPr>
          <a:lstStyle/>
          <a:p>
            <a:pPr algn="l" indent="0" marL="0">
              <a:buNone/>
            </a:pPr>
            <a:r>
              <a:rPr lang="en-US" sz="3000" b="1" dirty="0">
                <a:solidFill>
                  <a:srgbClr val="000000"/>
                </a:solidFill>
                <a:latin typeface="Playfair Display" pitchFamily="34" charset="0"/>
                <a:ea typeface="Playfair Display" pitchFamily="34" charset="-122"/>
                <a:cs typeface="Playfair Display" pitchFamily="34" charset="-120"/>
              </a:rPr>
              <a:t>Probate</a:t>
            </a:r>
            <a:endParaRPr lang="en-US" sz="3000" dirty="0"/>
          </a:p>
        </p:txBody>
      </p:sp>
      <p:sp>
        <p:nvSpPr>
          <p:cNvPr id="10" name="Text 8"/>
          <p:cNvSpPr/>
          <p:nvPr/>
        </p:nvSpPr>
        <p:spPr>
          <a:xfrm>
            <a:off x="8127950" y="6441728"/>
            <a:ext cx="9385515" cy="1281113"/>
          </a:xfrm>
          <a:prstGeom prst="rect">
            <a:avLst/>
          </a:prstGeom>
          <a:noFill/>
          <a:ln/>
        </p:spPr>
        <p:txBody>
          <a:bodyPr wrap="square" lIns="25400" tIns="25400" rIns="25400" bIns="25400" rtlCol="0" anchor="t">
            <a:normAutofit/>
          </a:bodyPr>
          <a:lstStyle/>
          <a:p>
            <a:pPr algn="l" indent="0" marL="0">
              <a:lnSpc>
                <a:spcPct val="111538"/>
              </a:lnSpc>
              <a:buNone/>
            </a:pPr>
            <a:r>
              <a:rPr lang="en-US" sz="2175" dirty="0">
                <a:solidFill>
                  <a:srgbClr val="4A4A4A"/>
                </a:solidFill>
                <a:latin typeface="Open Sans" pitchFamily="34" charset="0"/>
                <a:ea typeface="Open Sans" pitchFamily="34" charset="-122"/>
                <a:cs typeface="Open Sans" pitchFamily="34" charset="-120"/>
              </a:rPr>
              <a:t>Legal process resembling the postal system, where the court opens, verifies, and ensures correct execution of the deceased's wishes, overseeing asset distribution, debt payments, and will fulfillment.</a:t>
            </a:r>
            <a:endParaRPr lang="en-US" sz="217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STEP UP BASIS EXPLAINED</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Concept of basis</a:t>
            </a:r>
            <a:endParaRPr lang="en-US" sz="4800" dirty="0"/>
          </a:p>
        </p:txBody>
      </p:sp>
      <p:sp>
        <p:nvSpPr>
          <p:cNvPr id="4" name="Shape 2"/>
          <p:cNvSpPr/>
          <p:nvPr/>
        </p:nvSpPr>
        <p:spPr>
          <a:xfrm>
            <a:off x="1047750" y="4701034"/>
            <a:ext cx="9372600" cy="38100"/>
          </a:xfrm>
          <a:prstGeom prst="rect">
            <a:avLst/>
          </a:prstGeom>
          <a:solidFill>
            <a:srgbClr val="DDB84E"/>
          </a:solidFill>
          <a:ln/>
        </p:spPr>
      </p:sp>
      <p:sp>
        <p:nvSpPr>
          <p:cNvPr id="5" name="Text 3"/>
          <p:cNvSpPr/>
          <p:nvPr/>
        </p:nvSpPr>
        <p:spPr>
          <a:xfrm>
            <a:off x="1047750" y="5024884"/>
            <a:ext cx="1030986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BASIS</a:t>
            </a:r>
            <a:endParaRPr lang="en-US" sz="1800" dirty="0"/>
          </a:p>
        </p:txBody>
      </p:sp>
      <p:sp>
        <p:nvSpPr>
          <p:cNvPr id="6" name="Text 4"/>
          <p:cNvSpPr/>
          <p:nvPr/>
        </p:nvSpPr>
        <p:spPr>
          <a:xfrm>
            <a:off x="1047750" y="5529709"/>
            <a:ext cx="9653778" cy="1866900"/>
          </a:xfrm>
          <a:prstGeom prst="rect">
            <a:avLst/>
          </a:prstGeom>
          <a:noFill/>
          <a:ln/>
        </p:spPr>
        <p:txBody>
          <a:bodyPr wrap="square" lIns="25400" tIns="25400" rIns="25400" bIns="25400" rtlCol="0" anchor="t">
            <a:normAutofit/>
          </a:bodyPr>
          <a:lstStyle/>
          <a:p>
            <a:pPr algn="l" indent="0" marL="0">
              <a:lnSpc>
                <a:spcPct val="111628"/>
              </a:lnSpc>
              <a:buNone/>
            </a:pPr>
            <a:r>
              <a:rPr lang="en-US" sz="2400" dirty="0">
                <a:solidFill>
                  <a:srgbClr val="4A4A4A"/>
                </a:solidFill>
                <a:latin typeface="Open Sans" pitchFamily="34" charset="0"/>
                <a:ea typeface="Open Sans" pitchFamily="34" charset="-122"/>
                <a:cs typeface="Open Sans" pitchFamily="34" charset="-120"/>
              </a:rPr>
              <a:t>In tax terms, "basis" is the amount of money invested in an asset. For purchased assets, it's typically the purchase price. For inherited assets, it's the value of the asset at the time of the original owner's death.</a:t>
            </a:r>
            <a:endParaRPr lang="en-US" sz="2400" dirty="0"/>
          </a:p>
        </p:txBody>
      </p:sp>
      <p:sp>
        <p:nvSpPr>
          <p:cNvPr id="7" name="Shape 5"/>
          <p:cNvSpPr/>
          <p:nvPr/>
        </p:nvSpPr>
        <p:spPr>
          <a:xfrm>
            <a:off x="10991850" y="4701034"/>
            <a:ext cx="6248400" cy="2257425"/>
          </a:xfrm>
          <a:prstGeom prst="rect">
            <a:avLst/>
          </a:prstGeom>
          <a:solidFill>
            <a:srgbClr val="000000"/>
          </a:solidFill>
          <a:ln/>
        </p:spPr>
      </p:sp>
      <p:sp>
        <p:nvSpPr>
          <p:cNvPr id="8" name="Text 6"/>
          <p:cNvSpPr/>
          <p:nvPr/>
        </p:nvSpPr>
        <p:spPr>
          <a:xfrm>
            <a:off x="11372850" y="5120134"/>
            <a:ext cx="603504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EXAMPLE</a:t>
            </a:r>
            <a:endParaRPr lang="en-US" sz="1800" dirty="0"/>
          </a:p>
        </p:txBody>
      </p:sp>
      <p:sp>
        <p:nvSpPr>
          <p:cNvPr id="9" name="Text 7"/>
          <p:cNvSpPr/>
          <p:nvPr/>
        </p:nvSpPr>
        <p:spPr>
          <a:xfrm>
            <a:off x="11372850" y="5624959"/>
            <a:ext cx="5650992" cy="952500"/>
          </a:xfrm>
          <a:prstGeom prst="rect">
            <a:avLst/>
          </a:prstGeom>
          <a:noFill/>
          <a:ln/>
        </p:spPr>
        <p:txBody>
          <a:bodyPr wrap="square" lIns="25400" tIns="25400" rIns="25400" bIns="25400" rtlCol="0" anchor="t">
            <a:normAutofit/>
          </a:bodyPr>
          <a:lstStyle/>
          <a:p>
            <a:pPr algn="l" indent="0" marL="0">
              <a:lnSpc>
                <a:spcPct val="111628"/>
              </a:lnSpc>
              <a:buNone/>
            </a:pPr>
            <a:r>
              <a:rPr lang="en-US" sz="2400" dirty="0">
                <a:solidFill>
                  <a:srgbClr val="FFFFFF"/>
                </a:solidFill>
                <a:latin typeface="Open Sans" pitchFamily="34" charset="0"/>
                <a:ea typeface="Open Sans" pitchFamily="34" charset="-122"/>
                <a:cs typeface="Open Sans" pitchFamily="34" charset="-120"/>
              </a:rPr>
              <a:t>If you buy a stock for $100, your basis in that stock is $100.</a:t>
            </a:r>
            <a:endParaRPr lang="en-US"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STEP UP BASIS EXPLAINED</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How step-up basis works</a:t>
            </a:r>
            <a:endParaRPr lang="en-US" sz="4500" dirty="0"/>
          </a:p>
        </p:txBody>
      </p:sp>
      <p:sp>
        <p:nvSpPr>
          <p:cNvPr id="4" name="Shape 2"/>
          <p:cNvSpPr/>
          <p:nvPr/>
        </p:nvSpPr>
        <p:spPr>
          <a:xfrm>
            <a:off x="1047750" y="3454152"/>
            <a:ext cx="7905750" cy="38100"/>
          </a:xfrm>
          <a:prstGeom prst="rect">
            <a:avLst/>
          </a:prstGeom>
          <a:solidFill>
            <a:srgbClr val="DDB84E"/>
          </a:solidFill>
          <a:ln/>
        </p:spPr>
      </p:sp>
      <p:sp>
        <p:nvSpPr>
          <p:cNvPr id="5" name="Text 3"/>
          <p:cNvSpPr/>
          <p:nvPr/>
        </p:nvSpPr>
        <p:spPr>
          <a:xfrm>
            <a:off x="1047750" y="3739902"/>
            <a:ext cx="8696325" cy="361950"/>
          </a:xfrm>
          <a:prstGeom prst="rect">
            <a:avLst/>
          </a:prstGeom>
          <a:noFill/>
          <a:ln/>
        </p:spPr>
        <p:txBody>
          <a:bodyPr wrap="square" lIns="25400" tIns="25400" rIns="25400" bIns="25400" rtlCol="0" anchor="t">
            <a:normAutofit/>
          </a:bodyPr>
          <a:lstStyle/>
          <a:p>
            <a:pPr algn="l" indent="0" marL="0">
              <a:buNone/>
            </a:pPr>
            <a:r>
              <a:rPr lang="en-US" sz="1875" b="1" spc="225" kern="0" dirty="0">
                <a:solidFill>
                  <a:srgbClr val="000000"/>
                </a:solidFill>
                <a:latin typeface="Open Sans" pitchFamily="34" charset="0"/>
                <a:ea typeface="Open Sans" pitchFamily="34" charset="-122"/>
                <a:cs typeface="Open Sans" pitchFamily="34" charset="-120"/>
              </a:rPr>
              <a:t>AT INHERITANCE</a:t>
            </a:r>
            <a:endParaRPr lang="en-US" sz="1875" dirty="0"/>
          </a:p>
        </p:txBody>
      </p:sp>
      <p:sp>
        <p:nvSpPr>
          <p:cNvPr id="6" name="Text 4"/>
          <p:cNvSpPr/>
          <p:nvPr/>
        </p:nvSpPr>
        <p:spPr>
          <a:xfrm>
            <a:off x="1047750" y="4216152"/>
            <a:ext cx="8142923" cy="1195388"/>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4A4A4A"/>
                </a:solidFill>
                <a:latin typeface="Open Sans" pitchFamily="34" charset="0"/>
                <a:ea typeface="Open Sans" pitchFamily="34" charset="-122"/>
                <a:cs typeface="Open Sans" pitchFamily="34" charset="-120"/>
              </a:rPr>
              <a:t>When you inherit an asset, like real estate or stocks, the basis of the asset "steps up" to its market value at the date of the original owner's death.</a:t>
            </a:r>
            <a:endParaRPr lang="en-US" sz="2025" dirty="0"/>
          </a:p>
        </p:txBody>
      </p:sp>
      <p:sp>
        <p:nvSpPr>
          <p:cNvPr id="7" name="Shape 5"/>
          <p:cNvSpPr/>
          <p:nvPr/>
        </p:nvSpPr>
        <p:spPr>
          <a:xfrm>
            <a:off x="9334500" y="3454152"/>
            <a:ext cx="7905750" cy="38100"/>
          </a:xfrm>
          <a:prstGeom prst="rect">
            <a:avLst/>
          </a:prstGeom>
          <a:solidFill>
            <a:srgbClr val="DDB84E"/>
          </a:solidFill>
          <a:ln/>
        </p:spPr>
      </p:sp>
      <p:sp>
        <p:nvSpPr>
          <p:cNvPr id="8" name="Text 6"/>
          <p:cNvSpPr/>
          <p:nvPr/>
        </p:nvSpPr>
        <p:spPr>
          <a:xfrm>
            <a:off x="9334500" y="3739902"/>
            <a:ext cx="8696325" cy="361950"/>
          </a:xfrm>
          <a:prstGeom prst="rect">
            <a:avLst/>
          </a:prstGeom>
          <a:noFill/>
          <a:ln/>
        </p:spPr>
        <p:txBody>
          <a:bodyPr wrap="square" lIns="25400" tIns="25400" rIns="25400" bIns="25400" rtlCol="0" anchor="t">
            <a:normAutofit/>
          </a:bodyPr>
          <a:lstStyle/>
          <a:p>
            <a:pPr algn="l" indent="0" marL="0">
              <a:buNone/>
            </a:pPr>
            <a:r>
              <a:rPr lang="en-US" sz="1875" b="1" spc="225" kern="0" dirty="0">
                <a:solidFill>
                  <a:srgbClr val="000000"/>
                </a:solidFill>
                <a:latin typeface="Open Sans" pitchFamily="34" charset="0"/>
                <a:ea typeface="Open Sans" pitchFamily="34" charset="-122"/>
                <a:cs typeface="Open Sans" pitchFamily="34" charset="-120"/>
              </a:rPr>
              <a:t>TAX IMPLICATION</a:t>
            </a:r>
            <a:endParaRPr lang="en-US" sz="1875" dirty="0"/>
          </a:p>
        </p:txBody>
      </p:sp>
      <p:sp>
        <p:nvSpPr>
          <p:cNvPr id="9" name="Text 7"/>
          <p:cNvSpPr/>
          <p:nvPr/>
        </p:nvSpPr>
        <p:spPr>
          <a:xfrm>
            <a:off x="9334500" y="4216152"/>
            <a:ext cx="8142923" cy="1195388"/>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4A4A4A"/>
                </a:solidFill>
                <a:latin typeface="Open Sans" pitchFamily="34" charset="0"/>
                <a:ea typeface="Open Sans" pitchFamily="34" charset="-122"/>
                <a:cs typeface="Open Sans" pitchFamily="34" charset="-120"/>
              </a:rPr>
              <a:t>If you sell the inherited asset, you'll only owe capital gains tax on the increase in value from the time you inherited it (the stepped-up basis), not from when the original owner purchased it.</a:t>
            </a:r>
            <a:endParaRPr lang="en-US" sz="2025" dirty="0"/>
          </a:p>
        </p:txBody>
      </p:sp>
      <p:sp>
        <p:nvSpPr>
          <p:cNvPr id="10" name="Shape 8"/>
          <p:cNvSpPr/>
          <p:nvPr/>
        </p:nvSpPr>
        <p:spPr>
          <a:xfrm>
            <a:off x="1047750" y="5754439"/>
            <a:ext cx="7905750" cy="2657475"/>
          </a:xfrm>
          <a:prstGeom prst="rect">
            <a:avLst/>
          </a:prstGeom>
          <a:solidFill>
            <a:srgbClr val="000000"/>
          </a:solidFill>
          <a:ln/>
        </p:spPr>
      </p:sp>
      <p:sp>
        <p:nvSpPr>
          <p:cNvPr id="11" name="Text 9"/>
          <p:cNvSpPr/>
          <p:nvPr/>
        </p:nvSpPr>
        <p:spPr>
          <a:xfrm>
            <a:off x="1352550" y="6078289"/>
            <a:ext cx="8025765" cy="352425"/>
          </a:xfrm>
          <a:prstGeom prst="rect">
            <a:avLst/>
          </a:prstGeom>
          <a:noFill/>
          <a:ln/>
        </p:spPr>
        <p:txBody>
          <a:bodyPr wrap="square" lIns="25400" tIns="25400" rIns="25400" bIns="25400" rtlCol="0" anchor="t">
            <a:normAutofit/>
          </a:bodyPr>
          <a:lstStyle/>
          <a:p>
            <a:pPr algn="l" indent="0" marL="0">
              <a:buNone/>
            </a:pPr>
            <a:r>
              <a:rPr lang="en-US" sz="1800" b="1" spc="252" kern="0" dirty="0">
                <a:solidFill>
                  <a:srgbClr val="DDB84E"/>
                </a:solidFill>
                <a:latin typeface="Open Sans" pitchFamily="34" charset="0"/>
                <a:ea typeface="Open Sans" pitchFamily="34" charset="-122"/>
                <a:cs typeface="Open Sans" pitchFamily="34" charset="-120"/>
              </a:rPr>
              <a:t>EXAMPLE</a:t>
            </a:r>
            <a:endParaRPr lang="en-US" sz="1800" dirty="0"/>
          </a:p>
        </p:txBody>
      </p:sp>
      <p:sp>
        <p:nvSpPr>
          <p:cNvPr id="12" name="Text 10"/>
          <p:cNvSpPr/>
          <p:nvPr/>
        </p:nvSpPr>
        <p:spPr>
          <a:xfrm>
            <a:off x="1352550" y="6545014"/>
            <a:ext cx="7515035" cy="1195388"/>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FFFFFF"/>
                </a:solidFill>
                <a:latin typeface="Open Sans" pitchFamily="34" charset="0"/>
                <a:ea typeface="Open Sans" pitchFamily="34" charset="-122"/>
                <a:cs typeface="Open Sans" pitchFamily="34" charset="-120"/>
              </a:rPr>
              <a:t>If you inherit a house that was bought for $100,000 but is worth $500,000 at the time of the original owner's death, the basis in the house steps up to $500,000.</a:t>
            </a:r>
            <a:endParaRPr lang="en-US" sz="2025" dirty="0"/>
          </a:p>
        </p:txBody>
      </p:sp>
      <p:sp>
        <p:nvSpPr>
          <p:cNvPr id="13" name="Shape 11"/>
          <p:cNvSpPr/>
          <p:nvPr/>
        </p:nvSpPr>
        <p:spPr>
          <a:xfrm>
            <a:off x="9334500" y="5754439"/>
            <a:ext cx="7905750" cy="2657475"/>
          </a:xfrm>
          <a:prstGeom prst="rect">
            <a:avLst/>
          </a:prstGeom>
          <a:solidFill>
            <a:srgbClr val="000000"/>
          </a:solidFill>
          <a:ln/>
        </p:spPr>
      </p:sp>
      <p:sp>
        <p:nvSpPr>
          <p:cNvPr id="14" name="Text 12"/>
          <p:cNvSpPr/>
          <p:nvPr/>
        </p:nvSpPr>
        <p:spPr>
          <a:xfrm>
            <a:off x="9639300" y="6078289"/>
            <a:ext cx="8025765" cy="352425"/>
          </a:xfrm>
          <a:prstGeom prst="rect">
            <a:avLst/>
          </a:prstGeom>
          <a:noFill/>
          <a:ln/>
        </p:spPr>
        <p:txBody>
          <a:bodyPr wrap="square" lIns="25400" tIns="25400" rIns="25400" bIns="25400" rtlCol="0" anchor="t">
            <a:normAutofit/>
          </a:bodyPr>
          <a:lstStyle/>
          <a:p>
            <a:pPr algn="l" indent="0" marL="0">
              <a:buNone/>
            </a:pPr>
            <a:r>
              <a:rPr lang="en-US" sz="1800" b="1" spc="252" kern="0" dirty="0">
                <a:solidFill>
                  <a:srgbClr val="DDB84E"/>
                </a:solidFill>
                <a:latin typeface="Open Sans" pitchFamily="34" charset="0"/>
                <a:ea typeface="Open Sans" pitchFamily="34" charset="-122"/>
                <a:cs typeface="Open Sans" pitchFamily="34" charset="-120"/>
              </a:rPr>
              <a:t>EXAMPLE</a:t>
            </a:r>
            <a:endParaRPr lang="en-US" sz="1800" dirty="0"/>
          </a:p>
        </p:txBody>
      </p:sp>
      <p:sp>
        <p:nvSpPr>
          <p:cNvPr id="15" name="Text 13"/>
          <p:cNvSpPr/>
          <p:nvPr/>
        </p:nvSpPr>
        <p:spPr>
          <a:xfrm>
            <a:off x="9639300" y="6545014"/>
            <a:ext cx="7515035" cy="1581150"/>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FFFFFF"/>
                </a:solidFill>
                <a:latin typeface="Open Sans" pitchFamily="34" charset="0"/>
                <a:ea typeface="Open Sans" pitchFamily="34" charset="-122"/>
                <a:cs typeface="Open Sans" pitchFamily="34" charset="-120"/>
              </a:rPr>
              <a:t>If you sell the inherited house for $520,000, you'll only owe capital gains tax on the $20,000 increase since you inherited it, not on the $420,000 increase since it was originally purchased.</a:t>
            </a:r>
            <a:endParaRPr lang="en-US" sz="202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STEP UP BASIS</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Importance, controversy, and real-world implications</a:t>
            </a:r>
            <a:endParaRPr lang="en-US" sz="4500" dirty="0"/>
          </a:p>
        </p:txBody>
      </p:sp>
      <p:sp>
        <p:nvSpPr>
          <p:cNvPr id="4" name="Shape 2"/>
          <p:cNvSpPr/>
          <p:nvPr/>
        </p:nvSpPr>
        <p:spPr>
          <a:xfrm>
            <a:off x="1047750" y="3170783"/>
            <a:ext cx="7810500" cy="38100"/>
          </a:xfrm>
          <a:prstGeom prst="rect">
            <a:avLst/>
          </a:prstGeom>
          <a:solidFill>
            <a:srgbClr val="DDB84E"/>
          </a:solidFill>
          <a:ln/>
        </p:spPr>
      </p:sp>
      <p:sp>
        <p:nvSpPr>
          <p:cNvPr id="5" name="Text 3"/>
          <p:cNvSpPr/>
          <p:nvPr/>
        </p:nvSpPr>
        <p:spPr>
          <a:xfrm>
            <a:off x="1047750" y="3475583"/>
            <a:ext cx="8591550"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00000"/>
                </a:solidFill>
                <a:latin typeface="Playfair Display" pitchFamily="34" charset="0"/>
                <a:ea typeface="Playfair Display" pitchFamily="34" charset="-122"/>
                <a:cs typeface="Playfair Display" pitchFamily="34" charset="-120"/>
              </a:rPr>
              <a:t>Benefit</a:t>
            </a:r>
            <a:endParaRPr lang="en-US" sz="2850" dirty="0"/>
          </a:p>
        </p:txBody>
      </p:sp>
      <p:sp>
        <p:nvSpPr>
          <p:cNvPr id="6" name="Text 4"/>
          <p:cNvSpPr/>
          <p:nvPr/>
        </p:nvSpPr>
        <p:spPr>
          <a:xfrm>
            <a:off x="1047750" y="4132808"/>
            <a:ext cx="8044815" cy="123825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The step-up in basis can lead to significant tax savings on inherited assets. It's particularly impactful for assets that have appreciated greatly over time.</a:t>
            </a:r>
            <a:endParaRPr lang="en-US" sz="2100" dirty="0"/>
          </a:p>
        </p:txBody>
      </p:sp>
      <p:sp>
        <p:nvSpPr>
          <p:cNvPr id="7" name="Shape 5"/>
          <p:cNvSpPr/>
          <p:nvPr/>
        </p:nvSpPr>
        <p:spPr>
          <a:xfrm>
            <a:off x="9429750" y="3170783"/>
            <a:ext cx="7810500" cy="38100"/>
          </a:xfrm>
          <a:prstGeom prst="rect">
            <a:avLst/>
          </a:prstGeom>
          <a:solidFill>
            <a:srgbClr val="DDB84E"/>
          </a:solidFill>
          <a:ln/>
        </p:spPr>
      </p:sp>
      <p:sp>
        <p:nvSpPr>
          <p:cNvPr id="8" name="Text 6"/>
          <p:cNvSpPr/>
          <p:nvPr/>
        </p:nvSpPr>
        <p:spPr>
          <a:xfrm>
            <a:off x="9429750" y="3475583"/>
            <a:ext cx="8591550"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00000"/>
                </a:solidFill>
                <a:latin typeface="Playfair Display" pitchFamily="34" charset="0"/>
                <a:ea typeface="Playfair Display" pitchFamily="34" charset="-122"/>
                <a:cs typeface="Playfair Display" pitchFamily="34" charset="-120"/>
              </a:rPr>
              <a:t>Controversy</a:t>
            </a:r>
            <a:endParaRPr lang="en-US" sz="2850" dirty="0"/>
          </a:p>
        </p:txBody>
      </p:sp>
      <p:sp>
        <p:nvSpPr>
          <p:cNvPr id="9" name="Text 7"/>
          <p:cNvSpPr/>
          <p:nvPr/>
        </p:nvSpPr>
        <p:spPr>
          <a:xfrm>
            <a:off x="9429750" y="4132808"/>
            <a:ext cx="8044815" cy="163830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Some argue that the step-up in basis is a loophole that allows wealthy individuals to transfer assets to heirs with minimal tax consequences. It's a point of debate in discussions about tax policy and wealth inequality.</a:t>
            </a:r>
            <a:endParaRPr lang="en-US" sz="2100" dirty="0"/>
          </a:p>
        </p:txBody>
      </p:sp>
      <p:sp>
        <p:nvSpPr>
          <p:cNvPr id="10" name="Shape 8"/>
          <p:cNvSpPr/>
          <p:nvPr/>
        </p:nvSpPr>
        <p:spPr>
          <a:xfrm>
            <a:off x="1047750" y="6152108"/>
            <a:ext cx="7810500" cy="38100"/>
          </a:xfrm>
          <a:prstGeom prst="rect">
            <a:avLst/>
          </a:prstGeom>
          <a:solidFill>
            <a:srgbClr val="DDB84E"/>
          </a:solidFill>
          <a:ln/>
        </p:spPr>
      </p:sp>
      <p:sp>
        <p:nvSpPr>
          <p:cNvPr id="11" name="Text 9"/>
          <p:cNvSpPr/>
          <p:nvPr/>
        </p:nvSpPr>
        <p:spPr>
          <a:xfrm>
            <a:off x="1047750" y="6456908"/>
            <a:ext cx="8591550"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00000"/>
                </a:solidFill>
                <a:latin typeface="Playfair Display" pitchFamily="34" charset="0"/>
                <a:ea typeface="Playfair Display" pitchFamily="34" charset="-122"/>
                <a:cs typeface="Playfair Display" pitchFamily="34" charset="-120"/>
              </a:rPr>
              <a:t>Estate planning</a:t>
            </a:r>
            <a:endParaRPr lang="en-US" sz="2850" dirty="0"/>
          </a:p>
        </p:txBody>
      </p:sp>
      <p:sp>
        <p:nvSpPr>
          <p:cNvPr id="12" name="Text 10"/>
          <p:cNvSpPr/>
          <p:nvPr/>
        </p:nvSpPr>
        <p:spPr>
          <a:xfrm>
            <a:off x="1047750" y="7114133"/>
            <a:ext cx="8044815" cy="163830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Understanding the step-up in basis is crucial for estate planning. It can influence decisions about whether to gift assets during one's lifetime or leave them as part of an inheritance.</a:t>
            </a:r>
            <a:endParaRPr lang="en-US" sz="2100" dirty="0"/>
          </a:p>
        </p:txBody>
      </p:sp>
      <p:sp>
        <p:nvSpPr>
          <p:cNvPr id="13" name="Shape 11"/>
          <p:cNvSpPr/>
          <p:nvPr/>
        </p:nvSpPr>
        <p:spPr>
          <a:xfrm>
            <a:off x="9429750" y="6152108"/>
            <a:ext cx="7810500" cy="38100"/>
          </a:xfrm>
          <a:prstGeom prst="rect">
            <a:avLst/>
          </a:prstGeom>
          <a:solidFill>
            <a:srgbClr val="DDB84E"/>
          </a:solidFill>
          <a:ln/>
        </p:spPr>
      </p:sp>
      <p:sp>
        <p:nvSpPr>
          <p:cNvPr id="14" name="Text 12"/>
          <p:cNvSpPr/>
          <p:nvPr/>
        </p:nvSpPr>
        <p:spPr>
          <a:xfrm>
            <a:off x="9429750" y="6456908"/>
            <a:ext cx="8591550"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00000"/>
                </a:solidFill>
                <a:latin typeface="Playfair Display" pitchFamily="34" charset="0"/>
                <a:ea typeface="Playfair Display" pitchFamily="34" charset="-122"/>
                <a:cs typeface="Playfair Display" pitchFamily="34" charset="-120"/>
              </a:rPr>
              <a:t>Investment strategy</a:t>
            </a:r>
            <a:endParaRPr lang="en-US" sz="2850" dirty="0"/>
          </a:p>
        </p:txBody>
      </p:sp>
      <p:sp>
        <p:nvSpPr>
          <p:cNvPr id="15" name="Text 13"/>
          <p:cNvSpPr/>
          <p:nvPr/>
        </p:nvSpPr>
        <p:spPr>
          <a:xfrm>
            <a:off x="9429750" y="7114133"/>
            <a:ext cx="8044815" cy="123825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4A4A4A"/>
                </a:solidFill>
                <a:latin typeface="Open Sans" pitchFamily="34" charset="0"/>
                <a:ea typeface="Open Sans" pitchFamily="34" charset="-122"/>
                <a:cs typeface="Open Sans" pitchFamily="34" charset="-120"/>
              </a:rPr>
              <a:t>Knowing about the step-up in basis might affect how individuals manage investments, particularly as they consider the future and the potential tax implications for their heirs.</a:t>
            </a:r>
            <a:endParaRPr lang="en-US" sz="2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THE ENVELOPE ANALOGY</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The envelope, its contents, and the step-up at inheritance</a:t>
            </a:r>
            <a:endParaRPr lang="en-US" sz="4500" dirty="0"/>
          </a:p>
        </p:txBody>
      </p:sp>
      <p:sp>
        <p:nvSpPr>
          <p:cNvPr id="4" name="Shape 2"/>
          <p:cNvSpPr/>
          <p:nvPr/>
        </p:nvSpPr>
        <p:spPr>
          <a:xfrm>
            <a:off x="1047750" y="2360265"/>
            <a:ext cx="5118050" cy="38100"/>
          </a:xfrm>
          <a:prstGeom prst="rect">
            <a:avLst/>
          </a:prstGeom>
          <a:solidFill>
            <a:srgbClr val="DDB84E"/>
          </a:solidFill>
          <a:ln/>
        </p:spPr>
      </p:sp>
      <p:sp>
        <p:nvSpPr>
          <p:cNvPr id="5" name="Text 3"/>
          <p:cNvSpPr/>
          <p:nvPr/>
        </p:nvSpPr>
        <p:spPr>
          <a:xfrm>
            <a:off x="1047750" y="2722215"/>
            <a:ext cx="5271592" cy="723900"/>
          </a:xfrm>
          <a:prstGeom prst="rect">
            <a:avLst/>
          </a:prstGeom>
          <a:noFill/>
          <a:ln/>
        </p:spPr>
        <p:txBody>
          <a:bodyPr wrap="square" lIns="25400" tIns="25400" rIns="25400" bIns="25400" rtlCol="0" anchor="t">
            <a:normAutofit/>
          </a:bodyPr>
          <a:lstStyle/>
          <a:p>
            <a:pPr algn="l" indent="0" marL="0">
              <a:buNone/>
            </a:pPr>
            <a:r>
              <a:rPr lang="en-US" sz="1950" b="1" spc="312" kern="0" dirty="0">
                <a:solidFill>
                  <a:srgbClr val="000000"/>
                </a:solidFill>
                <a:latin typeface="Open Sans" pitchFamily="34" charset="0"/>
                <a:ea typeface="Open Sans" pitchFamily="34" charset="-122"/>
                <a:cs typeface="Open Sans" pitchFamily="34" charset="-120"/>
              </a:rPr>
              <a:t>ORIGINAL PURCHASE (YOUR BASIS)</a:t>
            </a:r>
            <a:endParaRPr lang="en-US" sz="1950" dirty="0"/>
          </a:p>
        </p:txBody>
      </p:sp>
      <p:sp>
        <p:nvSpPr>
          <p:cNvPr id="6" name="Text 4"/>
          <p:cNvSpPr/>
          <p:nvPr/>
        </p:nvSpPr>
        <p:spPr>
          <a:xfrm>
            <a:off x="1047750" y="3617565"/>
            <a:ext cx="5271592" cy="2466975"/>
          </a:xfrm>
          <a:prstGeom prst="rect">
            <a:avLst/>
          </a:prstGeom>
          <a:noFill/>
          <a:ln/>
        </p:spPr>
        <p:txBody>
          <a:bodyPr wrap="square" lIns="25400" tIns="25400" rIns="25400" bIns="25400" rtlCol="0" anchor="t">
            <a:normAutofit/>
          </a:bodyPr>
          <a:lstStyle/>
          <a:p>
            <a:pPr algn="l" indent="0" marL="0">
              <a:lnSpc>
                <a:spcPct val="110870"/>
              </a:lnSpc>
              <a:buNone/>
            </a:pPr>
            <a:r>
              <a:rPr lang="en-US" sz="2550" dirty="0">
                <a:solidFill>
                  <a:srgbClr val="4A4A4A"/>
                </a:solidFill>
                <a:latin typeface="Open Sans" pitchFamily="34" charset="0"/>
                <a:ea typeface="Open Sans" pitchFamily="34" charset="-122"/>
                <a:cs typeface="Open Sans" pitchFamily="34" charset="-120"/>
              </a:rPr>
              <a:t>Imagine you have an envelope, and inside it, you place a valuable item, say a piece of art, which you bought for $100. This $100 is your "basis" in the art.</a:t>
            </a:r>
            <a:endParaRPr lang="en-US" sz="2550" dirty="0"/>
          </a:p>
        </p:txBody>
      </p:sp>
      <p:sp>
        <p:nvSpPr>
          <p:cNvPr id="7" name="Shape 5"/>
          <p:cNvSpPr/>
          <p:nvPr/>
        </p:nvSpPr>
        <p:spPr>
          <a:xfrm>
            <a:off x="6584900" y="2360265"/>
            <a:ext cx="5118050" cy="38100"/>
          </a:xfrm>
          <a:prstGeom prst="rect">
            <a:avLst/>
          </a:prstGeom>
          <a:solidFill>
            <a:srgbClr val="DDB84E"/>
          </a:solidFill>
          <a:ln/>
        </p:spPr>
      </p:sp>
      <p:sp>
        <p:nvSpPr>
          <p:cNvPr id="8" name="Text 6"/>
          <p:cNvSpPr/>
          <p:nvPr/>
        </p:nvSpPr>
        <p:spPr>
          <a:xfrm>
            <a:off x="6584900" y="2722215"/>
            <a:ext cx="5271592" cy="723900"/>
          </a:xfrm>
          <a:prstGeom prst="rect">
            <a:avLst/>
          </a:prstGeom>
          <a:noFill/>
          <a:ln/>
        </p:spPr>
        <p:txBody>
          <a:bodyPr wrap="square" lIns="25400" tIns="25400" rIns="25400" bIns="25400" rtlCol="0" anchor="t">
            <a:normAutofit/>
          </a:bodyPr>
          <a:lstStyle/>
          <a:p>
            <a:pPr algn="l" indent="0" marL="0">
              <a:buNone/>
            </a:pPr>
            <a:r>
              <a:rPr lang="en-US" sz="1950" b="1" spc="312" kern="0" dirty="0">
                <a:solidFill>
                  <a:srgbClr val="000000"/>
                </a:solidFill>
                <a:latin typeface="Open Sans" pitchFamily="34" charset="0"/>
                <a:ea typeface="Open Sans" pitchFamily="34" charset="-122"/>
                <a:cs typeface="Open Sans" pitchFamily="34" charset="-120"/>
              </a:rPr>
              <a:t>ORIGINAL PURCHASE (YOUR BASIS)</a:t>
            </a:r>
            <a:endParaRPr lang="en-US" sz="1950" dirty="0"/>
          </a:p>
        </p:txBody>
      </p:sp>
      <p:sp>
        <p:nvSpPr>
          <p:cNvPr id="9" name="Text 7"/>
          <p:cNvSpPr/>
          <p:nvPr/>
        </p:nvSpPr>
        <p:spPr>
          <a:xfrm>
            <a:off x="6584900" y="3617565"/>
            <a:ext cx="5271592" cy="2952750"/>
          </a:xfrm>
          <a:prstGeom prst="rect">
            <a:avLst/>
          </a:prstGeom>
          <a:noFill/>
          <a:ln/>
        </p:spPr>
        <p:txBody>
          <a:bodyPr wrap="square" lIns="25400" tIns="25400" rIns="25400" bIns="25400" rtlCol="0" anchor="t">
            <a:normAutofit/>
          </a:bodyPr>
          <a:lstStyle/>
          <a:p>
            <a:pPr algn="l" indent="0" marL="0">
              <a:lnSpc>
                <a:spcPct val="110870"/>
              </a:lnSpc>
              <a:buNone/>
            </a:pPr>
            <a:r>
              <a:rPr lang="en-US" sz="2550" dirty="0">
                <a:solidFill>
                  <a:srgbClr val="4A4A4A"/>
                </a:solidFill>
                <a:latin typeface="Open Sans" pitchFamily="34" charset="0"/>
                <a:ea typeface="Open Sans" pitchFamily="34" charset="-122"/>
                <a:cs typeface="Open Sans" pitchFamily="34" charset="-120"/>
              </a:rPr>
              <a:t>As time passes, the art inside your envelope becomes more valuable. Let's say it's now worth $1,000. However, the basis in your envelope is still the original $100.</a:t>
            </a:r>
            <a:endParaRPr lang="en-US" sz="2550" dirty="0"/>
          </a:p>
        </p:txBody>
      </p:sp>
      <p:sp>
        <p:nvSpPr>
          <p:cNvPr id="10" name="Shape 8"/>
          <p:cNvSpPr/>
          <p:nvPr/>
        </p:nvSpPr>
        <p:spPr>
          <a:xfrm>
            <a:off x="12122051" y="2360265"/>
            <a:ext cx="5118050" cy="7240935"/>
          </a:xfrm>
          <a:prstGeom prst="rect">
            <a:avLst/>
          </a:prstGeom>
          <a:solidFill>
            <a:srgbClr val="000000"/>
          </a:solidFill>
          <a:ln/>
        </p:spPr>
      </p:sp>
      <p:sp>
        <p:nvSpPr>
          <p:cNvPr id="11" name="Text 9"/>
          <p:cNvSpPr/>
          <p:nvPr/>
        </p:nvSpPr>
        <p:spPr>
          <a:xfrm>
            <a:off x="12464951" y="2741265"/>
            <a:ext cx="4565218" cy="723900"/>
          </a:xfrm>
          <a:prstGeom prst="rect">
            <a:avLst/>
          </a:prstGeom>
          <a:noFill/>
          <a:ln/>
        </p:spPr>
        <p:txBody>
          <a:bodyPr wrap="square" lIns="25400" tIns="25400" rIns="25400" bIns="25400" rtlCol="0" anchor="t">
            <a:normAutofit/>
          </a:bodyPr>
          <a:lstStyle/>
          <a:p>
            <a:pPr algn="l" indent="0" marL="0">
              <a:buNone/>
            </a:pPr>
            <a:r>
              <a:rPr lang="en-US" sz="1950" b="1" spc="312" kern="0" dirty="0">
                <a:solidFill>
                  <a:srgbClr val="DDB84E"/>
                </a:solidFill>
                <a:latin typeface="Open Sans" pitchFamily="34" charset="0"/>
                <a:ea typeface="Open Sans" pitchFamily="34" charset="-122"/>
                <a:cs typeface="Open Sans" pitchFamily="34" charset="-120"/>
              </a:rPr>
              <a:t>PASSING OF THE ENVELOPE (INHERITANCE)</a:t>
            </a:r>
            <a:endParaRPr lang="en-US" sz="1950" dirty="0"/>
          </a:p>
        </p:txBody>
      </p:sp>
      <p:sp>
        <p:nvSpPr>
          <p:cNvPr id="12" name="Text 10"/>
          <p:cNvSpPr/>
          <p:nvPr/>
        </p:nvSpPr>
        <p:spPr>
          <a:xfrm>
            <a:off x="12464951" y="3636615"/>
            <a:ext cx="4565218" cy="2466975"/>
          </a:xfrm>
          <a:prstGeom prst="rect">
            <a:avLst/>
          </a:prstGeom>
          <a:noFill/>
          <a:ln/>
        </p:spPr>
        <p:txBody>
          <a:bodyPr wrap="square" lIns="25400" tIns="25400" rIns="25400" bIns="25400" rtlCol="0" anchor="t">
            <a:normAutofit/>
          </a:bodyPr>
          <a:lstStyle/>
          <a:p>
            <a:pPr algn="l" indent="0" marL="0">
              <a:lnSpc>
                <a:spcPct val="110870"/>
              </a:lnSpc>
              <a:buNone/>
            </a:pPr>
            <a:r>
              <a:rPr lang="en-US" sz="2550" dirty="0">
                <a:solidFill>
                  <a:srgbClr val="FFFFFF"/>
                </a:solidFill>
                <a:latin typeface="Open Sans" pitchFamily="34" charset="0"/>
                <a:ea typeface="Open Sans" pitchFamily="34" charset="-122"/>
                <a:cs typeface="Open Sans" pitchFamily="34" charset="-120"/>
              </a:rPr>
              <a:t>Now, imagine you pass away, and you leave this envelope with the art to your heir. At the time of your passing, the art inside is worth $1,000.</a:t>
            </a:r>
            <a:endParaRPr lang="en-US" sz="2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STEP UP BASIS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Why this matters</a:t>
            </a:r>
            <a:endParaRPr lang="en-US" sz="4800" dirty="0"/>
          </a:p>
        </p:txBody>
      </p:sp>
      <p:sp>
        <p:nvSpPr>
          <p:cNvPr id="4" name="Shape 2"/>
          <p:cNvSpPr/>
          <p:nvPr/>
        </p:nvSpPr>
        <p:spPr>
          <a:xfrm>
            <a:off x="1047750" y="2496592"/>
            <a:ext cx="7810500" cy="38100"/>
          </a:xfrm>
          <a:prstGeom prst="rect">
            <a:avLst/>
          </a:prstGeom>
          <a:solidFill>
            <a:srgbClr val="DDB84E"/>
          </a:solidFill>
          <a:ln/>
        </p:spPr>
      </p:sp>
      <p:sp>
        <p:nvSpPr>
          <p:cNvPr id="5" name="Text 3"/>
          <p:cNvSpPr/>
          <p:nvPr/>
        </p:nvSpPr>
        <p:spPr>
          <a:xfrm>
            <a:off x="1047750" y="2801392"/>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TAX IMPLICATIONS</a:t>
            </a:r>
            <a:endParaRPr lang="en-US" sz="1800" dirty="0"/>
          </a:p>
        </p:txBody>
      </p:sp>
      <p:sp>
        <p:nvSpPr>
          <p:cNvPr id="6" name="Text 4"/>
          <p:cNvSpPr/>
          <p:nvPr/>
        </p:nvSpPr>
        <p:spPr>
          <a:xfrm>
            <a:off x="1047750" y="3287167"/>
            <a:ext cx="8044815" cy="1281113"/>
          </a:xfrm>
          <a:prstGeom prst="rect">
            <a:avLst/>
          </a:prstGeom>
          <a:noFill/>
          <a:ln/>
        </p:spPr>
        <p:txBody>
          <a:bodyPr wrap="square" lIns="25400" tIns="25400" rIns="25400" bIns="25400" rtlCol="0" anchor="t">
            <a:normAutofit/>
          </a:bodyPr>
          <a:lstStyle/>
          <a:p>
            <a:pPr algn="l" indent="0" marL="0">
              <a:lnSpc>
                <a:spcPct val="111538"/>
              </a:lnSpc>
              <a:buNone/>
            </a:pPr>
            <a:r>
              <a:rPr lang="en-US" sz="2175" dirty="0">
                <a:solidFill>
                  <a:srgbClr val="4A4A4A"/>
                </a:solidFill>
                <a:latin typeface="Open Sans" pitchFamily="34" charset="0"/>
                <a:ea typeface="Open Sans" pitchFamily="34" charset="-122"/>
                <a:cs typeface="Open Sans" pitchFamily="34" charset="-120"/>
              </a:rPr>
              <a:t>This step-up in basis can significantly reduce the capital gains tax your heir would owe upon selling the inherited asset.</a:t>
            </a:r>
            <a:endParaRPr lang="en-US" sz="2175" dirty="0"/>
          </a:p>
        </p:txBody>
      </p:sp>
      <p:sp>
        <p:nvSpPr>
          <p:cNvPr id="7" name="Shape 5"/>
          <p:cNvSpPr/>
          <p:nvPr/>
        </p:nvSpPr>
        <p:spPr>
          <a:xfrm>
            <a:off x="9429750" y="2496592"/>
            <a:ext cx="7810500" cy="38100"/>
          </a:xfrm>
          <a:prstGeom prst="rect">
            <a:avLst/>
          </a:prstGeom>
          <a:solidFill>
            <a:srgbClr val="DDB84E"/>
          </a:solidFill>
          <a:ln/>
        </p:spPr>
      </p:sp>
      <p:sp>
        <p:nvSpPr>
          <p:cNvPr id="8" name="Text 6"/>
          <p:cNvSpPr/>
          <p:nvPr/>
        </p:nvSpPr>
        <p:spPr>
          <a:xfrm>
            <a:off x="9429750" y="2801392"/>
            <a:ext cx="859155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ESTATE PLANNING CONSIDERATIONS</a:t>
            </a:r>
            <a:endParaRPr lang="en-US" sz="1800" dirty="0"/>
          </a:p>
        </p:txBody>
      </p:sp>
      <p:sp>
        <p:nvSpPr>
          <p:cNvPr id="9" name="Text 7"/>
          <p:cNvSpPr/>
          <p:nvPr/>
        </p:nvSpPr>
        <p:spPr>
          <a:xfrm>
            <a:off x="9429750" y="3287167"/>
            <a:ext cx="8044815" cy="1281113"/>
          </a:xfrm>
          <a:prstGeom prst="rect">
            <a:avLst/>
          </a:prstGeom>
          <a:noFill/>
          <a:ln/>
        </p:spPr>
        <p:txBody>
          <a:bodyPr wrap="square" lIns="25400" tIns="25400" rIns="25400" bIns="25400" rtlCol="0" anchor="t">
            <a:normAutofit/>
          </a:bodyPr>
          <a:lstStyle/>
          <a:p>
            <a:pPr algn="l" indent="0" marL="0">
              <a:lnSpc>
                <a:spcPct val="111538"/>
              </a:lnSpc>
              <a:buNone/>
            </a:pPr>
            <a:r>
              <a:rPr lang="en-US" sz="2175" dirty="0">
                <a:solidFill>
                  <a:srgbClr val="4A4A4A"/>
                </a:solidFill>
                <a:latin typeface="Open Sans" pitchFamily="34" charset="0"/>
                <a:ea typeface="Open Sans" pitchFamily="34" charset="-122"/>
                <a:cs typeface="Open Sans" pitchFamily="34" charset="-120"/>
              </a:rPr>
              <a:t>Knowing how the step-up in basis works is crucial for estate planning. It can affect decisions about whether to sell assets during one's lifetime or leave them as part of an inheritance.</a:t>
            </a:r>
            <a:endParaRPr lang="en-US" sz="2175" dirty="0"/>
          </a:p>
        </p:txBody>
      </p:sp>
      <p:sp>
        <p:nvSpPr>
          <p:cNvPr id="10" name="Shape 8"/>
          <p:cNvSpPr/>
          <p:nvPr/>
        </p:nvSpPr>
        <p:spPr>
          <a:xfrm>
            <a:off x="1047750" y="7962900"/>
            <a:ext cx="16192500" cy="1562100"/>
          </a:xfrm>
          <a:prstGeom prst="rect">
            <a:avLst/>
          </a:prstGeom>
          <a:solidFill>
            <a:srgbClr val="000000"/>
          </a:solidFill>
          <a:ln/>
        </p:spPr>
      </p:sp>
      <p:sp>
        <p:nvSpPr>
          <p:cNvPr id="11" name="Text 9"/>
          <p:cNvSpPr/>
          <p:nvPr/>
        </p:nvSpPr>
        <p:spPr>
          <a:xfrm>
            <a:off x="1428750" y="8343900"/>
            <a:ext cx="15893415" cy="838200"/>
          </a:xfrm>
          <a:prstGeom prst="rect">
            <a:avLst/>
          </a:prstGeom>
          <a:noFill/>
          <a:ln/>
        </p:spPr>
        <p:txBody>
          <a:bodyPr wrap="square" lIns="25400" tIns="25400" rIns="25400" bIns="25400" rtlCol="0" anchor="t">
            <a:normAutofit/>
          </a:bodyPr>
          <a:lstStyle/>
          <a:p>
            <a:pPr algn="l" indent="0" marL="0">
              <a:lnSpc>
                <a:spcPct val="110526"/>
              </a:lnSpc>
              <a:buNone/>
            </a:pPr>
            <a:r>
              <a:rPr lang="en-US" sz="2100" dirty="0">
                <a:solidFill>
                  <a:srgbClr val="FFFFFF"/>
                </a:solidFill>
                <a:latin typeface="Open Sans" pitchFamily="34" charset="0"/>
                <a:ea typeface="Open Sans" pitchFamily="34" charset="-122"/>
                <a:cs typeface="Open Sans" pitchFamily="34" charset="-120"/>
              </a:rPr>
              <a:t>In summary, the step-up in basis is like resetting the value of the contents of your envelope (assets) to their current market value at the time of your passing. This reset can have significant tax implications for your heirs when they sell these assets.</a:t>
            </a:r>
            <a:endParaRPr lang="en-US" sz="2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LIFE ESTATE: ENVELOPE ANALOGY</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000000"/>
                </a:solidFill>
                <a:latin typeface="Playfair Display" pitchFamily="34" charset="0"/>
                <a:ea typeface="Playfair Display" pitchFamily="34" charset="-122"/>
                <a:cs typeface="Playfair Display" pitchFamily="34" charset="-120"/>
              </a:rPr>
              <a:t>With powers and without</a:t>
            </a:r>
            <a:endParaRPr lang="en-US" sz="4500" dirty="0"/>
          </a:p>
        </p:txBody>
      </p:sp>
      <p:sp>
        <p:nvSpPr>
          <p:cNvPr id="4" name="Text 2"/>
          <p:cNvSpPr/>
          <p:nvPr/>
        </p:nvSpPr>
        <p:spPr>
          <a:xfrm>
            <a:off x="1047750" y="2360265"/>
            <a:ext cx="8486775"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00000"/>
                </a:solidFill>
                <a:latin typeface="Playfair Display" pitchFamily="34" charset="0"/>
                <a:ea typeface="Playfair Display" pitchFamily="34" charset="-122"/>
                <a:cs typeface="Playfair Display" pitchFamily="34" charset="-120"/>
              </a:rPr>
              <a:t>Life Estate Without Powers</a:t>
            </a:r>
            <a:endParaRPr lang="en-US" sz="2850" dirty="0"/>
          </a:p>
        </p:txBody>
      </p:sp>
      <p:sp>
        <p:nvSpPr>
          <p:cNvPr id="5" name="Text 3"/>
          <p:cNvSpPr/>
          <p:nvPr/>
        </p:nvSpPr>
        <p:spPr>
          <a:xfrm>
            <a:off x="1047750" y="2903190"/>
            <a:ext cx="8486775" cy="419100"/>
          </a:xfrm>
          <a:prstGeom prst="rect">
            <a:avLst/>
          </a:prstGeom>
          <a:noFill/>
          <a:ln/>
        </p:spPr>
        <p:txBody>
          <a:bodyPr wrap="square" lIns="25400" tIns="25400" rIns="25400" bIns="25400" rtlCol="0" anchor="t">
            <a:normAutofit/>
          </a:bodyPr>
          <a:lstStyle/>
          <a:p>
            <a:pPr algn="l" indent="0" marL="0">
              <a:buNone/>
            </a:pPr>
            <a:r>
              <a:rPr lang="en-US" sz="2250" i="1" dirty="0">
                <a:solidFill>
                  <a:srgbClr val="B8952F"/>
                </a:solidFill>
                <a:latin typeface="Playfair Display" pitchFamily="34" charset="0"/>
                <a:ea typeface="Playfair Display" pitchFamily="34" charset="-122"/>
                <a:cs typeface="Playfair Display" pitchFamily="34" charset="-120"/>
              </a:rPr>
              <a:t>Naked Life Estate</a:t>
            </a:r>
            <a:endParaRPr lang="en-US" sz="2250" dirty="0"/>
          </a:p>
        </p:txBody>
      </p:sp>
      <p:sp>
        <p:nvSpPr>
          <p:cNvPr id="6" name="Shape 4"/>
          <p:cNvSpPr/>
          <p:nvPr/>
        </p:nvSpPr>
        <p:spPr>
          <a:xfrm>
            <a:off x="1047750" y="3846165"/>
            <a:ext cx="7715250" cy="38100"/>
          </a:xfrm>
          <a:prstGeom prst="rect">
            <a:avLst/>
          </a:prstGeom>
          <a:solidFill>
            <a:srgbClr val="DDB84E"/>
          </a:solidFill>
          <a:ln/>
        </p:spPr>
      </p:sp>
      <p:sp>
        <p:nvSpPr>
          <p:cNvPr id="7" name="Text 5"/>
          <p:cNvSpPr/>
          <p:nvPr/>
        </p:nvSpPr>
        <p:spPr>
          <a:xfrm>
            <a:off x="1047750" y="4150965"/>
            <a:ext cx="848677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PROS</a:t>
            </a:r>
            <a:endParaRPr lang="en-US" sz="1800" dirty="0"/>
          </a:p>
        </p:txBody>
      </p:sp>
      <p:sp>
        <p:nvSpPr>
          <p:cNvPr id="8" name="Text 6"/>
          <p:cNvSpPr/>
          <p:nvPr/>
        </p:nvSpPr>
        <p:spPr>
          <a:xfrm>
            <a:off x="1047750" y="4636740"/>
            <a:ext cx="7946708" cy="981075"/>
          </a:xfrm>
          <a:prstGeom prst="rect">
            <a:avLst/>
          </a:prstGeom>
          <a:noFill/>
          <a:ln/>
        </p:spPr>
        <p:txBody>
          <a:bodyPr wrap="square" lIns="25400" tIns="25400" rIns="25400" bIns="25400" rtlCol="0" anchor="t">
            <a:normAutofit/>
          </a:bodyPr>
          <a:lstStyle/>
          <a:p>
            <a:pPr algn="l" indent="0" marL="0">
              <a:lnSpc>
                <a:spcPct val="110000"/>
              </a:lnSpc>
              <a:buNone/>
            </a:pPr>
            <a:r>
              <a:rPr lang="en-US" sz="2475" dirty="0">
                <a:solidFill>
                  <a:srgbClr val="4A4A4A"/>
                </a:solidFill>
                <a:latin typeface="Open Sans" pitchFamily="34" charset="0"/>
                <a:ea typeface="Open Sans" pitchFamily="34" charset="-122"/>
                <a:cs typeface="Open Sans" pitchFamily="34" charset="-120"/>
              </a:rPr>
              <a:t>Simplicity and the benefit of the step-up in basis for remainder.</a:t>
            </a:r>
            <a:endParaRPr lang="en-US" sz="2475" dirty="0"/>
          </a:p>
        </p:txBody>
      </p:sp>
      <p:sp>
        <p:nvSpPr>
          <p:cNvPr id="9" name="Shape 7"/>
          <p:cNvSpPr/>
          <p:nvPr/>
        </p:nvSpPr>
        <p:spPr>
          <a:xfrm>
            <a:off x="1047750" y="5998815"/>
            <a:ext cx="7715250" cy="38100"/>
          </a:xfrm>
          <a:prstGeom prst="rect">
            <a:avLst/>
          </a:prstGeom>
          <a:solidFill>
            <a:srgbClr val="DDB84E"/>
          </a:solidFill>
          <a:ln/>
        </p:spPr>
      </p:sp>
      <p:sp>
        <p:nvSpPr>
          <p:cNvPr id="10" name="Text 8"/>
          <p:cNvSpPr/>
          <p:nvPr/>
        </p:nvSpPr>
        <p:spPr>
          <a:xfrm>
            <a:off x="1047750" y="6303615"/>
            <a:ext cx="848677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CONS</a:t>
            </a:r>
            <a:endParaRPr lang="en-US" sz="1800" dirty="0"/>
          </a:p>
        </p:txBody>
      </p:sp>
      <p:sp>
        <p:nvSpPr>
          <p:cNvPr id="11" name="Text 9"/>
          <p:cNvSpPr/>
          <p:nvPr/>
        </p:nvSpPr>
        <p:spPr>
          <a:xfrm>
            <a:off x="1047750" y="6789390"/>
            <a:ext cx="7946708" cy="1452563"/>
          </a:xfrm>
          <a:prstGeom prst="rect">
            <a:avLst/>
          </a:prstGeom>
          <a:noFill/>
          <a:ln/>
        </p:spPr>
        <p:txBody>
          <a:bodyPr wrap="square" lIns="25400" tIns="25400" rIns="25400" bIns="25400" rtlCol="0" anchor="t">
            <a:normAutofit/>
          </a:bodyPr>
          <a:lstStyle/>
          <a:p>
            <a:pPr algn="l" indent="0" marL="0">
              <a:lnSpc>
                <a:spcPct val="110000"/>
              </a:lnSpc>
              <a:buNone/>
            </a:pPr>
            <a:r>
              <a:rPr lang="en-US" sz="2475" dirty="0">
                <a:solidFill>
                  <a:srgbClr val="4A4A4A"/>
                </a:solidFill>
                <a:latin typeface="Open Sans" pitchFamily="34" charset="0"/>
                <a:ea typeface="Open Sans" pitchFamily="34" charset="-122"/>
                <a:cs typeface="Open Sans" pitchFamily="34" charset="-120"/>
              </a:rPr>
              <a:t>Limited control; you can't sell or mortgage the property (envelope contents) without the remainderman's consent.</a:t>
            </a:r>
            <a:endParaRPr lang="en-US" sz="2475" dirty="0"/>
          </a:p>
        </p:txBody>
      </p:sp>
      <p:sp>
        <p:nvSpPr>
          <p:cNvPr id="12" name="Text 10"/>
          <p:cNvSpPr/>
          <p:nvPr/>
        </p:nvSpPr>
        <p:spPr>
          <a:xfrm>
            <a:off x="9525000" y="2360265"/>
            <a:ext cx="8486775"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00000"/>
                </a:solidFill>
                <a:latin typeface="Playfair Display" pitchFamily="34" charset="0"/>
                <a:ea typeface="Playfair Display" pitchFamily="34" charset="-122"/>
                <a:cs typeface="Playfair Display" pitchFamily="34" charset="-120"/>
              </a:rPr>
              <a:t>Life Estate With Powers</a:t>
            </a:r>
            <a:endParaRPr lang="en-US" sz="2850" dirty="0"/>
          </a:p>
        </p:txBody>
      </p:sp>
      <p:sp>
        <p:nvSpPr>
          <p:cNvPr id="13" name="Shape 11"/>
          <p:cNvSpPr/>
          <p:nvPr/>
        </p:nvSpPr>
        <p:spPr>
          <a:xfrm>
            <a:off x="9525000" y="3846165"/>
            <a:ext cx="7715250" cy="38100"/>
          </a:xfrm>
          <a:prstGeom prst="rect">
            <a:avLst/>
          </a:prstGeom>
          <a:solidFill>
            <a:srgbClr val="DDB84E"/>
          </a:solidFill>
          <a:ln/>
        </p:spPr>
      </p:sp>
      <p:sp>
        <p:nvSpPr>
          <p:cNvPr id="14" name="Text 12"/>
          <p:cNvSpPr/>
          <p:nvPr/>
        </p:nvSpPr>
        <p:spPr>
          <a:xfrm>
            <a:off x="9525000" y="4150965"/>
            <a:ext cx="848677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PROS</a:t>
            </a:r>
            <a:endParaRPr lang="en-US" sz="1800" dirty="0"/>
          </a:p>
        </p:txBody>
      </p:sp>
      <p:sp>
        <p:nvSpPr>
          <p:cNvPr id="15" name="Text 13"/>
          <p:cNvSpPr/>
          <p:nvPr/>
        </p:nvSpPr>
        <p:spPr>
          <a:xfrm>
            <a:off x="9525000" y="4636740"/>
            <a:ext cx="7946708" cy="981075"/>
          </a:xfrm>
          <a:prstGeom prst="rect">
            <a:avLst/>
          </a:prstGeom>
          <a:noFill/>
          <a:ln/>
        </p:spPr>
        <p:txBody>
          <a:bodyPr wrap="square" lIns="25400" tIns="25400" rIns="25400" bIns="25400" rtlCol="0" anchor="t">
            <a:normAutofit/>
          </a:bodyPr>
          <a:lstStyle/>
          <a:p>
            <a:pPr algn="l" indent="0" marL="0">
              <a:lnSpc>
                <a:spcPct val="110000"/>
              </a:lnSpc>
              <a:buNone/>
            </a:pPr>
            <a:r>
              <a:rPr lang="en-US" sz="2475" dirty="0">
                <a:solidFill>
                  <a:srgbClr val="4A4A4A"/>
                </a:solidFill>
                <a:latin typeface="Open Sans" pitchFamily="34" charset="0"/>
                <a:ea typeface="Open Sans" pitchFamily="34" charset="-122"/>
                <a:cs typeface="Open Sans" pitchFamily="34" charset="-120"/>
              </a:rPr>
              <a:t>Greater control over the property during your lifetime</a:t>
            </a:r>
            <a:endParaRPr lang="en-US" sz="2475" dirty="0"/>
          </a:p>
        </p:txBody>
      </p:sp>
      <p:sp>
        <p:nvSpPr>
          <p:cNvPr id="16" name="Shape 14"/>
          <p:cNvSpPr/>
          <p:nvPr/>
        </p:nvSpPr>
        <p:spPr>
          <a:xfrm>
            <a:off x="9525000" y="5998815"/>
            <a:ext cx="7715250" cy="38100"/>
          </a:xfrm>
          <a:prstGeom prst="rect">
            <a:avLst/>
          </a:prstGeom>
          <a:solidFill>
            <a:srgbClr val="DDB84E"/>
          </a:solidFill>
          <a:ln/>
        </p:spPr>
      </p:sp>
      <p:sp>
        <p:nvSpPr>
          <p:cNvPr id="17" name="Text 15"/>
          <p:cNvSpPr/>
          <p:nvPr/>
        </p:nvSpPr>
        <p:spPr>
          <a:xfrm>
            <a:off x="9525000" y="6303615"/>
            <a:ext cx="8486775"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000000"/>
                </a:solidFill>
                <a:latin typeface="Open Sans" pitchFamily="34" charset="0"/>
                <a:ea typeface="Open Sans" pitchFamily="34" charset="-122"/>
                <a:cs typeface="Open Sans" pitchFamily="34" charset="-120"/>
              </a:rPr>
              <a:t>CONS</a:t>
            </a:r>
            <a:endParaRPr lang="en-US" sz="1800" dirty="0"/>
          </a:p>
        </p:txBody>
      </p:sp>
      <p:sp>
        <p:nvSpPr>
          <p:cNvPr id="18" name="Text 16"/>
          <p:cNvSpPr/>
          <p:nvPr/>
        </p:nvSpPr>
        <p:spPr>
          <a:xfrm>
            <a:off x="9525000" y="6789390"/>
            <a:ext cx="7946708" cy="1452563"/>
          </a:xfrm>
          <a:prstGeom prst="rect">
            <a:avLst/>
          </a:prstGeom>
          <a:noFill/>
          <a:ln/>
        </p:spPr>
        <p:txBody>
          <a:bodyPr wrap="square" lIns="25400" tIns="25400" rIns="25400" bIns="25400" rtlCol="0" anchor="t">
            <a:normAutofit/>
          </a:bodyPr>
          <a:lstStyle/>
          <a:p>
            <a:pPr algn="l" indent="0" marL="0">
              <a:lnSpc>
                <a:spcPct val="110000"/>
              </a:lnSpc>
              <a:buNone/>
            </a:pPr>
            <a:r>
              <a:rPr lang="en-US" sz="2475" dirty="0">
                <a:solidFill>
                  <a:srgbClr val="4A4A4A"/>
                </a:solidFill>
                <a:latin typeface="Open Sans" pitchFamily="34" charset="0"/>
                <a:ea typeface="Open Sans" pitchFamily="34" charset="-122"/>
                <a:cs typeface="Open Sans" pitchFamily="34" charset="-120"/>
              </a:rPr>
              <a:t>Potential complications with the step-up in basis if the property changes, and possible tax implications from the exercise of those powers.</a:t>
            </a:r>
            <a:endParaRPr lang="en-US" sz="247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TRUSTS</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Supplemental or special needs trust</a:t>
            </a:r>
            <a:endParaRPr lang="en-US" sz="4800" dirty="0"/>
          </a:p>
        </p:txBody>
      </p:sp>
      <p:sp>
        <p:nvSpPr>
          <p:cNvPr id="4" name="Shape 2"/>
          <p:cNvSpPr/>
          <p:nvPr/>
        </p:nvSpPr>
        <p:spPr>
          <a:xfrm>
            <a:off x="1047750" y="2248942"/>
            <a:ext cx="914400" cy="38100"/>
          </a:xfrm>
          <a:prstGeom prst="rect">
            <a:avLst/>
          </a:prstGeom>
          <a:solidFill>
            <a:srgbClr val="DDB84E"/>
          </a:solidFill>
          <a:ln/>
        </p:spPr>
      </p:sp>
      <p:sp>
        <p:nvSpPr>
          <p:cNvPr id="5" name="Shape 3"/>
          <p:cNvSpPr/>
          <p:nvPr/>
        </p:nvSpPr>
        <p:spPr>
          <a:xfrm>
            <a:off x="1047750" y="5257354"/>
            <a:ext cx="114300" cy="114300"/>
          </a:xfrm>
          <a:prstGeom prst="rect">
            <a:avLst/>
          </a:prstGeom>
          <a:solidFill>
            <a:srgbClr val="DDB84E"/>
          </a:solidFill>
          <a:ln/>
        </p:spPr>
      </p:sp>
      <p:sp>
        <p:nvSpPr>
          <p:cNvPr id="6" name="Text 4"/>
          <p:cNvSpPr/>
          <p:nvPr/>
        </p:nvSpPr>
        <p:spPr>
          <a:xfrm>
            <a:off x="1352550" y="5124004"/>
            <a:ext cx="7681817" cy="839093"/>
          </a:xfrm>
          <a:prstGeom prst="rect">
            <a:avLst/>
          </a:prstGeom>
          <a:noFill/>
          <a:ln/>
        </p:spPr>
        <p:txBody>
          <a:bodyPr wrap="square" lIns="25400" tIns="25400" rIns="25400" bIns="25400" rtlCol="0" anchor="t">
            <a:normAutofit/>
          </a:bodyPr>
          <a:lstStyle/>
          <a:p>
            <a:pPr algn="l" indent="0" marL="0">
              <a:lnSpc>
                <a:spcPct val="107821"/>
              </a:lnSpc>
              <a:buNone/>
            </a:pPr>
            <a:r>
              <a:rPr lang="en-US" sz="2175" dirty="0">
                <a:solidFill>
                  <a:srgbClr val="1A1A1A"/>
                </a:solidFill>
                <a:latin typeface="Open Sans" pitchFamily="34" charset="0"/>
                <a:ea typeface="Open Sans" pitchFamily="34" charset="-122"/>
                <a:cs typeface="Open Sans" pitchFamily="34" charset="-120"/>
              </a:rPr>
              <a:t>Protects disabled beneficiary's eligibility for government benefits.</a:t>
            </a:r>
            <a:endParaRPr lang="en-US" sz="2175" dirty="0"/>
          </a:p>
        </p:txBody>
      </p:sp>
      <p:sp>
        <p:nvSpPr>
          <p:cNvPr id="7" name="Shape 5"/>
          <p:cNvSpPr/>
          <p:nvPr/>
        </p:nvSpPr>
        <p:spPr>
          <a:xfrm>
            <a:off x="9477375" y="5257354"/>
            <a:ext cx="114300" cy="114300"/>
          </a:xfrm>
          <a:prstGeom prst="rect">
            <a:avLst/>
          </a:prstGeom>
          <a:solidFill>
            <a:srgbClr val="DDB84E"/>
          </a:solidFill>
          <a:ln/>
        </p:spPr>
      </p:sp>
      <p:sp>
        <p:nvSpPr>
          <p:cNvPr id="8" name="Text 6"/>
          <p:cNvSpPr/>
          <p:nvPr/>
        </p:nvSpPr>
        <p:spPr>
          <a:xfrm>
            <a:off x="9782175" y="5124004"/>
            <a:ext cx="5546854" cy="438596"/>
          </a:xfrm>
          <a:prstGeom prst="rect">
            <a:avLst/>
          </a:prstGeom>
          <a:noFill/>
          <a:ln/>
        </p:spPr>
        <p:txBody>
          <a:bodyPr wrap="square" lIns="25400" tIns="25400" rIns="25400" bIns="25400" rtlCol="0" anchor="t">
            <a:normAutofit/>
          </a:bodyPr>
          <a:lstStyle/>
          <a:p>
            <a:pPr algn="l" indent="0" marL="0">
              <a:lnSpc>
                <a:spcPct val="107821"/>
              </a:lnSpc>
              <a:buNone/>
            </a:pPr>
            <a:r>
              <a:rPr lang="en-US" sz="2175" dirty="0">
                <a:solidFill>
                  <a:srgbClr val="1A1A1A"/>
                </a:solidFill>
                <a:latin typeface="Open Sans" pitchFamily="34" charset="0"/>
                <a:ea typeface="Open Sans" pitchFamily="34" charset="-122"/>
                <a:cs typeface="Open Sans" pitchFamily="34" charset="-120"/>
              </a:rPr>
              <a:t>Allows parents to express their desires.</a:t>
            </a:r>
            <a:endParaRPr lang="en-US" sz="2175" dirty="0"/>
          </a:p>
        </p:txBody>
      </p:sp>
      <p:sp>
        <p:nvSpPr>
          <p:cNvPr id="9" name="Shape 7"/>
          <p:cNvSpPr/>
          <p:nvPr/>
        </p:nvSpPr>
        <p:spPr>
          <a:xfrm>
            <a:off x="1047750" y="6305996"/>
            <a:ext cx="114300" cy="114300"/>
          </a:xfrm>
          <a:prstGeom prst="rect">
            <a:avLst/>
          </a:prstGeom>
          <a:solidFill>
            <a:srgbClr val="DDB84E"/>
          </a:solidFill>
          <a:ln/>
        </p:spPr>
      </p:sp>
      <p:sp>
        <p:nvSpPr>
          <p:cNvPr id="10" name="Text 8"/>
          <p:cNvSpPr/>
          <p:nvPr/>
        </p:nvSpPr>
        <p:spPr>
          <a:xfrm>
            <a:off x="1352550" y="6172646"/>
            <a:ext cx="4678695" cy="438596"/>
          </a:xfrm>
          <a:prstGeom prst="rect">
            <a:avLst/>
          </a:prstGeom>
          <a:noFill/>
          <a:ln/>
        </p:spPr>
        <p:txBody>
          <a:bodyPr wrap="square" lIns="25400" tIns="25400" rIns="25400" bIns="25400" rtlCol="0" anchor="t">
            <a:normAutofit/>
          </a:bodyPr>
          <a:lstStyle/>
          <a:p>
            <a:pPr algn="l" indent="0" marL="0">
              <a:lnSpc>
                <a:spcPct val="107821"/>
              </a:lnSpc>
              <a:buNone/>
            </a:pPr>
            <a:r>
              <a:rPr lang="en-US" sz="2175" dirty="0">
                <a:solidFill>
                  <a:srgbClr val="1A1A1A"/>
                </a:solidFill>
                <a:latin typeface="Open Sans" pitchFamily="34" charset="0"/>
                <a:ea typeface="Open Sans" pitchFamily="34" charset="-122"/>
                <a:cs typeface="Open Sans" pitchFamily="34" charset="-120"/>
              </a:rPr>
              <a:t>Provides for higher quality of life.</a:t>
            </a:r>
            <a:endParaRPr lang="en-US" sz="2175" dirty="0"/>
          </a:p>
        </p:txBody>
      </p:sp>
      <p:sp>
        <p:nvSpPr>
          <p:cNvPr id="11" name="Shape 9"/>
          <p:cNvSpPr/>
          <p:nvPr/>
        </p:nvSpPr>
        <p:spPr>
          <a:xfrm>
            <a:off x="9477375" y="6305996"/>
            <a:ext cx="114300" cy="114300"/>
          </a:xfrm>
          <a:prstGeom prst="rect">
            <a:avLst/>
          </a:prstGeom>
          <a:solidFill>
            <a:srgbClr val="DDB84E"/>
          </a:solidFill>
          <a:ln/>
        </p:spPr>
      </p:sp>
      <p:sp>
        <p:nvSpPr>
          <p:cNvPr id="12" name="Text 10"/>
          <p:cNvSpPr/>
          <p:nvPr/>
        </p:nvSpPr>
        <p:spPr>
          <a:xfrm>
            <a:off x="9782175" y="6172646"/>
            <a:ext cx="6414031" cy="438596"/>
          </a:xfrm>
          <a:prstGeom prst="rect">
            <a:avLst/>
          </a:prstGeom>
          <a:noFill/>
          <a:ln/>
        </p:spPr>
        <p:txBody>
          <a:bodyPr wrap="square" lIns="25400" tIns="25400" rIns="25400" bIns="25400" rtlCol="0" anchor="t">
            <a:normAutofit/>
          </a:bodyPr>
          <a:lstStyle/>
          <a:p>
            <a:pPr algn="l" indent="0" marL="0">
              <a:lnSpc>
                <a:spcPct val="107821"/>
              </a:lnSpc>
              <a:buNone/>
            </a:pPr>
            <a:r>
              <a:rPr lang="en-US" sz="2175" dirty="0">
                <a:solidFill>
                  <a:srgbClr val="1A1A1A"/>
                </a:solidFill>
                <a:latin typeface="Open Sans" pitchFamily="34" charset="0"/>
                <a:ea typeface="Open Sans" pitchFamily="34" charset="-122"/>
                <a:cs typeface="Open Sans" pitchFamily="34" charset="-120"/>
              </a:rPr>
              <a:t>Protects assets from creditors and predators.</a:t>
            </a:r>
            <a:endParaRPr lang="en-US" sz="2175" dirty="0"/>
          </a:p>
        </p:txBody>
      </p:sp>
      <p:sp>
        <p:nvSpPr>
          <p:cNvPr id="13" name="Shape 11"/>
          <p:cNvSpPr/>
          <p:nvPr/>
        </p:nvSpPr>
        <p:spPr>
          <a:xfrm>
            <a:off x="1047750" y="6954143"/>
            <a:ext cx="114300" cy="114300"/>
          </a:xfrm>
          <a:prstGeom prst="rect">
            <a:avLst/>
          </a:prstGeom>
          <a:solidFill>
            <a:srgbClr val="DDB84E"/>
          </a:solidFill>
          <a:ln/>
        </p:spPr>
      </p:sp>
      <p:sp>
        <p:nvSpPr>
          <p:cNvPr id="14" name="Text 12"/>
          <p:cNvSpPr/>
          <p:nvPr/>
        </p:nvSpPr>
        <p:spPr>
          <a:xfrm>
            <a:off x="1352550" y="6820793"/>
            <a:ext cx="8015288" cy="438596"/>
          </a:xfrm>
          <a:prstGeom prst="rect">
            <a:avLst/>
          </a:prstGeom>
          <a:noFill/>
          <a:ln/>
        </p:spPr>
        <p:txBody>
          <a:bodyPr wrap="square" lIns="25400" tIns="25400" rIns="25400" bIns="25400" rtlCol="0" anchor="t">
            <a:normAutofit/>
          </a:bodyPr>
          <a:lstStyle/>
          <a:p>
            <a:pPr algn="l" indent="0" marL="0">
              <a:lnSpc>
                <a:spcPct val="107821"/>
              </a:lnSpc>
              <a:buNone/>
            </a:pPr>
            <a:r>
              <a:rPr lang="en-US" sz="2175" dirty="0">
                <a:solidFill>
                  <a:srgbClr val="1A1A1A"/>
                </a:solidFill>
                <a:latin typeface="Open Sans" pitchFamily="34" charset="0"/>
                <a:ea typeface="Open Sans" pitchFamily="34" charset="-122"/>
                <a:cs typeface="Open Sans" pitchFamily="34" charset="-120"/>
              </a:rPr>
              <a:t>Provides framework for care and management of assets.</a:t>
            </a:r>
            <a:endParaRPr lang="en-US" sz="2175" dirty="0"/>
          </a:p>
        </p:txBody>
      </p:sp>
      <p:sp>
        <p:nvSpPr>
          <p:cNvPr id="15" name="Shape 13"/>
          <p:cNvSpPr/>
          <p:nvPr/>
        </p:nvSpPr>
        <p:spPr>
          <a:xfrm>
            <a:off x="9477375" y="6954143"/>
            <a:ext cx="114300" cy="114300"/>
          </a:xfrm>
          <a:prstGeom prst="rect">
            <a:avLst/>
          </a:prstGeom>
          <a:solidFill>
            <a:srgbClr val="DDB84E"/>
          </a:solidFill>
          <a:ln/>
        </p:spPr>
      </p:sp>
      <p:sp>
        <p:nvSpPr>
          <p:cNvPr id="16" name="Text 14"/>
          <p:cNvSpPr/>
          <p:nvPr/>
        </p:nvSpPr>
        <p:spPr>
          <a:xfrm>
            <a:off x="9782175" y="6820793"/>
            <a:ext cx="2954164" cy="438596"/>
          </a:xfrm>
          <a:prstGeom prst="rect">
            <a:avLst/>
          </a:prstGeom>
          <a:noFill/>
          <a:ln/>
        </p:spPr>
        <p:txBody>
          <a:bodyPr wrap="square" lIns="25400" tIns="25400" rIns="25400" bIns="25400" rtlCol="0" anchor="t">
            <a:normAutofit/>
          </a:bodyPr>
          <a:lstStyle/>
          <a:p>
            <a:pPr algn="l" indent="0" marL="0">
              <a:lnSpc>
                <a:spcPct val="107821"/>
              </a:lnSpc>
              <a:buNone/>
            </a:pPr>
            <a:r>
              <a:rPr lang="en-US" sz="2175" dirty="0">
                <a:solidFill>
                  <a:srgbClr val="1A1A1A"/>
                </a:solidFill>
                <a:latin typeface="Open Sans" pitchFamily="34" charset="0"/>
                <a:ea typeface="Open Sans" pitchFamily="34" charset="-122"/>
                <a:cs typeface="Open Sans" pitchFamily="34" charset="-120"/>
              </a:rPr>
              <a:t>Extends life of assets</a:t>
            </a:r>
            <a:endParaRPr lang="en-US" sz="217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DDB84E"/>
                </a:solidFill>
                <a:latin typeface="Open Sans" pitchFamily="34" charset="0"/>
                <a:ea typeface="Open Sans" pitchFamily="34" charset="-122"/>
                <a:cs typeface="Open Sans" pitchFamily="34" charset="-120"/>
              </a:rPr>
              <a:t>TRUSTS</a:t>
            </a:r>
            <a:endParaRPr lang="en-US" sz="1800" dirty="0"/>
          </a:p>
        </p:txBody>
      </p:sp>
      <p:sp>
        <p:nvSpPr>
          <p:cNvPr id="3" name="Text 1"/>
          <p:cNvSpPr/>
          <p:nvPr/>
        </p:nvSpPr>
        <p:spPr>
          <a:xfrm>
            <a:off x="1047750" y="1209675"/>
            <a:ext cx="17811750" cy="655290"/>
          </a:xfrm>
          <a:prstGeom prst="rect">
            <a:avLst/>
          </a:prstGeom>
          <a:noFill/>
          <a:ln/>
        </p:spPr>
        <p:txBody>
          <a:bodyPr wrap="square" lIns="25400" tIns="25400" rIns="25400" bIns="25400" rtlCol="0" anchor="t">
            <a:normAutofit/>
          </a:bodyPr>
          <a:lstStyle/>
          <a:p>
            <a:pPr algn="l" indent="0" marL="0">
              <a:lnSpc>
                <a:spcPct val="81000"/>
              </a:lnSpc>
              <a:buNone/>
            </a:pPr>
            <a:r>
              <a:rPr lang="en-US" sz="4500" b="1" dirty="0">
                <a:solidFill>
                  <a:srgbClr val="FFFFFF"/>
                </a:solidFill>
                <a:latin typeface="Playfair Display" pitchFamily="34" charset="0"/>
                <a:ea typeface="Playfair Display" pitchFamily="34" charset="-122"/>
                <a:cs typeface="Playfair Display" pitchFamily="34" charset="-120"/>
              </a:rPr>
              <a:t>Advantages of trusts</a:t>
            </a:r>
            <a:endParaRPr lang="en-US" sz="4500" dirty="0"/>
          </a:p>
        </p:txBody>
      </p:sp>
      <p:sp>
        <p:nvSpPr>
          <p:cNvPr id="4" name="Shape 2"/>
          <p:cNvSpPr/>
          <p:nvPr/>
        </p:nvSpPr>
        <p:spPr>
          <a:xfrm>
            <a:off x="1047750" y="3737223"/>
            <a:ext cx="104775" cy="104775"/>
          </a:xfrm>
          <a:prstGeom prst="rect">
            <a:avLst/>
          </a:prstGeom>
          <a:solidFill>
            <a:srgbClr val="DDB84E"/>
          </a:solidFill>
          <a:ln/>
        </p:spPr>
      </p:sp>
      <p:sp>
        <p:nvSpPr>
          <p:cNvPr id="5" name="Text 3"/>
          <p:cNvSpPr/>
          <p:nvPr/>
        </p:nvSpPr>
        <p:spPr>
          <a:xfrm>
            <a:off x="1343025" y="3603873"/>
            <a:ext cx="6428929"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FFFFFF">
                    <a:alpha val="90000"/>
                  </a:srgbClr>
                </a:solidFill>
                <a:latin typeface="Open Sans" pitchFamily="34" charset="0"/>
                <a:ea typeface="Open Sans" pitchFamily="34" charset="-122"/>
                <a:cs typeface="Open Sans" pitchFamily="34" charset="-120"/>
              </a:rPr>
              <a:t>Control over when your beneficiary inherits.</a:t>
            </a:r>
            <a:endParaRPr lang="en-US" sz="2250" dirty="0"/>
          </a:p>
        </p:txBody>
      </p:sp>
      <p:sp>
        <p:nvSpPr>
          <p:cNvPr id="6" name="Shape 4"/>
          <p:cNvSpPr/>
          <p:nvPr/>
        </p:nvSpPr>
        <p:spPr>
          <a:xfrm>
            <a:off x="1047750" y="4308723"/>
            <a:ext cx="104775" cy="104775"/>
          </a:xfrm>
          <a:prstGeom prst="rect">
            <a:avLst/>
          </a:prstGeom>
          <a:solidFill>
            <a:srgbClr val="DDB84E"/>
          </a:solidFill>
          <a:ln/>
        </p:spPr>
      </p:sp>
      <p:sp>
        <p:nvSpPr>
          <p:cNvPr id="7" name="Text 5"/>
          <p:cNvSpPr/>
          <p:nvPr/>
        </p:nvSpPr>
        <p:spPr>
          <a:xfrm>
            <a:off x="1343025" y="4175373"/>
            <a:ext cx="2890644"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FFFFFF">
                    <a:alpha val="90000"/>
                  </a:srgbClr>
                </a:solidFill>
                <a:latin typeface="Open Sans" pitchFamily="34" charset="0"/>
                <a:ea typeface="Open Sans" pitchFamily="34" charset="-122"/>
                <a:cs typeface="Open Sans" pitchFamily="34" charset="-120"/>
              </a:rPr>
              <a:t>Creditor protection.</a:t>
            </a:r>
            <a:endParaRPr lang="en-US" sz="2250" dirty="0"/>
          </a:p>
        </p:txBody>
      </p:sp>
      <p:sp>
        <p:nvSpPr>
          <p:cNvPr id="8" name="Shape 6"/>
          <p:cNvSpPr/>
          <p:nvPr/>
        </p:nvSpPr>
        <p:spPr>
          <a:xfrm>
            <a:off x="1047750" y="4880223"/>
            <a:ext cx="104775" cy="104775"/>
          </a:xfrm>
          <a:prstGeom prst="rect">
            <a:avLst/>
          </a:prstGeom>
          <a:solidFill>
            <a:srgbClr val="DDB84E"/>
          </a:solidFill>
          <a:ln/>
        </p:spPr>
      </p:sp>
      <p:sp>
        <p:nvSpPr>
          <p:cNvPr id="9" name="Text 7"/>
          <p:cNvSpPr/>
          <p:nvPr/>
        </p:nvSpPr>
        <p:spPr>
          <a:xfrm>
            <a:off x="1343025" y="4746873"/>
            <a:ext cx="5036240"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FFFFFF">
                    <a:alpha val="90000"/>
                  </a:srgbClr>
                </a:solidFill>
                <a:latin typeface="Open Sans" pitchFamily="34" charset="0"/>
                <a:ea typeface="Open Sans" pitchFamily="34" charset="-122"/>
                <a:cs typeface="Open Sans" pitchFamily="34" charset="-120"/>
              </a:rPr>
              <a:t>Lifetime management of property.</a:t>
            </a:r>
            <a:endParaRPr lang="en-US" sz="2250" dirty="0"/>
          </a:p>
        </p:txBody>
      </p:sp>
      <p:sp>
        <p:nvSpPr>
          <p:cNvPr id="10" name="Shape 8"/>
          <p:cNvSpPr/>
          <p:nvPr/>
        </p:nvSpPr>
        <p:spPr>
          <a:xfrm>
            <a:off x="1047750" y="5451723"/>
            <a:ext cx="104775" cy="104775"/>
          </a:xfrm>
          <a:prstGeom prst="rect">
            <a:avLst/>
          </a:prstGeom>
          <a:solidFill>
            <a:srgbClr val="DDB84E"/>
          </a:solidFill>
          <a:ln/>
        </p:spPr>
      </p:sp>
      <p:sp>
        <p:nvSpPr>
          <p:cNvPr id="11" name="Text 9"/>
          <p:cNvSpPr/>
          <p:nvPr/>
        </p:nvSpPr>
        <p:spPr>
          <a:xfrm>
            <a:off x="1343025" y="5318373"/>
            <a:ext cx="3177138"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FFFFFF">
                    <a:alpha val="90000"/>
                  </a:srgbClr>
                </a:solidFill>
                <a:latin typeface="Open Sans" pitchFamily="34" charset="0"/>
                <a:ea typeface="Open Sans" pitchFamily="34" charset="-122"/>
                <a:cs typeface="Open Sans" pitchFamily="34" charset="-120"/>
              </a:rPr>
              <a:t>Possible tax planning.</a:t>
            </a:r>
            <a:endParaRPr lang="en-US" sz="2250" dirty="0"/>
          </a:p>
        </p:txBody>
      </p:sp>
      <p:sp>
        <p:nvSpPr>
          <p:cNvPr id="12" name="Shape 10"/>
          <p:cNvSpPr/>
          <p:nvPr/>
        </p:nvSpPr>
        <p:spPr>
          <a:xfrm>
            <a:off x="1047750" y="6023223"/>
            <a:ext cx="104775" cy="104775"/>
          </a:xfrm>
          <a:prstGeom prst="rect">
            <a:avLst/>
          </a:prstGeom>
          <a:solidFill>
            <a:srgbClr val="DDB84E"/>
          </a:solidFill>
          <a:ln/>
        </p:spPr>
      </p:sp>
      <p:sp>
        <p:nvSpPr>
          <p:cNvPr id="13" name="Text 11"/>
          <p:cNvSpPr/>
          <p:nvPr/>
        </p:nvSpPr>
        <p:spPr>
          <a:xfrm>
            <a:off x="1343025" y="5889873"/>
            <a:ext cx="8686666"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FFFFFF">
                    <a:alpha val="90000"/>
                  </a:srgbClr>
                </a:solidFill>
                <a:latin typeface="Open Sans" pitchFamily="34" charset="0"/>
                <a:ea typeface="Open Sans" pitchFamily="34" charset="-122"/>
                <a:cs typeface="Open Sans" pitchFamily="34" charset="-120"/>
              </a:rPr>
              <a:t>Complete probate avoidance, even if no successors named.</a:t>
            </a:r>
            <a:endParaRPr lang="en-US" sz="2250" dirty="0"/>
          </a:p>
        </p:txBody>
      </p:sp>
      <p:sp>
        <p:nvSpPr>
          <p:cNvPr id="14" name="Shape 12"/>
          <p:cNvSpPr/>
          <p:nvPr/>
        </p:nvSpPr>
        <p:spPr>
          <a:xfrm>
            <a:off x="1047750" y="6594723"/>
            <a:ext cx="104775" cy="104775"/>
          </a:xfrm>
          <a:prstGeom prst="rect">
            <a:avLst/>
          </a:prstGeom>
          <a:solidFill>
            <a:srgbClr val="DDB84E"/>
          </a:solidFill>
          <a:ln/>
        </p:spPr>
      </p:sp>
      <p:sp>
        <p:nvSpPr>
          <p:cNvPr id="15" name="Text 13"/>
          <p:cNvSpPr/>
          <p:nvPr/>
        </p:nvSpPr>
        <p:spPr>
          <a:xfrm>
            <a:off x="1343025" y="6461373"/>
            <a:ext cx="3625379"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dirty="0">
                <a:solidFill>
                  <a:srgbClr val="FFFFFF">
                    <a:alpha val="90000"/>
                  </a:srgbClr>
                </a:solidFill>
                <a:latin typeface="Open Sans" pitchFamily="34" charset="0"/>
                <a:ea typeface="Open Sans" pitchFamily="34" charset="-122"/>
                <a:cs typeface="Open Sans" pitchFamily="34" charset="-120"/>
              </a:rPr>
              <a:t>Unified bucket for assets</a:t>
            </a:r>
            <a:endParaRPr lang="en-US" sz="2250" dirty="0"/>
          </a:p>
        </p:txBody>
      </p:sp>
      <p:sp>
        <p:nvSpPr>
          <p:cNvPr id="16" name="Shape 14"/>
          <p:cNvSpPr/>
          <p:nvPr/>
        </p:nvSpPr>
        <p:spPr>
          <a:xfrm>
            <a:off x="1104900" y="7032873"/>
            <a:ext cx="19050" cy="1210270"/>
          </a:xfrm>
          <a:prstGeom prst="rect">
            <a:avLst/>
          </a:prstGeom>
          <a:solidFill>
            <a:srgbClr val="2E2E2E"/>
          </a:solidFill>
          <a:ln/>
        </p:spPr>
      </p:sp>
      <p:sp>
        <p:nvSpPr>
          <p:cNvPr id="17" name="Text 15"/>
          <p:cNvSpPr/>
          <p:nvPr/>
        </p:nvSpPr>
        <p:spPr>
          <a:xfrm>
            <a:off x="1695450" y="7032873"/>
            <a:ext cx="17099280" cy="397073"/>
          </a:xfrm>
          <a:prstGeom prst="rect">
            <a:avLst/>
          </a:prstGeom>
          <a:noFill/>
          <a:ln/>
        </p:spPr>
        <p:txBody>
          <a:bodyPr wrap="square" lIns="25400" tIns="25400" rIns="25400" bIns="25400" rtlCol="0" anchor="t">
            <a:normAutofit/>
          </a:bodyPr>
          <a:lstStyle/>
          <a:p>
            <a:pPr algn="l" indent="0" marL="0">
              <a:lnSpc>
                <a:spcPct val="104722"/>
              </a:lnSpc>
              <a:buNone/>
            </a:pPr>
            <a:r>
              <a:rPr lang="en-US" sz="1950" dirty="0">
                <a:solidFill>
                  <a:srgbClr val="FFFFFF">
                    <a:alpha val="70000"/>
                  </a:srgbClr>
                </a:solidFill>
                <a:latin typeface="Open Sans" pitchFamily="34" charset="0"/>
                <a:ea typeface="Open Sans" pitchFamily="34" charset="-122"/>
                <a:cs typeface="Open Sans" pitchFamily="34" charset="-120"/>
              </a:rPr>
              <a:t>An overarching statement of how you want your estate to pass.</a:t>
            </a:r>
            <a:endParaRPr lang="en-US" sz="1950" dirty="0"/>
          </a:p>
        </p:txBody>
      </p:sp>
      <p:sp>
        <p:nvSpPr>
          <p:cNvPr id="18" name="Text 16"/>
          <p:cNvSpPr/>
          <p:nvPr/>
        </p:nvSpPr>
        <p:spPr>
          <a:xfrm>
            <a:off x="1695450" y="7525196"/>
            <a:ext cx="16011144" cy="756047"/>
          </a:xfrm>
          <a:prstGeom prst="rect">
            <a:avLst/>
          </a:prstGeom>
          <a:noFill/>
          <a:ln/>
        </p:spPr>
        <p:txBody>
          <a:bodyPr wrap="square" lIns="25400" tIns="25400" rIns="25400" bIns="25400" rtlCol="0" anchor="t">
            <a:normAutofit/>
          </a:bodyPr>
          <a:lstStyle/>
          <a:p>
            <a:pPr algn="l" indent="0" marL="0">
              <a:lnSpc>
                <a:spcPct val="104722"/>
              </a:lnSpc>
              <a:buNone/>
            </a:pPr>
            <a:r>
              <a:rPr lang="en-US" sz="1950" dirty="0">
                <a:solidFill>
                  <a:srgbClr val="FFFFFF">
                    <a:alpha val="70000"/>
                  </a:srgbClr>
                </a:solidFill>
                <a:latin typeface="Open Sans" pitchFamily="34" charset="0"/>
                <a:ea typeface="Open Sans" pitchFamily="34" charset="-122"/>
                <a:cs typeface="Open Sans" pitchFamily="34" charset="-120"/>
              </a:rPr>
              <a:t>E.g. if I name my son as beneficiary of an investment account currently worth 10% of my estate, what happens if the account's value increases to 50% of my estate (or 2% of my estate) by the time I die?</a:t>
            </a:r>
            <a:endParaRPr lang="en-US" sz="19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7620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TRANSFER ON DEATH</a:t>
            </a:r>
            <a:endParaRPr lang="en-US" sz="1800" dirty="0"/>
          </a:p>
        </p:txBody>
      </p:sp>
      <p:sp>
        <p:nvSpPr>
          <p:cNvPr id="3" name="Text 1"/>
          <p:cNvSpPr/>
          <p:nvPr/>
        </p:nvSpPr>
        <p:spPr>
          <a:xfrm>
            <a:off x="1047750" y="1209675"/>
            <a:ext cx="14716125" cy="1702147"/>
          </a:xfrm>
          <a:prstGeom prst="rect">
            <a:avLst/>
          </a:prstGeom>
          <a:noFill/>
          <a:ln/>
        </p:spPr>
        <p:txBody>
          <a:bodyPr wrap="square" lIns="25400" tIns="25400" rIns="25400" bIns="25400" rtlCol="0" anchor="t">
            <a:normAutofit/>
          </a:bodyPr>
          <a:lstStyle/>
          <a:p>
            <a:pPr algn="l" indent="0" marL="0">
              <a:lnSpc>
                <a:spcPct val="84406"/>
              </a:lnSpc>
              <a:buNone/>
            </a:pPr>
            <a:r>
              <a:rPr lang="en-US" sz="3900" b="1" dirty="0">
                <a:solidFill>
                  <a:srgbClr val="000000"/>
                </a:solidFill>
                <a:latin typeface="Playfair Display" pitchFamily="34" charset="0"/>
                <a:ea typeface="Playfair Display" pitchFamily="34" charset="-122"/>
                <a:cs typeface="Playfair Display" pitchFamily="34" charset="-120"/>
              </a:rPr>
              <a:t>In Maryland, you can make a living trust to avoid probate for virtually any asset you own -- real estate, bank accounts, vehicles, and so on.</a:t>
            </a:r>
            <a:endParaRPr lang="en-US" sz="3900" dirty="0"/>
          </a:p>
        </p:txBody>
      </p:sp>
      <p:sp>
        <p:nvSpPr>
          <p:cNvPr id="4" name="Shape 2"/>
          <p:cNvSpPr/>
          <p:nvPr/>
        </p:nvSpPr>
        <p:spPr>
          <a:xfrm>
            <a:off x="1047750" y="5030093"/>
            <a:ext cx="114300" cy="114300"/>
          </a:xfrm>
          <a:prstGeom prst="rect">
            <a:avLst/>
          </a:prstGeom>
          <a:solidFill>
            <a:srgbClr val="DDB84E"/>
          </a:solidFill>
          <a:ln/>
        </p:spPr>
      </p:sp>
      <p:sp>
        <p:nvSpPr>
          <p:cNvPr id="5" name="Text 3"/>
          <p:cNvSpPr/>
          <p:nvPr/>
        </p:nvSpPr>
        <p:spPr>
          <a:xfrm>
            <a:off x="1352550" y="4906268"/>
            <a:ext cx="9339834" cy="809625"/>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4A4A4A"/>
                </a:solidFill>
                <a:latin typeface="Open Sans" pitchFamily="34" charset="0"/>
                <a:ea typeface="Open Sans" pitchFamily="34" charset="-122"/>
                <a:cs typeface="Open Sans" pitchFamily="34" charset="-120"/>
              </a:rPr>
              <a:t>You need to create a trust document (it's similar to a will), naming someone to take over as trustee after your death (called a successor trustee).</a:t>
            </a:r>
            <a:endParaRPr lang="en-US" sz="2025" dirty="0"/>
          </a:p>
        </p:txBody>
      </p:sp>
      <p:sp>
        <p:nvSpPr>
          <p:cNvPr id="6" name="Shape 4"/>
          <p:cNvSpPr/>
          <p:nvPr/>
        </p:nvSpPr>
        <p:spPr>
          <a:xfrm>
            <a:off x="1047750" y="6011168"/>
            <a:ext cx="114300" cy="114300"/>
          </a:xfrm>
          <a:prstGeom prst="rect">
            <a:avLst/>
          </a:prstGeom>
          <a:solidFill>
            <a:srgbClr val="DDB84E"/>
          </a:solidFill>
          <a:ln/>
        </p:spPr>
      </p:sp>
      <p:sp>
        <p:nvSpPr>
          <p:cNvPr id="7" name="Text 5"/>
          <p:cNvSpPr/>
          <p:nvPr/>
        </p:nvSpPr>
        <p:spPr>
          <a:xfrm>
            <a:off x="1352550" y="5887343"/>
            <a:ext cx="9339834" cy="809625"/>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4A4A4A"/>
                </a:solidFill>
                <a:latin typeface="Open Sans" pitchFamily="34" charset="0"/>
                <a:ea typeface="Open Sans" pitchFamily="34" charset="-122"/>
                <a:cs typeface="Open Sans" pitchFamily="34" charset="-120"/>
              </a:rPr>
              <a:t>Then -- and this is crucial -- you must transfer ownership of your property to yourself as the trustee of the trust.</a:t>
            </a:r>
            <a:endParaRPr lang="en-US" sz="2025" dirty="0"/>
          </a:p>
        </p:txBody>
      </p:sp>
      <p:sp>
        <p:nvSpPr>
          <p:cNvPr id="8" name="Shape 6"/>
          <p:cNvSpPr/>
          <p:nvPr/>
        </p:nvSpPr>
        <p:spPr>
          <a:xfrm>
            <a:off x="1047750" y="6992243"/>
            <a:ext cx="114300" cy="114300"/>
          </a:xfrm>
          <a:prstGeom prst="rect">
            <a:avLst/>
          </a:prstGeom>
          <a:solidFill>
            <a:srgbClr val="DDB84E"/>
          </a:solidFill>
          <a:ln/>
        </p:spPr>
      </p:sp>
      <p:sp>
        <p:nvSpPr>
          <p:cNvPr id="9" name="Text 7"/>
          <p:cNvSpPr/>
          <p:nvPr/>
        </p:nvSpPr>
        <p:spPr>
          <a:xfrm>
            <a:off x="1352550" y="6868418"/>
            <a:ext cx="9339834" cy="1195388"/>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4A4A4A"/>
                </a:solidFill>
                <a:latin typeface="Open Sans" pitchFamily="34" charset="0"/>
                <a:ea typeface="Open Sans" pitchFamily="34" charset="-122"/>
                <a:cs typeface="Open Sans" pitchFamily="34" charset="-120"/>
              </a:rPr>
              <a:t>Once all that's done, the property will be controlled by the terms of the trust. At your death, your successor trustee will be able to transfer it to the trust beneficiaries without probate court proceedings.</a:t>
            </a:r>
            <a:endParaRPr lang="en-US" sz="2025" dirty="0"/>
          </a:p>
        </p:txBody>
      </p:sp>
      <p:sp>
        <p:nvSpPr>
          <p:cNvPr id="10" name="Shape 8"/>
          <p:cNvSpPr/>
          <p:nvPr/>
        </p:nvSpPr>
        <p:spPr>
          <a:xfrm>
            <a:off x="10991850" y="4906268"/>
            <a:ext cx="6248400" cy="2790825"/>
          </a:xfrm>
          <a:prstGeom prst="rect">
            <a:avLst/>
          </a:prstGeom>
          <a:solidFill>
            <a:srgbClr val="000000"/>
          </a:solidFill>
          <a:ln/>
        </p:spPr>
      </p:sp>
      <p:sp>
        <p:nvSpPr>
          <p:cNvPr id="11" name="Text 9"/>
          <p:cNvSpPr/>
          <p:nvPr/>
        </p:nvSpPr>
        <p:spPr>
          <a:xfrm>
            <a:off x="11334750" y="5287268"/>
            <a:ext cx="6118860" cy="352425"/>
          </a:xfrm>
          <a:prstGeom prst="rect">
            <a:avLst/>
          </a:prstGeom>
          <a:noFill/>
          <a:ln/>
        </p:spPr>
        <p:txBody>
          <a:bodyPr wrap="square" lIns="25400" tIns="25400" rIns="25400" bIns="25400" rtlCol="0" anchor="t">
            <a:normAutofit/>
          </a:bodyPr>
          <a:lstStyle/>
          <a:p>
            <a:pPr algn="l" indent="0" marL="0">
              <a:buNone/>
            </a:pPr>
            <a:r>
              <a:rPr lang="en-US" sz="1800" b="1" spc="288" kern="0" dirty="0">
                <a:solidFill>
                  <a:srgbClr val="DDB84E"/>
                </a:solidFill>
                <a:latin typeface="Open Sans" pitchFamily="34" charset="0"/>
                <a:ea typeface="Open Sans" pitchFamily="34" charset="-122"/>
                <a:cs typeface="Open Sans" pitchFamily="34" charset="-120"/>
              </a:rPr>
              <a:t>IMPORTANT</a:t>
            </a:r>
            <a:endParaRPr lang="en-US" sz="1800" dirty="0"/>
          </a:p>
        </p:txBody>
      </p:sp>
      <p:sp>
        <p:nvSpPr>
          <p:cNvPr id="12" name="Text 10"/>
          <p:cNvSpPr/>
          <p:nvPr/>
        </p:nvSpPr>
        <p:spPr>
          <a:xfrm>
            <a:off x="11334750" y="5773043"/>
            <a:ext cx="5729478" cy="1581150"/>
          </a:xfrm>
          <a:prstGeom prst="rect">
            <a:avLst/>
          </a:prstGeom>
          <a:noFill/>
          <a:ln/>
        </p:spPr>
        <p:txBody>
          <a:bodyPr wrap="square" lIns="25400" tIns="25400" rIns="25400" bIns="25400" rtlCol="0" anchor="t">
            <a:normAutofit/>
          </a:bodyPr>
          <a:lstStyle/>
          <a:p>
            <a:pPr algn="l" indent="0" marL="0">
              <a:lnSpc>
                <a:spcPct val="109459"/>
              </a:lnSpc>
              <a:buNone/>
            </a:pPr>
            <a:r>
              <a:rPr lang="en-US" sz="2025" dirty="0">
                <a:solidFill>
                  <a:srgbClr val="FFFFFF"/>
                </a:solidFill>
                <a:latin typeface="Open Sans" pitchFamily="34" charset="0"/>
                <a:ea typeface="Open Sans" pitchFamily="34" charset="-122"/>
                <a:cs typeface="Open Sans" pitchFamily="34" charset="-120"/>
              </a:rPr>
              <a:t>While transfer on death trusts can include stock and bank accounts, Maryland does not allow real estate to be transferred with transfer-on-death deeds.</a:t>
            </a:r>
            <a:endParaRPr lang="en-US" sz="202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YOUR ESTATE PLAN</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What documents should you have?</a:t>
            </a:r>
            <a:endParaRPr lang="en-US" sz="4800" dirty="0"/>
          </a:p>
        </p:txBody>
      </p:sp>
      <p:sp>
        <p:nvSpPr>
          <p:cNvPr id="4" name="Shape 2"/>
          <p:cNvSpPr/>
          <p:nvPr/>
        </p:nvSpPr>
        <p:spPr>
          <a:xfrm>
            <a:off x="1047750" y="3497163"/>
            <a:ext cx="16192500" cy="9525"/>
          </a:xfrm>
          <a:prstGeom prst="rect">
            <a:avLst/>
          </a:prstGeom>
          <a:solidFill>
            <a:srgbClr val="E3DCCB"/>
          </a:solidFill>
          <a:ln/>
        </p:spPr>
      </p:sp>
      <p:sp>
        <p:nvSpPr>
          <p:cNvPr id="5" name="Text 3"/>
          <p:cNvSpPr/>
          <p:nvPr/>
        </p:nvSpPr>
        <p:spPr>
          <a:xfrm>
            <a:off x="1047750" y="3773388"/>
            <a:ext cx="742950" cy="647700"/>
          </a:xfrm>
          <a:prstGeom prst="rect">
            <a:avLst/>
          </a:prstGeom>
          <a:noFill/>
          <a:ln/>
        </p:spPr>
        <p:txBody>
          <a:bodyPr wrap="square" lIns="25400" tIns="25400" rIns="25400" bIns="25400" rtlCol="0" anchor="t">
            <a:normAutofit/>
          </a:bodyPr>
          <a:lstStyle/>
          <a:p>
            <a:pPr algn="l" indent="0" marL="0">
              <a:buNone/>
            </a:pPr>
            <a:r>
              <a:rPr lang="en-US" sz="3600" b="1" dirty="0">
                <a:solidFill>
                  <a:srgbClr val="DDB84E"/>
                </a:solidFill>
                <a:latin typeface="Playfair Display" pitchFamily="34" charset="0"/>
                <a:ea typeface="Playfair Display" pitchFamily="34" charset="-122"/>
                <a:cs typeface="Playfair Display" pitchFamily="34" charset="-120"/>
              </a:rPr>
              <a:t>1</a:t>
            </a:r>
            <a:endParaRPr lang="en-US" sz="3600" dirty="0"/>
          </a:p>
        </p:txBody>
      </p:sp>
      <p:sp>
        <p:nvSpPr>
          <p:cNvPr id="6" name="Text 4"/>
          <p:cNvSpPr/>
          <p:nvPr/>
        </p:nvSpPr>
        <p:spPr>
          <a:xfrm>
            <a:off x="2038350" y="3897213"/>
            <a:ext cx="5918805" cy="508546"/>
          </a:xfrm>
          <a:prstGeom prst="rect">
            <a:avLst/>
          </a:prstGeom>
          <a:noFill/>
          <a:ln/>
        </p:spPr>
        <p:txBody>
          <a:bodyPr wrap="square" lIns="25400" tIns="25400" rIns="25400" bIns="25400" rtlCol="0" anchor="t">
            <a:normAutofit/>
          </a:bodyPr>
          <a:lstStyle/>
          <a:p>
            <a:pPr algn="l" indent="0" marL="0">
              <a:lnSpc>
                <a:spcPct val="95000"/>
              </a:lnSpc>
              <a:buNone/>
            </a:pPr>
            <a:r>
              <a:rPr lang="en-US" sz="2850" dirty="0">
                <a:solidFill>
                  <a:srgbClr val="1A1A1A"/>
                </a:solidFill>
                <a:latin typeface="Open Sans" pitchFamily="34" charset="0"/>
                <a:ea typeface="Open Sans" pitchFamily="34" charset="-122"/>
                <a:cs typeface="Open Sans" pitchFamily="34" charset="-120"/>
              </a:rPr>
              <a:t>Last Will and Testament</a:t>
            </a:r>
            <a:endParaRPr lang="en-US" sz="2850" dirty="0"/>
          </a:p>
        </p:txBody>
      </p:sp>
      <p:sp>
        <p:nvSpPr>
          <p:cNvPr id="7" name="Text 5"/>
          <p:cNvSpPr/>
          <p:nvPr/>
        </p:nvSpPr>
        <p:spPr>
          <a:xfrm>
            <a:off x="2038350" y="4443859"/>
            <a:ext cx="5918805" cy="384721"/>
          </a:xfrm>
          <a:prstGeom prst="rect">
            <a:avLst/>
          </a:prstGeom>
          <a:noFill/>
          <a:ln/>
        </p:spPr>
        <p:txBody>
          <a:bodyPr wrap="square" lIns="25400" tIns="25400" rIns="25400" bIns="25400" rtlCol="0" anchor="t">
            <a:normAutofit/>
          </a:bodyPr>
          <a:lstStyle/>
          <a:p>
            <a:pPr algn="l" indent="0" marL="0">
              <a:lnSpc>
                <a:spcPct val="101111"/>
              </a:lnSpc>
              <a:buNone/>
            </a:pPr>
            <a:r>
              <a:rPr lang="en-US" sz="1950" dirty="0">
                <a:solidFill>
                  <a:srgbClr val="4A4A4A"/>
                </a:solidFill>
                <a:latin typeface="Open Sans" pitchFamily="34" charset="0"/>
                <a:ea typeface="Open Sans" pitchFamily="34" charset="-122"/>
                <a:cs typeface="Open Sans" pitchFamily="34" charset="-120"/>
              </a:rPr>
              <a:t>preferably with contingent Special Needs Trust</a:t>
            </a:r>
            <a:endParaRPr lang="en-US" sz="1950" dirty="0"/>
          </a:p>
        </p:txBody>
      </p:sp>
      <p:sp>
        <p:nvSpPr>
          <p:cNvPr id="8" name="Shape 6"/>
          <p:cNvSpPr/>
          <p:nvPr/>
        </p:nvSpPr>
        <p:spPr>
          <a:xfrm>
            <a:off x="1047750" y="5057180"/>
            <a:ext cx="16192500" cy="9525"/>
          </a:xfrm>
          <a:prstGeom prst="rect">
            <a:avLst/>
          </a:prstGeom>
          <a:solidFill>
            <a:srgbClr val="E3DCCB"/>
          </a:solidFill>
          <a:ln/>
        </p:spPr>
      </p:sp>
      <p:sp>
        <p:nvSpPr>
          <p:cNvPr id="9" name="Text 7"/>
          <p:cNvSpPr/>
          <p:nvPr/>
        </p:nvSpPr>
        <p:spPr>
          <a:xfrm>
            <a:off x="1047750" y="5333405"/>
            <a:ext cx="742950" cy="647700"/>
          </a:xfrm>
          <a:prstGeom prst="rect">
            <a:avLst/>
          </a:prstGeom>
          <a:noFill/>
          <a:ln/>
        </p:spPr>
        <p:txBody>
          <a:bodyPr wrap="square" lIns="25400" tIns="25400" rIns="25400" bIns="25400" rtlCol="0" anchor="t">
            <a:normAutofit/>
          </a:bodyPr>
          <a:lstStyle/>
          <a:p>
            <a:pPr algn="l" indent="0" marL="0">
              <a:buNone/>
            </a:pPr>
            <a:r>
              <a:rPr lang="en-US" sz="3600" b="1" dirty="0">
                <a:solidFill>
                  <a:srgbClr val="DDB84E"/>
                </a:solidFill>
                <a:latin typeface="Playfair Display" pitchFamily="34" charset="0"/>
                <a:ea typeface="Playfair Display" pitchFamily="34" charset="-122"/>
                <a:cs typeface="Playfair Display" pitchFamily="34" charset="-120"/>
              </a:rPr>
              <a:t>2</a:t>
            </a:r>
            <a:endParaRPr lang="en-US" sz="3600" dirty="0"/>
          </a:p>
        </p:txBody>
      </p:sp>
      <p:sp>
        <p:nvSpPr>
          <p:cNvPr id="10" name="Text 8"/>
          <p:cNvSpPr/>
          <p:nvPr/>
        </p:nvSpPr>
        <p:spPr>
          <a:xfrm>
            <a:off x="2038350" y="5457230"/>
            <a:ext cx="4947345" cy="508546"/>
          </a:xfrm>
          <a:prstGeom prst="rect">
            <a:avLst/>
          </a:prstGeom>
          <a:noFill/>
          <a:ln/>
        </p:spPr>
        <p:txBody>
          <a:bodyPr wrap="square" lIns="25400" tIns="25400" rIns="25400" bIns="25400" rtlCol="0" anchor="t">
            <a:normAutofit/>
          </a:bodyPr>
          <a:lstStyle/>
          <a:p>
            <a:pPr algn="l" indent="0" marL="0">
              <a:lnSpc>
                <a:spcPct val="95000"/>
              </a:lnSpc>
              <a:buNone/>
            </a:pPr>
            <a:r>
              <a:rPr lang="en-US" sz="2850" dirty="0">
                <a:solidFill>
                  <a:srgbClr val="1A1A1A"/>
                </a:solidFill>
                <a:latin typeface="Open Sans" pitchFamily="34" charset="0"/>
                <a:ea typeface="Open Sans" pitchFamily="34" charset="-122"/>
                <a:cs typeface="Open Sans" pitchFamily="34" charset="-120"/>
              </a:rPr>
              <a:t>Durable Power of Attorney</a:t>
            </a:r>
            <a:endParaRPr lang="en-US" sz="2850" dirty="0"/>
          </a:p>
        </p:txBody>
      </p:sp>
      <p:sp>
        <p:nvSpPr>
          <p:cNvPr id="11" name="Shape 9"/>
          <p:cNvSpPr/>
          <p:nvPr/>
        </p:nvSpPr>
        <p:spPr>
          <a:xfrm>
            <a:off x="1047750" y="6209705"/>
            <a:ext cx="16192500" cy="9525"/>
          </a:xfrm>
          <a:prstGeom prst="rect">
            <a:avLst/>
          </a:prstGeom>
          <a:solidFill>
            <a:srgbClr val="E3DCCB"/>
          </a:solidFill>
          <a:ln/>
        </p:spPr>
      </p:sp>
      <p:sp>
        <p:nvSpPr>
          <p:cNvPr id="12" name="Text 10"/>
          <p:cNvSpPr/>
          <p:nvPr/>
        </p:nvSpPr>
        <p:spPr>
          <a:xfrm>
            <a:off x="1047750" y="6485930"/>
            <a:ext cx="742950" cy="647700"/>
          </a:xfrm>
          <a:prstGeom prst="rect">
            <a:avLst/>
          </a:prstGeom>
          <a:noFill/>
          <a:ln/>
        </p:spPr>
        <p:txBody>
          <a:bodyPr wrap="square" lIns="25400" tIns="25400" rIns="25400" bIns="25400" rtlCol="0" anchor="t">
            <a:normAutofit/>
          </a:bodyPr>
          <a:lstStyle/>
          <a:p>
            <a:pPr algn="l" indent="0" marL="0">
              <a:buNone/>
            </a:pPr>
            <a:r>
              <a:rPr lang="en-US" sz="3600" b="1" dirty="0">
                <a:solidFill>
                  <a:srgbClr val="DDB84E"/>
                </a:solidFill>
                <a:latin typeface="Playfair Display" pitchFamily="34" charset="0"/>
                <a:ea typeface="Playfair Display" pitchFamily="34" charset="-122"/>
                <a:cs typeface="Playfair Display" pitchFamily="34" charset="-120"/>
              </a:rPr>
              <a:t>3</a:t>
            </a:r>
            <a:endParaRPr lang="en-US" sz="3600" dirty="0"/>
          </a:p>
        </p:txBody>
      </p:sp>
      <p:sp>
        <p:nvSpPr>
          <p:cNvPr id="13" name="Text 11"/>
          <p:cNvSpPr/>
          <p:nvPr/>
        </p:nvSpPr>
        <p:spPr>
          <a:xfrm>
            <a:off x="2038350" y="6609755"/>
            <a:ext cx="5598750" cy="508546"/>
          </a:xfrm>
          <a:prstGeom prst="rect">
            <a:avLst/>
          </a:prstGeom>
          <a:noFill/>
          <a:ln/>
        </p:spPr>
        <p:txBody>
          <a:bodyPr wrap="square" lIns="25400" tIns="25400" rIns="25400" bIns="25400" rtlCol="0" anchor="t">
            <a:normAutofit/>
          </a:bodyPr>
          <a:lstStyle/>
          <a:p>
            <a:pPr algn="l" indent="0" marL="0">
              <a:lnSpc>
                <a:spcPct val="95000"/>
              </a:lnSpc>
              <a:buNone/>
            </a:pPr>
            <a:r>
              <a:rPr lang="en-US" sz="2850" dirty="0">
                <a:solidFill>
                  <a:srgbClr val="1A1A1A"/>
                </a:solidFill>
                <a:latin typeface="Open Sans" pitchFamily="34" charset="0"/>
                <a:ea typeface="Open Sans" pitchFamily="34" charset="-122"/>
                <a:cs typeface="Open Sans" pitchFamily="34" charset="-120"/>
              </a:rPr>
              <a:t>Advance Health Care Directive</a:t>
            </a:r>
            <a:endParaRPr lang="en-US" sz="2850" dirty="0"/>
          </a:p>
        </p:txBody>
      </p:sp>
      <p:sp>
        <p:nvSpPr>
          <p:cNvPr id="14" name="Shape 12"/>
          <p:cNvSpPr/>
          <p:nvPr/>
        </p:nvSpPr>
        <p:spPr>
          <a:xfrm>
            <a:off x="1047750" y="8514755"/>
            <a:ext cx="16192500" cy="9525"/>
          </a:xfrm>
          <a:prstGeom prst="rect">
            <a:avLst/>
          </a:prstGeom>
          <a:solidFill>
            <a:srgbClr val="E3DCCB"/>
          </a:solidFill>
          <a:ln/>
        </p:spPr>
      </p:sp>
      <p:sp>
        <p:nvSpPr>
          <p:cNvPr id="15" name="Shape 13"/>
          <p:cNvSpPr/>
          <p:nvPr/>
        </p:nvSpPr>
        <p:spPr>
          <a:xfrm>
            <a:off x="1047750" y="7362230"/>
            <a:ext cx="16192500" cy="9525"/>
          </a:xfrm>
          <a:prstGeom prst="rect">
            <a:avLst/>
          </a:prstGeom>
          <a:solidFill>
            <a:srgbClr val="E3DCCB"/>
          </a:solidFill>
          <a:ln/>
        </p:spPr>
      </p:sp>
      <p:sp>
        <p:nvSpPr>
          <p:cNvPr id="16" name="Text 14"/>
          <p:cNvSpPr/>
          <p:nvPr/>
        </p:nvSpPr>
        <p:spPr>
          <a:xfrm>
            <a:off x="1047750" y="7638455"/>
            <a:ext cx="742950" cy="647700"/>
          </a:xfrm>
          <a:prstGeom prst="rect">
            <a:avLst/>
          </a:prstGeom>
          <a:noFill/>
          <a:ln/>
        </p:spPr>
        <p:txBody>
          <a:bodyPr wrap="square" lIns="25400" tIns="25400" rIns="25400" bIns="25400" rtlCol="0" anchor="t">
            <a:normAutofit/>
          </a:bodyPr>
          <a:lstStyle/>
          <a:p>
            <a:pPr algn="l" indent="0" marL="0">
              <a:buNone/>
            </a:pPr>
            <a:r>
              <a:rPr lang="en-US" sz="3600" b="1" dirty="0">
                <a:solidFill>
                  <a:srgbClr val="DDB84E"/>
                </a:solidFill>
                <a:latin typeface="Playfair Display" pitchFamily="34" charset="0"/>
                <a:ea typeface="Playfair Display" pitchFamily="34" charset="-122"/>
                <a:cs typeface="Playfair Display" pitchFamily="34" charset="-120"/>
              </a:rPr>
              <a:t>4</a:t>
            </a:r>
            <a:endParaRPr lang="en-US" sz="3600" dirty="0"/>
          </a:p>
        </p:txBody>
      </p:sp>
      <p:sp>
        <p:nvSpPr>
          <p:cNvPr id="17" name="Text 15"/>
          <p:cNvSpPr/>
          <p:nvPr/>
        </p:nvSpPr>
        <p:spPr>
          <a:xfrm>
            <a:off x="2038350" y="7762280"/>
            <a:ext cx="3769935" cy="508546"/>
          </a:xfrm>
          <a:prstGeom prst="rect">
            <a:avLst/>
          </a:prstGeom>
          <a:noFill/>
          <a:ln/>
        </p:spPr>
        <p:txBody>
          <a:bodyPr wrap="square" lIns="25400" tIns="25400" rIns="25400" bIns="25400" rtlCol="0" anchor="t">
            <a:normAutofit/>
          </a:bodyPr>
          <a:lstStyle/>
          <a:p>
            <a:pPr algn="l" indent="0" marL="0">
              <a:lnSpc>
                <a:spcPct val="95000"/>
              </a:lnSpc>
              <a:buNone/>
            </a:pPr>
            <a:r>
              <a:rPr lang="en-US" sz="2850" dirty="0">
                <a:solidFill>
                  <a:srgbClr val="1A1A1A"/>
                </a:solidFill>
                <a:latin typeface="Open Sans" pitchFamily="34" charset="0"/>
                <a:ea typeface="Open Sans" pitchFamily="34" charset="-122"/>
                <a:cs typeface="Open Sans" pitchFamily="34" charset="-120"/>
              </a:rPr>
              <a:t>HIPAA Authorization</a:t>
            </a:r>
            <a:endParaRPr lang="en-US" sz="28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AF8F3"/>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B8952F"/>
                </a:solidFill>
                <a:latin typeface="Open Sans" pitchFamily="34" charset="0"/>
                <a:ea typeface="Open Sans" pitchFamily="34" charset="-122"/>
                <a:cs typeface="Open Sans" pitchFamily="34" charset="-120"/>
              </a:rPr>
              <a:t>POWER OF ATTORNEY</a:t>
            </a:r>
            <a:endParaRPr lang="en-US" sz="1800" dirty="0"/>
          </a:p>
        </p:txBody>
      </p:sp>
      <p:sp>
        <p:nvSpPr>
          <p:cNvPr id="3" name="Text 1"/>
          <p:cNvSpPr/>
          <p:nvPr/>
        </p:nvSpPr>
        <p:spPr>
          <a:xfrm>
            <a:off x="1047750" y="1304925"/>
            <a:ext cx="17811750" cy="696367"/>
          </a:xfrm>
          <a:prstGeom prst="rect">
            <a:avLst/>
          </a:prstGeom>
          <a:noFill/>
          <a:ln/>
        </p:spPr>
        <p:txBody>
          <a:bodyPr wrap="square" lIns="25400" tIns="25400" rIns="25400" bIns="25400" rtlCol="0" anchor="t">
            <a:normAutofit/>
          </a:bodyPr>
          <a:lstStyle/>
          <a:p>
            <a:pPr algn="l" indent="0" marL="0">
              <a:lnSpc>
                <a:spcPct val="81318"/>
              </a:lnSpc>
              <a:buNone/>
            </a:pPr>
            <a:r>
              <a:rPr lang="en-US" sz="4800" b="1" dirty="0">
                <a:solidFill>
                  <a:srgbClr val="000000"/>
                </a:solidFill>
                <a:latin typeface="Playfair Display" pitchFamily="34" charset="0"/>
                <a:ea typeface="Playfair Display" pitchFamily="34" charset="-122"/>
                <a:cs typeface="Playfair Display" pitchFamily="34" charset="-120"/>
              </a:rPr>
              <a:t>Acting on behalf of another</a:t>
            </a:r>
            <a:endParaRPr lang="en-US" sz="4800" dirty="0"/>
          </a:p>
        </p:txBody>
      </p:sp>
      <p:sp>
        <p:nvSpPr>
          <p:cNvPr id="4" name="Shape 2"/>
          <p:cNvSpPr/>
          <p:nvPr/>
        </p:nvSpPr>
        <p:spPr>
          <a:xfrm>
            <a:off x="1047750" y="2591842"/>
            <a:ext cx="114300" cy="114300"/>
          </a:xfrm>
          <a:prstGeom prst="rect">
            <a:avLst/>
          </a:prstGeom>
          <a:solidFill>
            <a:srgbClr val="DDB84E"/>
          </a:solidFill>
          <a:ln/>
        </p:spPr>
      </p:sp>
      <p:sp>
        <p:nvSpPr>
          <p:cNvPr id="5" name="Text 3"/>
          <p:cNvSpPr/>
          <p:nvPr/>
        </p:nvSpPr>
        <p:spPr>
          <a:xfrm>
            <a:off x="1352550" y="2458492"/>
            <a:ext cx="14402181" cy="1281113"/>
          </a:xfrm>
          <a:prstGeom prst="rect">
            <a:avLst/>
          </a:prstGeom>
          <a:noFill/>
          <a:ln/>
        </p:spPr>
        <p:txBody>
          <a:bodyPr wrap="square" lIns="25400" tIns="25400" rIns="25400" bIns="25400" rtlCol="0" anchor="t">
            <a:normAutofit/>
          </a:bodyPr>
          <a:lstStyle/>
          <a:p>
            <a:pPr algn="l" indent="0" marL="0">
              <a:lnSpc>
                <a:spcPct val="111538"/>
              </a:lnSpc>
              <a:buNone/>
            </a:pPr>
            <a:r>
              <a:rPr lang="en-US" sz="2175" dirty="0">
                <a:solidFill>
                  <a:srgbClr val="4A4A4A"/>
                </a:solidFill>
                <a:latin typeface="Open Sans" pitchFamily="34" charset="0"/>
                <a:ea typeface="Open Sans" pitchFamily="34" charset="-122"/>
                <a:cs typeface="Open Sans" pitchFamily="34" charset="-120"/>
              </a:rPr>
              <a:t>A Power of Attorney ("POA") is a written document that authorizes one person to act on behalf of another. The person giving the power of attorney is called the "principal" and the person who is authorized to act on behalf of the principal is the "attorney-in-fact" or "agent".</a:t>
            </a:r>
            <a:endParaRPr lang="en-US" sz="2175" dirty="0"/>
          </a:p>
        </p:txBody>
      </p:sp>
      <p:sp>
        <p:nvSpPr>
          <p:cNvPr id="6" name="Shape 4"/>
          <p:cNvSpPr/>
          <p:nvPr/>
        </p:nvSpPr>
        <p:spPr>
          <a:xfrm>
            <a:off x="1047750" y="4120604"/>
            <a:ext cx="114300" cy="114300"/>
          </a:xfrm>
          <a:prstGeom prst="rect">
            <a:avLst/>
          </a:prstGeom>
          <a:solidFill>
            <a:srgbClr val="DDB84E"/>
          </a:solidFill>
          <a:ln/>
        </p:spPr>
      </p:sp>
      <p:sp>
        <p:nvSpPr>
          <p:cNvPr id="7" name="Text 5"/>
          <p:cNvSpPr/>
          <p:nvPr/>
        </p:nvSpPr>
        <p:spPr>
          <a:xfrm>
            <a:off x="1352550" y="3987254"/>
            <a:ext cx="14402181" cy="866775"/>
          </a:xfrm>
          <a:prstGeom prst="rect">
            <a:avLst/>
          </a:prstGeom>
          <a:noFill/>
          <a:ln/>
        </p:spPr>
        <p:txBody>
          <a:bodyPr wrap="square" lIns="25400" tIns="25400" rIns="25400" bIns="25400" rtlCol="0" anchor="t">
            <a:normAutofit/>
          </a:bodyPr>
          <a:lstStyle/>
          <a:p>
            <a:pPr algn="l" indent="0" marL="0">
              <a:lnSpc>
                <a:spcPct val="111538"/>
              </a:lnSpc>
              <a:buNone/>
            </a:pPr>
            <a:r>
              <a:rPr lang="en-US" sz="2175" dirty="0">
                <a:solidFill>
                  <a:srgbClr val="4A4A4A"/>
                </a:solidFill>
                <a:latin typeface="Open Sans" pitchFamily="34" charset="0"/>
                <a:ea typeface="Open Sans" pitchFamily="34" charset="-122"/>
                <a:cs typeface="Open Sans" pitchFamily="34" charset="-120"/>
              </a:rPr>
              <a:t>If a POA is to be used, inform the settlement agent ASAP. DO NOT assume that the form or the use of the POA will be approved. Most lenders require a power of attorney be specific to the transaction.</a:t>
            </a:r>
            <a:endParaRPr lang="en-US" sz="2175" dirty="0"/>
          </a:p>
        </p:txBody>
      </p:sp>
      <p:sp>
        <p:nvSpPr>
          <p:cNvPr id="8" name="Shape 6"/>
          <p:cNvSpPr/>
          <p:nvPr/>
        </p:nvSpPr>
        <p:spPr>
          <a:xfrm>
            <a:off x="1047750" y="8362950"/>
            <a:ext cx="16192500" cy="1162050"/>
          </a:xfrm>
          <a:prstGeom prst="rect">
            <a:avLst/>
          </a:prstGeom>
          <a:solidFill>
            <a:srgbClr val="000000"/>
          </a:solidFill>
          <a:ln/>
        </p:spPr>
      </p:sp>
      <p:sp>
        <p:nvSpPr>
          <p:cNvPr id="9" name="Text 7"/>
          <p:cNvSpPr/>
          <p:nvPr/>
        </p:nvSpPr>
        <p:spPr>
          <a:xfrm>
            <a:off x="1428750" y="8743950"/>
            <a:ext cx="16973550" cy="438150"/>
          </a:xfrm>
          <a:prstGeom prst="rect">
            <a:avLst/>
          </a:prstGeom>
          <a:noFill/>
          <a:ln/>
        </p:spPr>
        <p:txBody>
          <a:bodyPr wrap="square" lIns="25400" tIns="25400" rIns="25400" bIns="25400" rtlCol="0" anchor="t">
            <a:normAutofit/>
          </a:bodyPr>
          <a:lstStyle/>
          <a:p>
            <a:pPr algn="l" indent="0" marL="0">
              <a:lnSpc>
                <a:spcPct val="102439"/>
              </a:lnSpc>
              <a:buNone/>
            </a:pPr>
            <a:r>
              <a:rPr lang="en-US" sz="2250" b="1" dirty="0">
                <a:solidFill>
                  <a:srgbClr val="DDB84E"/>
                </a:solidFill>
                <a:latin typeface="Open Sans" pitchFamily="34" charset="0"/>
                <a:ea typeface="Open Sans" pitchFamily="34" charset="-122"/>
                <a:cs typeface="Open Sans" pitchFamily="34" charset="-120"/>
              </a:rPr>
              <a:t>REMINDER: </a:t>
            </a:r>
            <a:pPr algn="l" indent="0" marL="0">
              <a:lnSpc>
                <a:spcPct val="102439"/>
              </a:lnSpc>
              <a:buNone/>
            </a:pPr>
            <a:r>
              <a:rPr lang="en-US" sz="2250" dirty="0">
                <a:solidFill>
                  <a:srgbClr val="FFFFFF"/>
                </a:solidFill>
                <a:latin typeface="Open Sans" pitchFamily="34" charset="0"/>
                <a:ea typeface="Open Sans" pitchFamily="34" charset="-122"/>
                <a:cs typeface="Open Sans" pitchFamily="34" charset="-120"/>
              </a:rPr>
              <a:t>A power of attorney is null and void if the principal is deceased.</a:t>
            </a:r>
            <a:endParaRPr lang="en-US" sz="22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047750" y="838200"/>
            <a:ext cx="17811750" cy="352425"/>
          </a:xfrm>
          <a:prstGeom prst="rect">
            <a:avLst/>
          </a:prstGeom>
          <a:noFill/>
          <a:ln/>
        </p:spPr>
        <p:txBody>
          <a:bodyPr wrap="square" lIns="25400" tIns="25400" rIns="25400" bIns="25400" rtlCol="0" anchor="t">
            <a:normAutofit/>
          </a:bodyPr>
          <a:lstStyle/>
          <a:p>
            <a:pPr algn="l" indent="0" marL="0">
              <a:buNone/>
            </a:pPr>
            <a:r>
              <a:rPr lang="en-US" sz="1800" b="1" spc="396" kern="0" dirty="0">
                <a:solidFill>
                  <a:srgbClr val="DDB84E"/>
                </a:solidFill>
                <a:latin typeface="Open Sans" pitchFamily="34" charset="0"/>
                <a:ea typeface="Open Sans" pitchFamily="34" charset="-122"/>
                <a:cs typeface="Open Sans" pitchFamily="34" charset="-120"/>
              </a:rPr>
              <a:t>ABOUT THE TEACHER</a:t>
            </a:r>
            <a:endParaRPr lang="en-US" sz="1800" dirty="0"/>
          </a:p>
        </p:txBody>
      </p:sp>
      <p:sp>
        <p:nvSpPr>
          <p:cNvPr id="3" name="Shape 1"/>
          <p:cNvSpPr/>
          <p:nvPr/>
        </p:nvSpPr>
        <p:spPr>
          <a:xfrm>
            <a:off x="1047750" y="1457325"/>
            <a:ext cx="5334000" cy="47625"/>
          </a:xfrm>
          <a:prstGeom prst="rect">
            <a:avLst/>
          </a:prstGeom>
          <a:solidFill>
            <a:srgbClr val="DDB84E"/>
          </a:solidFill>
          <a:ln/>
        </p:spPr>
      </p:sp>
      <p:pic>
        <p:nvPicPr>
          <p:cNvPr id="4" name="Image 0" descr="preencoded.png">    </p:cNvPr>
          <p:cNvPicPr>
            <a:picLocks noChangeAspect="1"/>
          </p:cNvPicPr>
          <p:nvPr/>
        </p:nvPicPr>
        <p:blipFill>
          <a:blip r:embed="rId1"/>
          <a:srcRect l="0" r="0" t="529" b="1875"/>
          <a:stretch/>
        </p:blipFill>
        <p:spPr>
          <a:xfrm>
            <a:off x="1047750" y="1457325"/>
            <a:ext cx="5334000" cy="5381625"/>
          </a:xfrm>
          <a:prstGeom prst="rect">
            <a:avLst/>
          </a:prstGeom>
        </p:spPr>
      </p:pic>
      <p:sp>
        <p:nvSpPr>
          <p:cNvPr id="5" name="Text 2"/>
          <p:cNvSpPr/>
          <p:nvPr/>
        </p:nvSpPr>
        <p:spPr>
          <a:xfrm>
            <a:off x="1047750" y="7143750"/>
            <a:ext cx="5867400" cy="638175"/>
          </a:xfrm>
          <a:prstGeom prst="rect">
            <a:avLst/>
          </a:prstGeom>
          <a:noFill/>
          <a:ln/>
        </p:spPr>
        <p:txBody>
          <a:bodyPr wrap="square" lIns="25400" tIns="25400" rIns="25400" bIns="25400" rtlCol="0" anchor="t">
            <a:normAutofit/>
          </a:bodyPr>
          <a:lstStyle/>
          <a:p>
            <a:pPr algn="l" indent="0" marL="0">
              <a:lnSpc>
                <a:spcPct val="78750"/>
              </a:lnSpc>
              <a:buNone/>
            </a:pPr>
            <a:r>
              <a:rPr lang="en-US" sz="4500" b="1" dirty="0">
                <a:solidFill>
                  <a:srgbClr val="FFFFFF"/>
                </a:solidFill>
                <a:latin typeface="Playfair Display" pitchFamily="34" charset="0"/>
                <a:ea typeface="Playfair Display" pitchFamily="34" charset="-122"/>
                <a:cs typeface="Playfair Display" pitchFamily="34" charset="-120"/>
              </a:rPr>
              <a:t>Diana Khan</a:t>
            </a:r>
            <a:endParaRPr lang="en-US" sz="4500" dirty="0"/>
          </a:p>
        </p:txBody>
      </p:sp>
      <p:sp>
        <p:nvSpPr>
          <p:cNvPr id="6" name="Text 3"/>
          <p:cNvSpPr/>
          <p:nvPr/>
        </p:nvSpPr>
        <p:spPr>
          <a:xfrm>
            <a:off x="1047750" y="7877175"/>
            <a:ext cx="5867400" cy="476250"/>
          </a:xfrm>
          <a:prstGeom prst="rect">
            <a:avLst/>
          </a:prstGeom>
          <a:noFill/>
          <a:ln/>
        </p:spPr>
        <p:txBody>
          <a:bodyPr wrap="square" lIns="25400" tIns="25400" rIns="25400" bIns="25400" rtlCol="0" anchor="t">
            <a:normAutofit/>
          </a:bodyPr>
          <a:lstStyle/>
          <a:p>
            <a:pPr algn="l" indent="0" marL="0">
              <a:buNone/>
            </a:pPr>
            <a:r>
              <a:rPr lang="en-US" sz="2550" spc="510" kern="0" dirty="0">
                <a:solidFill>
                  <a:srgbClr val="DDB84E"/>
                </a:solidFill>
                <a:latin typeface="Playfair Display SC" pitchFamily="34" charset="0"/>
                <a:ea typeface="Playfair Display SC" pitchFamily="34" charset="-122"/>
                <a:cs typeface="Playfair Display SC" pitchFamily="34" charset="-120"/>
              </a:rPr>
              <a:t>ESQ.</a:t>
            </a:r>
            <a:endParaRPr lang="en-US" sz="2550" dirty="0"/>
          </a:p>
        </p:txBody>
      </p:sp>
      <p:sp>
        <p:nvSpPr>
          <p:cNvPr id="7" name="Shape 4"/>
          <p:cNvSpPr/>
          <p:nvPr/>
        </p:nvSpPr>
        <p:spPr>
          <a:xfrm>
            <a:off x="1047750" y="8582025"/>
            <a:ext cx="1143000" cy="38100"/>
          </a:xfrm>
          <a:prstGeom prst="rect">
            <a:avLst/>
          </a:prstGeom>
          <a:solidFill>
            <a:srgbClr val="DDB84E"/>
          </a:solidFill>
          <a:ln/>
        </p:spPr>
      </p:sp>
      <p:sp>
        <p:nvSpPr>
          <p:cNvPr id="8" name="Text 5"/>
          <p:cNvSpPr/>
          <p:nvPr/>
        </p:nvSpPr>
        <p:spPr>
          <a:xfrm>
            <a:off x="7048500" y="1457325"/>
            <a:ext cx="10497503" cy="1573411"/>
          </a:xfrm>
          <a:prstGeom prst="rect">
            <a:avLst/>
          </a:prstGeom>
          <a:noFill/>
          <a:ln/>
        </p:spPr>
        <p:txBody>
          <a:bodyPr wrap="square" lIns="25400" tIns="25400" rIns="25400" bIns="25400" rtlCol="0" anchor="t">
            <a:normAutofit/>
          </a:bodyPr>
          <a:lstStyle/>
          <a:p>
            <a:pPr algn="l" indent="0" marL="0">
              <a:lnSpc>
                <a:spcPct val="111944"/>
              </a:lnSpc>
              <a:buNone/>
            </a:pPr>
            <a:r>
              <a:rPr lang="en-US" sz="1950" dirty="0">
                <a:solidFill>
                  <a:srgbClr val="FFFFFF">
                    <a:alpha val="86000"/>
                  </a:srgbClr>
                </a:solidFill>
                <a:latin typeface="Open Sans" pitchFamily="34" charset="0"/>
                <a:ea typeface="Open Sans" pitchFamily="34" charset="-122"/>
                <a:cs typeface="Open Sans" pitchFamily="34" charset="-120"/>
              </a:rPr>
              <a:t>Diana G. Khan is an attorney, real estate broker, and community leader based in Maryland. As the founder of DK Law Group, she brings over 15 years of experience helping families and businesses protect what matters most through estate planning, real estate, and business law.</a:t>
            </a:r>
            <a:endParaRPr lang="en-US" sz="1950" dirty="0"/>
          </a:p>
        </p:txBody>
      </p:sp>
      <p:sp>
        <p:nvSpPr>
          <p:cNvPr id="9" name="Text 6"/>
          <p:cNvSpPr/>
          <p:nvPr/>
        </p:nvSpPr>
        <p:spPr>
          <a:xfrm>
            <a:off x="7048500" y="3240286"/>
            <a:ext cx="10497503" cy="1573411"/>
          </a:xfrm>
          <a:prstGeom prst="rect">
            <a:avLst/>
          </a:prstGeom>
          <a:noFill/>
          <a:ln/>
        </p:spPr>
        <p:txBody>
          <a:bodyPr wrap="square" lIns="25400" tIns="25400" rIns="25400" bIns="25400" rtlCol="0" anchor="t">
            <a:normAutofit/>
          </a:bodyPr>
          <a:lstStyle/>
          <a:p>
            <a:pPr algn="l" indent="0" marL="0">
              <a:lnSpc>
                <a:spcPct val="111944"/>
              </a:lnSpc>
              <a:buNone/>
            </a:pPr>
            <a:r>
              <a:rPr lang="en-US" sz="1950" dirty="0">
                <a:solidFill>
                  <a:srgbClr val="FFFFFF">
                    <a:alpha val="86000"/>
                  </a:srgbClr>
                </a:solidFill>
                <a:latin typeface="Open Sans" pitchFamily="34" charset="0"/>
                <a:ea typeface="Open Sans" pitchFamily="34" charset="-122"/>
                <a:cs typeface="Open Sans" pitchFamily="34" charset="-120"/>
              </a:rPr>
              <a:t>An entrepreneur at heart, Diana leads several companies while raising three children with her husband. She's recognized for making the law accessible, guiding clients with both expertise and genuine care, and earning honors such as Top 40 Lawyer by the American Bar Association.</a:t>
            </a:r>
            <a:endParaRPr lang="en-US" sz="1950" dirty="0"/>
          </a:p>
        </p:txBody>
      </p:sp>
      <p:sp>
        <p:nvSpPr>
          <p:cNvPr id="10" name="Text 7"/>
          <p:cNvSpPr/>
          <p:nvPr/>
        </p:nvSpPr>
        <p:spPr>
          <a:xfrm>
            <a:off x="7048500" y="5023247"/>
            <a:ext cx="10497503" cy="1189583"/>
          </a:xfrm>
          <a:prstGeom prst="rect">
            <a:avLst/>
          </a:prstGeom>
          <a:noFill/>
          <a:ln/>
        </p:spPr>
        <p:txBody>
          <a:bodyPr wrap="square" lIns="25400" tIns="25400" rIns="25400" bIns="25400" rtlCol="0" anchor="t">
            <a:normAutofit/>
          </a:bodyPr>
          <a:lstStyle/>
          <a:p>
            <a:pPr algn="l" indent="0" marL="0">
              <a:lnSpc>
                <a:spcPct val="111944"/>
              </a:lnSpc>
              <a:buNone/>
            </a:pPr>
            <a:r>
              <a:rPr lang="en-US" sz="1950" dirty="0">
                <a:solidFill>
                  <a:srgbClr val="FFFFFF">
                    <a:alpha val="86000"/>
                  </a:srgbClr>
                </a:solidFill>
                <a:latin typeface="Open Sans" pitchFamily="34" charset="0"/>
                <a:ea typeface="Open Sans" pitchFamily="34" charset="-122"/>
                <a:cs typeface="Open Sans" pitchFamily="34" charset="-120"/>
              </a:rPr>
              <a:t>Deeply committed to her community, Diana supports local nonprofits, mentors rising professionals, and shares her journey through speaking and mentorship to inspire the next generation</a:t>
            </a:r>
            <a:endParaRPr lang="en-US" sz="1950" dirty="0"/>
          </a:p>
        </p:txBody>
      </p:sp>
      <p:sp>
        <p:nvSpPr>
          <p:cNvPr id="11" name="Shape 8"/>
          <p:cNvSpPr/>
          <p:nvPr/>
        </p:nvSpPr>
        <p:spPr>
          <a:xfrm>
            <a:off x="1047750" y="8782050"/>
            <a:ext cx="16192500" cy="9525"/>
          </a:xfrm>
          <a:prstGeom prst="rect">
            <a:avLst/>
          </a:prstGeom>
          <a:solidFill>
            <a:srgbClr val="2E2E2E"/>
          </a:solidFill>
          <a:ln/>
        </p:spPr>
      </p:sp>
      <p:sp>
        <p:nvSpPr>
          <p:cNvPr id="12" name="Text 9"/>
          <p:cNvSpPr/>
          <p:nvPr/>
        </p:nvSpPr>
        <p:spPr>
          <a:xfrm>
            <a:off x="1047750" y="9158288"/>
            <a:ext cx="3724751" cy="381000"/>
          </a:xfrm>
          <a:prstGeom prst="rect">
            <a:avLst/>
          </a:prstGeom>
          <a:noFill/>
          <a:ln/>
        </p:spPr>
        <p:txBody>
          <a:bodyPr wrap="square" lIns="25400" tIns="25400" rIns="25400" bIns="25400" rtlCol="0" anchor="t">
            <a:normAutofit/>
          </a:bodyPr>
          <a:lstStyle/>
          <a:p>
            <a:pPr algn="l" indent="0" marL="0">
              <a:buNone/>
            </a:pPr>
            <a:r>
              <a:rPr lang="en-US" sz="1950" b="1" spc="390" kern="0" dirty="0">
                <a:solidFill>
                  <a:srgbClr val="DDB84E"/>
                </a:solidFill>
                <a:latin typeface="Open Sans" pitchFamily="34" charset="0"/>
                <a:ea typeface="Open Sans" pitchFamily="34" charset="-122"/>
                <a:cs typeface="Open Sans" pitchFamily="34" charset="-120"/>
              </a:rPr>
              <a:t>CONTACT US TODAY!</a:t>
            </a:r>
            <a:endParaRPr lang="en-US" sz="1950" dirty="0"/>
          </a:p>
        </p:txBody>
      </p:sp>
      <p:sp>
        <p:nvSpPr>
          <p:cNvPr id="13" name="Text 10"/>
          <p:cNvSpPr/>
          <p:nvPr/>
        </p:nvSpPr>
        <p:spPr>
          <a:xfrm>
            <a:off x="9629477" y="9134475"/>
            <a:ext cx="1999565" cy="428625"/>
          </a:xfrm>
          <a:prstGeom prst="rect">
            <a:avLst/>
          </a:prstGeom>
          <a:noFill/>
          <a:ln/>
        </p:spPr>
        <p:txBody>
          <a:bodyPr wrap="square" lIns="25400" tIns="25400" rIns="25400" bIns="25400" rtlCol="0" anchor="t">
            <a:normAutofit/>
          </a:bodyPr>
          <a:lstStyle/>
          <a:p>
            <a:pPr algn="l" indent="0" marL="0">
              <a:buNone/>
            </a:pPr>
            <a:r>
              <a:rPr lang="en-US" sz="2250" dirty="0">
                <a:solidFill>
                  <a:srgbClr val="FFFFFF"/>
                </a:solidFill>
                <a:latin typeface="Open Sans" pitchFamily="34" charset="0"/>
                <a:ea typeface="Open Sans" pitchFamily="34" charset="-122"/>
                <a:cs typeface="Open Sans" pitchFamily="34" charset="-120"/>
              </a:rPr>
              <a:t>240-266-0291</a:t>
            </a:r>
            <a:endParaRPr lang="en-US" sz="2250" dirty="0"/>
          </a:p>
        </p:txBody>
      </p:sp>
      <p:sp>
        <p:nvSpPr>
          <p:cNvPr id="14" name="Text 11"/>
          <p:cNvSpPr/>
          <p:nvPr/>
        </p:nvSpPr>
        <p:spPr>
          <a:xfrm>
            <a:off x="11980664" y="9134475"/>
            <a:ext cx="3147179" cy="428625"/>
          </a:xfrm>
          <a:prstGeom prst="rect">
            <a:avLst/>
          </a:prstGeom>
          <a:noFill/>
          <a:ln/>
        </p:spPr>
        <p:txBody>
          <a:bodyPr wrap="square" lIns="25400" tIns="25400" rIns="25400" bIns="25400" rtlCol="0" anchor="t">
            <a:normAutofit/>
          </a:bodyPr>
          <a:lstStyle/>
          <a:p>
            <a:pPr algn="l" indent="0" marL="0">
              <a:buNone/>
            </a:pPr>
            <a:r>
              <a:rPr lang="en-US" sz="2250" dirty="0">
                <a:solidFill>
                  <a:srgbClr val="FFFFFF"/>
                </a:solidFill>
                <a:latin typeface="Open Sans" pitchFamily="34" charset="0"/>
                <a:ea typeface="Open Sans" pitchFamily="34" charset="-122"/>
                <a:cs typeface="Open Sans" pitchFamily="34" charset="-120"/>
              </a:rPr>
              <a:t>diana@dklawmd.com</a:t>
            </a:r>
            <a:endParaRPr lang="en-US" sz="2250" dirty="0"/>
          </a:p>
        </p:txBody>
      </p:sp>
      <p:sp>
        <p:nvSpPr>
          <p:cNvPr id="15" name="Text 12"/>
          <p:cNvSpPr/>
          <p:nvPr/>
        </p:nvSpPr>
        <p:spPr>
          <a:xfrm>
            <a:off x="15375136" y="9134475"/>
            <a:ext cx="2051625" cy="428625"/>
          </a:xfrm>
          <a:prstGeom prst="rect">
            <a:avLst/>
          </a:prstGeom>
          <a:noFill/>
          <a:ln/>
        </p:spPr>
        <p:txBody>
          <a:bodyPr wrap="square" lIns="25400" tIns="25400" rIns="25400" bIns="25400" rtlCol="0" anchor="t">
            <a:normAutofit/>
          </a:bodyPr>
          <a:lstStyle/>
          <a:p>
            <a:pPr algn="l" indent="0" marL="0">
              <a:buNone/>
            </a:pPr>
            <a:r>
              <a:rPr lang="en-US" sz="2250" dirty="0">
                <a:solidFill>
                  <a:srgbClr val="FFFFFF"/>
                </a:solidFill>
                <a:latin typeface="Open Sans" pitchFamily="34" charset="0"/>
                <a:ea typeface="Open Sans" pitchFamily="34" charset="-122"/>
                <a:cs typeface="Open Sans" pitchFamily="34" charset="-120"/>
              </a:rPr>
              <a:t>dklawmd.com</a:t>
            </a:r>
            <a:endParaRPr lang="en-US" sz="2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2026-08-13T12:55:39Z</dcterms:created>
  <dcterms:modified xsi:type="dcterms:W3CDTF">2026-08-13T12:55:39Z</dcterms:modified>
</cp:coreProperties>
</file>