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4"/>
  </p:sldMasterIdLst>
  <p:notesMasterIdLst>
    <p:notesMasterId r:id="rId59"/>
  </p:notesMasterIdLst>
  <p:sldIdLst>
    <p:sldId id="256" r:id="rId5"/>
    <p:sldId id="257" r:id="rId6"/>
    <p:sldId id="267" r:id="rId7"/>
    <p:sldId id="266" r:id="rId8"/>
    <p:sldId id="263" r:id="rId9"/>
    <p:sldId id="264" r:id="rId10"/>
    <p:sldId id="342" r:id="rId11"/>
    <p:sldId id="343" r:id="rId12"/>
    <p:sldId id="265" r:id="rId13"/>
    <p:sldId id="347" r:id="rId14"/>
    <p:sldId id="348" r:id="rId15"/>
    <p:sldId id="349" r:id="rId16"/>
    <p:sldId id="350" r:id="rId17"/>
    <p:sldId id="268" r:id="rId18"/>
    <p:sldId id="351" r:id="rId19"/>
    <p:sldId id="352" r:id="rId20"/>
    <p:sldId id="353" r:id="rId21"/>
    <p:sldId id="354" r:id="rId22"/>
    <p:sldId id="355" r:id="rId23"/>
    <p:sldId id="356" r:id="rId24"/>
    <p:sldId id="357" r:id="rId25"/>
    <p:sldId id="358" r:id="rId26"/>
    <p:sldId id="359" r:id="rId27"/>
    <p:sldId id="360" r:id="rId28"/>
    <p:sldId id="361" r:id="rId29"/>
    <p:sldId id="362" r:id="rId30"/>
    <p:sldId id="363" r:id="rId31"/>
    <p:sldId id="364" r:id="rId32"/>
    <p:sldId id="365" r:id="rId33"/>
    <p:sldId id="366" r:id="rId34"/>
    <p:sldId id="368" r:id="rId35"/>
    <p:sldId id="369" r:id="rId36"/>
    <p:sldId id="370" r:id="rId37"/>
    <p:sldId id="371" r:id="rId38"/>
    <p:sldId id="372" r:id="rId39"/>
    <p:sldId id="373" r:id="rId40"/>
    <p:sldId id="374" r:id="rId41"/>
    <p:sldId id="375" r:id="rId42"/>
    <p:sldId id="376" r:id="rId43"/>
    <p:sldId id="377" r:id="rId44"/>
    <p:sldId id="378" r:id="rId45"/>
    <p:sldId id="379" r:id="rId46"/>
    <p:sldId id="380" r:id="rId47"/>
    <p:sldId id="381" r:id="rId48"/>
    <p:sldId id="382" r:id="rId49"/>
    <p:sldId id="383" r:id="rId50"/>
    <p:sldId id="384" r:id="rId51"/>
    <p:sldId id="385" r:id="rId52"/>
    <p:sldId id="386" r:id="rId53"/>
    <p:sldId id="387" r:id="rId54"/>
    <p:sldId id="388" r:id="rId55"/>
    <p:sldId id="389" r:id="rId56"/>
    <p:sldId id="390" r:id="rId57"/>
    <p:sldId id="313"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5780"/>
    <a:srgbClr val="636B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6357" autoAdjust="0"/>
  </p:normalViewPr>
  <p:slideViewPr>
    <p:cSldViewPr snapToGrid="0" snapToObjects="1">
      <p:cViewPr varScale="1">
        <p:scale>
          <a:sx n="110" d="100"/>
          <a:sy n="110"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61"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FD4490-40C2-E040-AFA2-44B62A533BF3}" type="datetimeFigureOut">
              <a:rPr lang="en-US" smtClean="0"/>
              <a:t>5/3/2023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84CABC-F432-1E49-B21A-40B2357A4337}" type="slidenum">
              <a:rPr lang="en-US" smtClean="0"/>
              <a:t>‹#›</a:t>
            </a:fld>
            <a:endParaRPr lang="en-US"/>
          </a:p>
        </p:txBody>
      </p:sp>
    </p:spTree>
    <p:extLst>
      <p:ext uri="{BB962C8B-B14F-4D97-AF65-F5344CB8AC3E}">
        <p14:creationId xmlns:p14="http://schemas.microsoft.com/office/powerpoint/2010/main" val="4232965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9368" y="1373464"/>
            <a:ext cx="10353261" cy="2387600"/>
          </a:xfrm>
        </p:spPr>
        <p:txBody>
          <a:bodyPr anchor="b">
            <a:normAutofit/>
          </a:bodyPr>
          <a:lstStyle>
            <a:lvl1pPr algn="ctr">
              <a:defRPr sz="5400" b="1" i="0">
                <a:solidFill>
                  <a:srgbClr val="035780"/>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Subtitle 2"/>
          <p:cNvSpPr>
            <a:spLocks noGrp="1"/>
          </p:cNvSpPr>
          <p:nvPr>
            <p:ph type="subTitle" idx="1"/>
          </p:nvPr>
        </p:nvSpPr>
        <p:spPr>
          <a:xfrm>
            <a:off x="1523999" y="3761064"/>
            <a:ext cx="9144000" cy="1655762"/>
          </a:xfrm>
        </p:spPr>
        <p:txBody>
          <a:bodyPr/>
          <a:lstStyle>
            <a:lvl1pPr marL="0" indent="0" algn="ctr">
              <a:buNone/>
              <a:defRPr sz="2400" b="0" i="0">
                <a:solidFill>
                  <a:srgbClr val="035780"/>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9296400" y="6415985"/>
            <a:ext cx="2743200" cy="365125"/>
          </a:xfrm>
        </p:spPr>
        <p:txBody>
          <a:bodyPr/>
          <a:lstStyle>
            <a:lvl1pPr>
              <a:defRPr>
                <a:solidFill>
                  <a:schemeClr val="bg1"/>
                </a:solidFill>
              </a:defRPr>
            </a:lvl1pPr>
          </a:lstStyle>
          <a:p>
            <a:fld id="{F0C4E960-F5DF-3342-A1B2-823DB3CBF233}" type="slidenum">
              <a:rPr lang="en-US" smtClean="0"/>
              <a:pPr/>
              <a:t>‹#›</a:t>
            </a:fld>
            <a:endParaRPr lang="en-US"/>
          </a:p>
        </p:txBody>
      </p:sp>
    </p:spTree>
    <p:extLst>
      <p:ext uri="{BB962C8B-B14F-4D97-AF65-F5344CB8AC3E}">
        <p14:creationId xmlns:p14="http://schemas.microsoft.com/office/powerpoint/2010/main" val="2297153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74642"/>
            <a:ext cx="10515600" cy="831471"/>
          </a:xfrm>
        </p:spPr>
        <p:txBody>
          <a:bodyPr>
            <a:normAutofit/>
          </a:bodyPr>
          <a:lstStyle>
            <a:lvl1pPr>
              <a:defRPr sz="4000" b="1" i="0">
                <a:solidFill>
                  <a:srgbClr val="035780"/>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400" b="0" i="0">
                <a:solidFill>
                  <a:srgbClr val="035780"/>
                </a:solidFill>
                <a:latin typeface="Tahoma" panose="020B0604030504040204" pitchFamily="34" charset="0"/>
                <a:ea typeface="Tahoma" panose="020B0604030504040204" pitchFamily="34" charset="0"/>
                <a:cs typeface="Tahoma" panose="020B0604030504040204" pitchFamily="34" charset="0"/>
              </a:defRPr>
            </a:lvl1pPr>
            <a:lvl2pPr>
              <a:defRPr sz="2000" b="0" i="0">
                <a:solidFill>
                  <a:srgbClr val="636B70"/>
                </a:solidFill>
                <a:latin typeface="Tahoma" panose="020B0604030504040204" pitchFamily="34" charset="0"/>
                <a:ea typeface="Tahoma" panose="020B0604030504040204" pitchFamily="34" charset="0"/>
                <a:cs typeface="Tahoma" panose="020B0604030504040204" pitchFamily="34" charset="0"/>
              </a:defRPr>
            </a:lvl2pPr>
            <a:lvl3pPr>
              <a:defRPr sz="1800" b="0" i="0">
                <a:solidFill>
                  <a:srgbClr val="035780"/>
                </a:solidFill>
                <a:latin typeface="Tahoma" panose="020B0604030504040204" pitchFamily="34" charset="0"/>
                <a:ea typeface="Tahoma" panose="020B0604030504040204" pitchFamily="34" charset="0"/>
                <a:cs typeface="Tahoma" panose="020B0604030504040204" pitchFamily="34" charset="0"/>
              </a:defRPr>
            </a:lvl3pPr>
            <a:lvl4pPr>
              <a:defRPr sz="1600" b="0" i="0">
                <a:solidFill>
                  <a:srgbClr val="636B70"/>
                </a:solidFill>
                <a:latin typeface="Tahoma" panose="020B0604030504040204" pitchFamily="34" charset="0"/>
                <a:ea typeface="Tahoma" panose="020B0604030504040204" pitchFamily="34" charset="0"/>
                <a:cs typeface="Tahoma" panose="020B0604030504040204" pitchFamily="34" charset="0"/>
              </a:defRPr>
            </a:lvl4pPr>
            <a:lvl5pPr>
              <a:defRPr sz="1600" b="0" i="0">
                <a:solidFill>
                  <a:srgbClr val="035780"/>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a:extLst>
              <a:ext uri="{FF2B5EF4-FFF2-40B4-BE49-F238E27FC236}">
                <a16:creationId xmlns:a16="http://schemas.microsoft.com/office/drawing/2014/main" id="{6EAEA014-4AD8-2E43-8C39-4ACF2812284F}"/>
              </a:ext>
            </a:extLst>
          </p:cNvPr>
          <p:cNvSpPr>
            <a:spLocks noGrp="1"/>
          </p:cNvSpPr>
          <p:nvPr>
            <p:ph type="sldNum" sz="quarter" idx="12"/>
          </p:nvPr>
        </p:nvSpPr>
        <p:spPr>
          <a:xfrm>
            <a:off x="9296400" y="6415985"/>
            <a:ext cx="2743200" cy="365125"/>
          </a:xfrm>
        </p:spPr>
        <p:txBody>
          <a:bodyPr/>
          <a:lstStyle>
            <a:lvl1pPr>
              <a:defRPr>
                <a:solidFill>
                  <a:schemeClr val="bg1"/>
                </a:solidFill>
              </a:defRPr>
            </a:lvl1pPr>
          </a:lstStyle>
          <a:p>
            <a:fld id="{F0C4E960-F5DF-3342-A1B2-823DB3CBF233}" type="slidenum">
              <a:rPr lang="en-US" smtClean="0"/>
              <a:pPr/>
              <a:t>‹#›</a:t>
            </a:fld>
            <a:endParaRPr lang="en-US"/>
          </a:p>
        </p:txBody>
      </p:sp>
    </p:spTree>
    <p:extLst>
      <p:ext uri="{BB962C8B-B14F-4D97-AF65-F5344CB8AC3E}">
        <p14:creationId xmlns:p14="http://schemas.microsoft.com/office/powerpoint/2010/main" val="78273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defRPr sz="5400" b="1" i="0">
                <a:solidFill>
                  <a:srgbClr val="035780"/>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2000" b="0" i="0">
                <a:solidFill>
                  <a:srgbClr val="636B70"/>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Slide Number Placeholder 5">
            <a:extLst>
              <a:ext uri="{FF2B5EF4-FFF2-40B4-BE49-F238E27FC236}">
                <a16:creationId xmlns:a16="http://schemas.microsoft.com/office/drawing/2014/main" id="{ECDE7FBD-799D-194C-83EE-CC2DA6A04419}"/>
              </a:ext>
            </a:extLst>
          </p:cNvPr>
          <p:cNvSpPr>
            <a:spLocks noGrp="1"/>
          </p:cNvSpPr>
          <p:nvPr>
            <p:ph type="sldNum" sz="quarter" idx="12"/>
          </p:nvPr>
        </p:nvSpPr>
        <p:spPr>
          <a:xfrm>
            <a:off x="9296400" y="6415985"/>
            <a:ext cx="2743200" cy="365125"/>
          </a:xfrm>
        </p:spPr>
        <p:txBody>
          <a:bodyPr/>
          <a:lstStyle>
            <a:lvl1pPr>
              <a:defRPr>
                <a:solidFill>
                  <a:schemeClr val="bg1"/>
                </a:solidFill>
              </a:defRPr>
            </a:lvl1pPr>
          </a:lstStyle>
          <a:p>
            <a:fld id="{F0C4E960-F5DF-3342-A1B2-823DB3CBF233}" type="slidenum">
              <a:rPr lang="en-US" smtClean="0"/>
              <a:pPr/>
              <a:t>‹#›</a:t>
            </a:fld>
            <a:endParaRPr lang="en-US"/>
          </a:p>
        </p:txBody>
      </p:sp>
    </p:spTree>
    <p:extLst>
      <p:ext uri="{BB962C8B-B14F-4D97-AF65-F5344CB8AC3E}">
        <p14:creationId xmlns:p14="http://schemas.microsoft.com/office/powerpoint/2010/main" val="3654765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normAutofit/>
          </a:bodyPr>
          <a:lstStyle>
            <a:lvl1pPr>
              <a:defRPr sz="2400" b="0" i="0">
                <a:solidFill>
                  <a:srgbClr val="035780"/>
                </a:solidFill>
                <a:latin typeface="Tahoma" panose="020B0604030504040204" pitchFamily="34" charset="0"/>
                <a:ea typeface="Tahoma" panose="020B0604030504040204" pitchFamily="34" charset="0"/>
                <a:cs typeface="Tahoma" panose="020B0604030504040204" pitchFamily="34" charset="0"/>
              </a:defRPr>
            </a:lvl1pPr>
            <a:lvl2pPr>
              <a:defRPr sz="2000" b="0" i="0">
                <a:solidFill>
                  <a:srgbClr val="636B70"/>
                </a:solidFill>
                <a:latin typeface="Tahoma" panose="020B0604030504040204" pitchFamily="34" charset="0"/>
                <a:ea typeface="Tahoma" panose="020B0604030504040204" pitchFamily="34" charset="0"/>
                <a:cs typeface="Tahoma" panose="020B0604030504040204" pitchFamily="34" charset="0"/>
              </a:defRPr>
            </a:lvl2pPr>
            <a:lvl3pPr>
              <a:defRPr sz="1800" b="0" i="0">
                <a:solidFill>
                  <a:srgbClr val="035780"/>
                </a:solidFill>
                <a:latin typeface="Tahoma" panose="020B0604030504040204" pitchFamily="34" charset="0"/>
                <a:ea typeface="Tahoma" panose="020B0604030504040204" pitchFamily="34" charset="0"/>
                <a:cs typeface="Tahoma" panose="020B0604030504040204" pitchFamily="34" charset="0"/>
              </a:defRPr>
            </a:lvl3pPr>
            <a:lvl4pPr>
              <a:defRPr sz="1600" b="0" i="0">
                <a:solidFill>
                  <a:srgbClr val="636B70"/>
                </a:solidFill>
                <a:latin typeface="Tahoma" panose="020B0604030504040204" pitchFamily="34" charset="0"/>
                <a:ea typeface="Tahoma" panose="020B0604030504040204" pitchFamily="34" charset="0"/>
                <a:cs typeface="Tahoma" panose="020B0604030504040204" pitchFamily="34" charset="0"/>
              </a:defRPr>
            </a:lvl4pPr>
            <a:lvl5pPr>
              <a:defRPr sz="1600" b="0" i="0">
                <a:solidFill>
                  <a:srgbClr val="035780"/>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normAutofit/>
          </a:bodyPr>
          <a:lstStyle>
            <a:lvl1pPr>
              <a:defRPr sz="2400" b="0" i="0">
                <a:solidFill>
                  <a:srgbClr val="035780"/>
                </a:solidFill>
                <a:latin typeface="Tahoma" panose="020B0604030504040204" pitchFamily="34" charset="0"/>
                <a:ea typeface="Tahoma" panose="020B0604030504040204" pitchFamily="34" charset="0"/>
                <a:cs typeface="Tahoma" panose="020B0604030504040204" pitchFamily="34" charset="0"/>
              </a:defRPr>
            </a:lvl1pPr>
            <a:lvl2pPr>
              <a:defRPr sz="2000" b="0" i="0">
                <a:solidFill>
                  <a:srgbClr val="636B70"/>
                </a:solidFill>
                <a:latin typeface="Tahoma" panose="020B0604030504040204" pitchFamily="34" charset="0"/>
                <a:ea typeface="Tahoma" panose="020B0604030504040204" pitchFamily="34" charset="0"/>
                <a:cs typeface="Tahoma" panose="020B0604030504040204" pitchFamily="34" charset="0"/>
              </a:defRPr>
            </a:lvl2pPr>
            <a:lvl3pPr>
              <a:defRPr sz="1800" b="0" i="0">
                <a:solidFill>
                  <a:srgbClr val="035780"/>
                </a:solidFill>
                <a:latin typeface="Tahoma" panose="020B0604030504040204" pitchFamily="34" charset="0"/>
                <a:ea typeface="Tahoma" panose="020B0604030504040204" pitchFamily="34" charset="0"/>
                <a:cs typeface="Tahoma" panose="020B0604030504040204" pitchFamily="34" charset="0"/>
              </a:defRPr>
            </a:lvl3pPr>
            <a:lvl4pPr>
              <a:defRPr sz="1600" b="0" i="0">
                <a:solidFill>
                  <a:srgbClr val="636B70"/>
                </a:solidFill>
                <a:latin typeface="Tahoma" panose="020B0604030504040204" pitchFamily="34" charset="0"/>
                <a:ea typeface="Tahoma" panose="020B0604030504040204" pitchFamily="34" charset="0"/>
                <a:cs typeface="Tahoma" panose="020B0604030504040204" pitchFamily="34" charset="0"/>
              </a:defRPr>
            </a:lvl4pPr>
            <a:lvl5pPr>
              <a:defRPr sz="1600" b="0" i="0">
                <a:solidFill>
                  <a:srgbClr val="035780"/>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a:extLst>
              <a:ext uri="{FF2B5EF4-FFF2-40B4-BE49-F238E27FC236}">
                <a16:creationId xmlns:a16="http://schemas.microsoft.com/office/drawing/2014/main" id="{FE95DB18-7A4C-2941-8F19-DF4CEABA02ED}"/>
              </a:ext>
            </a:extLst>
          </p:cNvPr>
          <p:cNvSpPr>
            <a:spLocks noGrp="1"/>
          </p:cNvSpPr>
          <p:nvPr>
            <p:ph type="title"/>
          </p:nvPr>
        </p:nvSpPr>
        <p:spPr>
          <a:xfrm>
            <a:off x="838200" y="874642"/>
            <a:ext cx="10515600" cy="831471"/>
          </a:xfrm>
        </p:spPr>
        <p:txBody>
          <a:bodyPr>
            <a:normAutofit/>
          </a:bodyPr>
          <a:lstStyle>
            <a:lvl1pPr>
              <a:defRPr sz="4000" b="1" i="0">
                <a:solidFill>
                  <a:srgbClr val="035780"/>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9" name="Slide Number Placeholder 5">
            <a:extLst>
              <a:ext uri="{FF2B5EF4-FFF2-40B4-BE49-F238E27FC236}">
                <a16:creationId xmlns:a16="http://schemas.microsoft.com/office/drawing/2014/main" id="{10F0219D-F93B-7D41-85D6-8952B1501AD5}"/>
              </a:ext>
            </a:extLst>
          </p:cNvPr>
          <p:cNvSpPr>
            <a:spLocks noGrp="1"/>
          </p:cNvSpPr>
          <p:nvPr>
            <p:ph type="sldNum" sz="quarter" idx="12"/>
          </p:nvPr>
        </p:nvSpPr>
        <p:spPr>
          <a:xfrm>
            <a:off x="9296400" y="6415985"/>
            <a:ext cx="2743200" cy="365125"/>
          </a:xfrm>
        </p:spPr>
        <p:txBody>
          <a:bodyPr/>
          <a:lstStyle>
            <a:lvl1pPr>
              <a:defRPr>
                <a:solidFill>
                  <a:schemeClr val="bg1"/>
                </a:solidFill>
              </a:defRPr>
            </a:lvl1pPr>
          </a:lstStyle>
          <a:p>
            <a:fld id="{F0C4E960-F5DF-3342-A1B2-823DB3CBF233}" type="slidenum">
              <a:rPr lang="en-US" smtClean="0"/>
              <a:pPr/>
              <a:t>‹#›</a:t>
            </a:fld>
            <a:endParaRPr lang="en-US"/>
          </a:p>
        </p:txBody>
      </p:sp>
    </p:spTree>
    <p:extLst>
      <p:ext uri="{BB962C8B-B14F-4D97-AF65-F5344CB8AC3E}">
        <p14:creationId xmlns:p14="http://schemas.microsoft.com/office/powerpoint/2010/main" val="169807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400" b="1" i="0">
                <a:solidFill>
                  <a:srgbClr val="035780"/>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normAutofit/>
          </a:bodyPr>
          <a:lstStyle>
            <a:lvl1pPr>
              <a:defRPr sz="2000" b="0" i="0">
                <a:solidFill>
                  <a:srgbClr val="035780"/>
                </a:solidFill>
                <a:latin typeface="Tahoma" panose="020B0604030504040204" pitchFamily="34" charset="0"/>
                <a:ea typeface="Tahoma" panose="020B0604030504040204" pitchFamily="34" charset="0"/>
                <a:cs typeface="Tahoma" panose="020B0604030504040204" pitchFamily="34" charset="0"/>
              </a:defRPr>
            </a:lvl1pPr>
            <a:lvl2pPr>
              <a:defRPr sz="1800" b="0" i="0">
                <a:solidFill>
                  <a:srgbClr val="636B70"/>
                </a:solidFill>
                <a:latin typeface="Tahoma" panose="020B0604030504040204" pitchFamily="34" charset="0"/>
                <a:ea typeface="Tahoma" panose="020B0604030504040204" pitchFamily="34" charset="0"/>
                <a:cs typeface="Tahoma" panose="020B0604030504040204" pitchFamily="34" charset="0"/>
              </a:defRPr>
            </a:lvl2pPr>
            <a:lvl3pPr>
              <a:defRPr sz="1600" b="0" i="0">
                <a:solidFill>
                  <a:srgbClr val="035780"/>
                </a:solidFill>
                <a:latin typeface="Tahoma" panose="020B0604030504040204" pitchFamily="34" charset="0"/>
                <a:ea typeface="Tahoma" panose="020B0604030504040204" pitchFamily="34" charset="0"/>
                <a:cs typeface="Tahoma" panose="020B0604030504040204" pitchFamily="34" charset="0"/>
              </a:defRPr>
            </a:lvl3pPr>
            <a:lvl4pPr>
              <a:defRPr sz="1400" b="0" i="0">
                <a:solidFill>
                  <a:srgbClr val="636B70"/>
                </a:solidFill>
                <a:latin typeface="Tahoma" panose="020B0604030504040204" pitchFamily="34" charset="0"/>
                <a:ea typeface="Tahoma" panose="020B0604030504040204" pitchFamily="34" charset="0"/>
                <a:cs typeface="Tahoma" panose="020B0604030504040204" pitchFamily="34" charset="0"/>
              </a:defRPr>
            </a:lvl4pPr>
            <a:lvl5pPr>
              <a:defRPr sz="1400" b="0" i="0">
                <a:solidFill>
                  <a:srgbClr val="035780"/>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400" b="1" i="0">
                <a:solidFill>
                  <a:srgbClr val="035780"/>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normAutofit/>
          </a:bodyPr>
          <a:lstStyle>
            <a:lvl1pPr>
              <a:defRPr sz="2000" b="0" i="0">
                <a:solidFill>
                  <a:srgbClr val="035780"/>
                </a:solidFill>
                <a:latin typeface="Tahoma" panose="020B0604030504040204" pitchFamily="34" charset="0"/>
                <a:ea typeface="Tahoma" panose="020B0604030504040204" pitchFamily="34" charset="0"/>
                <a:cs typeface="Tahoma" panose="020B0604030504040204" pitchFamily="34" charset="0"/>
              </a:defRPr>
            </a:lvl1pPr>
            <a:lvl2pPr>
              <a:defRPr sz="1800" b="0" i="0">
                <a:solidFill>
                  <a:srgbClr val="636B70"/>
                </a:solidFill>
                <a:latin typeface="Tahoma" panose="020B0604030504040204" pitchFamily="34" charset="0"/>
                <a:ea typeface="Tahoma" panose="020B0604030504040204" pitchFamily="34" charset="0"/>
                <a:cs typeface="Tahoma" panose="020B0604030504040204" pitchFamily="34" charset="0"/>
              </a:defRPr>
            </a:lvl2pPr>
            <a:lvl3pPr>
              <a:defRPr sz="1600" b="0" i="0">
                <a:solidFill>
                  <a:srgbClr val="035780"/>
                </a:solidFill>
                <a:latin typeface="Tahoma" panose="020B0604030504040204" pitchFamily="34" charset="0"/>
                <a:ea typeface="Tahoma" panose="020B0604030504040204" pitchFamily="34" charset="0"/>
                <a:cs typeface="Tahoma" panose="020B0604030504040204" pitchFamily="34" charset="0"/>
              </a:defRPr>
            </a:lvl3pPr>
            <a:lvl4pPr>
              <a:defRPr sz="1400" b="0" i="0">
                <a:solidFill>
                  <a:srgbClr val="636B70"/>
                </a:solidFill>
                <a:latin typeface="Tahoma" panose="020B0604030504040204" pitchFamily="34" charset="0"/>
                <a:ea typeface="Tahoma" panose="020B0604030504040204" pitchFamily="34" charset="0"/>
                <a:cs typeface="Tahoma" panose="020B0604030504040204" pitchFamily="34" charset="0"/>
              </a:defRPr>
            </a:lvl4pPr>
            <a:lvl5pPr>
              <a:defRPr sz="1400" b="0" i="0">
                <a:solidFill>
                  <a:srgbClr val="035780"/>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a:extLst>
              <a:ext uri="{FF2B5EF4-FFF2-40B4-BE49-F238E27FC236}">
                <a16:creationId xmlns:a16="http://schemas.microsoft.com/office/drawing/2014/main" id="{B2C40BAC-D586-F94B-8C0D-1DC1E0CDBEC2}"/>
              </a:ext>
            </a:extLst>
          </p:cNvPr>
          <p:cNvSpPr>
            <a:spLocks noGrp="1"/>
          </p:cNvSpPr>
          <p:nvPr>
            <p:ph type="title"/>
          </p:nvPr>
        </p:nvSpPr>
        <p:spPr>
          <a:xfrm>
            <a:off x="838200" y="874642"/>
            <a:ext cx="10515600" cy="831471"/>
          </a:xfrm>
        </p:spPr>
        <p:txBody>
          <a:bodyPr>
            <a:normAutofit/>
          </a:bodyPr>
          <a:lstStyle>
            <a:lvl1pPr>
              <a:defRPr sz="4000" b="1" i="0">
                <a:solidFill>
                  <a:srgbClr val="035780"/>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11" name="Slide Number Placeholder 5">
            <a:extLst>
              <a:ext uri="{FF2B5EF4-FFF2-40B4-BE49-F238E27FC236}">
                <a16:creationId xmlns:a16="http://schemas.microsoft.com/office/drawing/2014/main" id="{BAD18DC1-3F59-7E4F-9B1D-30A648455F34}"/>
              </a:ext>
            </a:extLst>
          </p:cNvPr>
          <p:cNvSpPr>
            <a:spLocks noGrp="1"/>
          </p:cNvSpPr>
          <p:nvPr>
            <p:ph type="sldNum" sz="quarter" idx="12"/>
          </p:nvPr>
        </p:nvSpPr>
        <p:spPr>
          <a:xfrm>
            <a:off x="9296400" y="6415985"/>
            <a:ext cx="2743200" cy="365125"/>
          </a:xfrm>
        </p:spPr>
        <p:txBody>
          <a:bodyPr/>
          <a:lstStyle>
            <a:lvl1pPr>
              <a:defRPr>
                <a:solidFill>
                  <a:schemeClr val="bg1"/>
                </a:solidFill>
              </a:defRPr>
            </a:lvl1pPr>
          </a:lstStyle>
          <a:p>
            <a:fld id="{F0C4E960-F5DF-3342-A1B2-823DB3CBF233}" type="slidenum">
              <a:rPr lang="en-US" smtClean="0"/>
              <a:pPr/>
              <a:t>‹#›</a:t>
            </a:fld>
            <a:endParaRPr lang="en-US"/>
          </a:p>
        </p:txBody>
      </p:sp>
    </p:spTree>
    <p:extLst>
      <p:ext uri="{BB962C8B-B14F-4D97-AF65-F5344CB8AC3E}">
        <p14:creationId xmlns:p14="http://schemas.microsoft.com/office/powerpoint/2010/main" val="3876210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7929685-9818-E049-A410-ABCB5C035454}"/>
              </a:ext>
            </a:extLst>
          </p:cNvPr>
          <p:cNvSpPr>
            <a:spLocks noGrp="1"/>
          </p:cNvSpPr>
          <p:nvPr>
            <p:ph type="title"/>
          </p:nvPr>
        </p:nvSpPr>
        <p:spPr>
          <a:xfrm>
            <a:off x="838200" y="874642"/>
            <a:ext cx="10515600" cy="831471"/>
          </a:xfrm>
        </p:spPr>
        <p:txBody>
          <a:bodyPr>
            <a:normAutofit/>
          </a:bodyPr>
          <a:lstStyle>
            <a:lvl1pPr>
              <a:defRPr sz="4000" b="1" i="0">
                <a:solidFill>
                  <a:srgbClr val="035780"/>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7" name="Slide Number Placeholder 5">
            <a:extLst>
              <a:ext uri="{FF2B5EF4-FFF2-40B4-BE49-F238E27FC236}">
                <a16:creationId xmlns:a16="http://schemas.microsoft.com/office/drawing/2014/main" id="{1826BF8A-518E-5149-8086-43117421BC16}"/>
              </a:ext>
            </a:extLst>
          </p:cNvPr>
          <p:cNvSpPr>
            <a:spLocks noGrp="1"/>
          </p:cNvSpPr>
          <p:nvPr>
            <p:ph type="sldNum" sz="quarter" idx="12"/>
          </p:nvPr>
        </p:nvSpPr>
        <p:spPr>
          <a:xfrm>
            <a:off x="9296400" y="6415985"/>
            <a:ext cx="2743200" cy="365125"/>
          </a:xfrm>
        </p:spPr>
        <p:txBody>
          <a:bodyPr/>
          <a:lstStyle>
            <a:lvl1pPr>
              <a:defRPr>
                <a:solidFill>
                  <a:schemeClr val="bg1"/>
                </a:solidFill>
              </a:defRPr>
            </a:lvl1pPr>
          </a:lstStyle>
          <a:p>
            <a:fld id="{F0C4E960-F5DF-3342-A1B2-823DB3CBF233}" type="slidenum">
              <a:rPr lang="en-US" smtClean="0"/>
              <a:pPr/>
              <a:t>‹#›</a:t>
            </a:fld>
            <a:endParaRPr lang="en-US"/>
          </a:p>
        </p:txBody>
      </p:sp>
    </p:spTree>
    <p:extLst>
      <p:ext uri="{BB962C8B-B14F-4D97-AF65-F5344CB8AC3E}">
        <p14:creationId xmlns:p14="http://schemas.microsoft.com/office/powerpoint/2010/main" val="208144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0F84A437-B145-A74D-8CCA-A4D831C0AFDB}"/>
              </a:ext>
            </a:extLst>
          </p:cNvPr>
          <p:cNvSpPr>
            <a:spLocks noGrp="1"/>
          </p:cNvSpPr>
          <p:nvPr>
            <p:ph type="sldNum" sz="quarter" idx="12"/>
          </p:nvPr>
        </p:nvSpPr>
        <p:spPr>
          <a:xfrm>
            <a:off x="9296400" y="6415985"/>
            <a:ext cx="2743200" cy="365125"/>
          </a:xfrm>
        </p:spPr>
        <p:txBody>
          <a:bodyPr/>
          <a:lstStyle>
            <a:lvl1pPr>
              <a:defRPr>
                <a:solidFill>
                  <a:schemeClr val="bg1"/>
                </a:solidFill>
              </a:defRPr>
            </a:lvl1pPr>
          </a:lstStyle>
          <a:p>
            <a:fld id="{F0C4E960-F5DF-3342-A1B2-823DB3CBF233}" type="slidenum">
              <a:rPr lang="en-US" smtClean="0"/>
              <a:pPr/>
              <a:t>‹#›</a:t>
            </a:fld>
            <a:endParaRPr lang="en-US"/>
          </a:p>
        </p:txBody>
      </p:sp>
    </p:spTree>
    <p:extLst>
      <p:ext uri="{BB962C8B-B14F-4D97-AF65-F5344CB8AC3E}">
        <p14:creationId xmlns:p14="http://schemas.microsoft.com/office/powerpoint/2010/main" val="2775107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4E960-F5DF-3342-A1B2-823DB3CBF233}" type="slidenum">
              <a:rPr lang="en-US" smtClean="0"/>
              <a:t>‹#›</a:t>
            </a:fld>
            <a:endParaRPr lang="en-US"/>
          </a:p>
        </p:txBody>
      </p:sp>
      <p:pic>
        <p:nvPicPr>
          <p:cNvPr id="7" name="Picture 6">
            <a:extLst>
              <a:ext uri="{FF2B5EF4-FFF2-40B4-BE49-F238E27FC236}">
                <a16:creationId xmlns:a16="http://schemas.microsoft.com/office/drawing/2014/main" id="{4C7ED317-5961-974C-8EE2-F84287BED739}"/>
              </a:ext>
            </a:extLst>
          </p:cNvPr>
          <p:cNvPicPr>
            <a:picLocks noChangeAspect="1"/>
          </p:cNvPicPr>
          <p:nvPr userDrawn="1"/>
        </p:nvPicPr>
        <p:blipFill>
          <a:blip r:embed="rId9"/>
          <a:srcRect/>
          <a:stretch/>
        </p:blipFill>
        <p:spPr>
          <a:xfrm>
            <a:off x="0" y="0"/>
            <a:ext cx="12192000" cy="6858000"/>
          </a:xfrm>
          <a:prstGeom prst="rect">
            <a:avLst/>
          </a:prstGeom>
        </p:spPr>
      </p:pic>
    </p:spTree>
    <p:extLst>
      <p:ext uri="{BB962C8B-B14F-4D97-AF65-F5344CB8AC3E}">
        <p14:creationId xmlns:p14="http://schemas.microsoft.com/office/powerpoint/2010/main" val="38990393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9012595-1407-4D99-850A-4E6E1235B4BE}"/>
              </a:ext>
            </a:extLst>
          </p:cNvPr>
          <p:cNvSpPr txBox="1">
            <a:spLocks/>
          </p:cNvSpPr>
          <p:nvPr/>
        </p:nvSpPr>
        <p:spPr bwMode="auto">
          <a:xfrm>
            <a:off x="1462481" y="2168554"/>
            <a:ext cx="8749717" cy="2093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000" smtClean="0">
                <a:solidFill>
                  <a:srgbClr val="2B5681"/>
                </a:solidFill>
                <a:latin typeface="+mj-lt"/>
                <a:ea typeface="+mj-ea"/>
                <a:cs typeface="+mj-cs"/>
              </a:defRPr>
            </a:lvl1pPr>
            <a:lvl2pPr algn="l" rtl="0" eaLnBrk="0" fontAlgn="base" hangingPunct="0">
              <a:spcBef>
                <a:spcPct val="0"/>
              </a:spcBef>
              <a:spcAft>
                <a:spcPct val="0"/>
              </a:spcAft>
              <a:defRPr sz="3200">
                <a:solidFill>
                  <a:srgbClr val="2B5681"/>
                </a:solidFill>
                <a:latin typeface="Arial" charset="0"/>
              </a:defRPr>
            </a:lvl2pPr>
            <a:lvl3pPr algn="l" rtl="0" eaLnBrk="0" fontAlgn="base" hangingPunct="0">
              <a:spcBef>
                <a:spcPct val="0"/>
              </a:spcBef>
              <a:spcAft>
                <a:spcPct val="0"/>
              </a:spcAft>
              <a:defRPr sz="3200">
                <a:solidFill>
                  <a:srgbClr val="2B5681"/>
                </a:solidFill>
                <a:latin typeface="Arial" charset="0"/>
              </a:defRPr>
            </a:lvl3pPr>
            <a:lvl4pPr algn="l" rtl="0" eaLnBrk="0" fontAlgn="base" hangingPunct="0">
              <a:spcBef>
                <a:spcPct val="0"/>
              </a:spcBef>
              <a:spcAft>
                <a:spcPct val="0"/>
              </a:spcAft>
              <a:defRPr sz="3200">
                <a:solidFill>
                  <a:srgbClr val="2B5681"/>
                </a:solidFill>
                <a:latin typeface="Arial" charset="0"/>
              </a:defRPr>
            </a:lvl4pPr>
            <a:lvl5pPr algn="l" rtl="0" eaLnBrk="0" fontAlgn="base" hangingPunct="0">
              <a:spcBef>
                <a:spcPct val="0"/>
              </a:spcBef>
              <a:spcAft>
                <a:spcPct val="0"/>
              </a:spcAft>
              <a:defRPr sz="3200">
                <a:solidFill>
                  <a:srgbClr val="2B5681"/>
                </a:solidFill>
                <a:latin typeface="Arial" charset="0"/>
              </a:defRPr>
            </a:lvl5pPr>
            <a:lvl6pPr marL="457200" algn="l" rtl="0" fontAlgn="base">
              <a:spcBef>
                <a:spcPct val="0"/>
              </a:spcBef>
              <a:spcAft>
                <a:spcPct val="0"/>
              </a:spcAft>
              <a:defRPr sz="3200">
                <a:solidFill>
                  <a:srgbClr val="2B5681"/>
                </a:solidFill>
                <a:latin typeface="Arial" charset="0"/>
              </a:defRPr>
            </a:lvl6pPr>
            <a:lvl7pPr marL="914400" algn="l" rtl="0" fontAlgn="base">
              <a:spcBef>
                <a:spcPct val="0"/>
              </a:spcBef>
              <a:spcAft>
                <a:spcPct val="0"/>
              </a:spcAft>
              <a:defRPr sz="3200">
                <a:solidFill>
                  <a:srgbClr val="2B5681"/>
                </a:solidFill>
                <a:latin typeface="Arial" charset="0"/>
              </a:defRPr>
            </a:lvl7pPr>
            <a:lvl8pPr marL="1371600" algn="l" rtl="0" fontAlgn="base">
              <a:spcBef>
                <a:spcPct val="0"/>
              </a:spcBef>
              <a:spcAft>
                <a:spcPct val="0"/>
              </a:spcAft>
              <a:defRPr sz="3200">
                <a:solidFill>
                  <a:srgbClr val="2B5681"/>
                </a:solidFill>
                <a:latin typeface="Arial" charset="0"/>
              </a:defRPr>
            </a:lvl8pPr>
            <a:lvl9pPr marL="1828800" algn="l" rtl="0" fontAlgn="base">
              <a:spcBef>
                <a:spcPct val="0"/>
              </a:spcBef>
              <a:spcAft>
                <a:spcPct val="0"/>
              </a:spcAft>
              <a:defRPr sz="3200">
                <a:solidFill>
                  <a:srgbClr val="2B5681"/>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kern="0" dirty="0">
                <a:latin typeface="Arial"/>
              </a:rPr>
              <a:t>UNDERWRITING TITLES THROUGH CHAPTER 7 &amp; CHAPTER 13 BANKRUPTCIES</a:t>
            </a:r>
            <a:endParaRPr kumimoji="0" lang="en-US" sz="4000" b="0" i="0" u="none" strike="noStrike" kern="0" cap="none" spc="0" normalizeH="0" baseline="0" noProof="0" dirty="0">
              <a:ln>
                <a:noFill/>
              </a:ln>
              <a:solidFill>
                <a:srgbClr val="2B5681"/>
              </a:solidFill>
              <a:effectLst/>
              <a:uLnTx/>
              <a:uFillTx/>
              <a:latin typeface="Arial"/>
              <a:ea typeface="+mj-ea"/>
              <a:cs typeface="+mj-cs"/>
            </a:endParaRPr>
          </a:p>
        </p:txBody>
      </p:sp>
      <p:sp>
        <p:nvSpPr>
          <p:cNvPr id="6" name="Subtitle 2">
            <a:extLst>
              <a:ext uri="{FF2B5EF4-FFF2-40B4-BE49-F238E27FC236}">
                <a16:creationId xmlns:a16="http://schemas.microsoft.com/office/drawing/2014/main" id="{F17742FF-7CA6-4610-BCD8-6E337F93B5DA}"/>
              </a:ext>
            </a:extLst>
          </p:cNvPr>
          <p:cNvSpPr>
            <a:spLocks noGrp="1"/>
          </p:cNvSpPr>
          <p:nvPr>
            <p:ph type="subTitle" idx="1"/>
          </p:nvPr>
        </p:nvSpPr>
        <p:spPr>
          <a:xfrm>
            <a:off x="5763237" y="4261607"/>
            <a:ext cx="4966282" cy="1605793"/>
          </a:xfrm>
        </p:spPr>
        <p:txBody>
          <a:bodyPr>
            <a:normAutofit/>
          </a:bodyPr>
          <a:lstStyle/>
          <a:p>
            <a:r>
              <a:rPr lang="en-US" dirty="0"/>
              <a:t>Presented by: Matthew J. Lynch</a:t>
            </a:r>
          </a:p>
          <a:p>
            <a:r>
              <a:rPr lang="en-US" dirty="0"/>
              <a:t>Mid-Atlantic Underwriting Counsel</a:t>
            </a:r>
          </a:p>
          <a:p>
            <a:r>
              <a:rPr lang="en-US" dirty="0"/>
              <a:t>Title Resources Guaranty Company</a:t>
            </a:r>
          </a:p>
        </p:txBody>
      </p:sp>
    </p:spTree>
    <p:extLst>
      <p:ext uri="{BB962C8B-B14F-4D97-AF65-F5344CB8AC3E}">
        <p14:creationId xmlns:p14="http://schemas.microsoft.com/office/powerpoint/2010/main" val="1814389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 LIQUIDATION OR ADJUSTMENT</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10</a:t>
            </a:fld>
            <a:endParaRPr lang="en-US"/>
          </a:p>
        </p:txBody>
      </p:sp>
      <p:sp>
        <p:nvSpPr>
          <p:cNvPr id="5" name="Content Placeholder 2">
            <a:extLst>
              <a:ext uri="{FF2B5EF4-FFF2-40B4-BE49-F238E27FC236}">
                <a16:creationId xmlns:a16="http://schemas.microsoft.com/office/drawing/2014/main" id="{D9E4D4DB-0104-4751-B4EE-8DB577DF7F9D}"/>
              </a:ext>
            </a:extLst>
          </p:cNvPr>
          <p:cNvSpPr>
            <a:spLocks noGrp="1"/>
          </p:cNvSpPr>
          <p:nvPr/>
        </p:nvSpPr>
        <p:spPr bwMode="auto">
          <a:xfrm>
            <a:off x="92278" y="1706113"/>
            <a:ext cx="10284903"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lvl="2" indent="0">
              <a:buNone/>
            </a:pPr>
            <a:r>
              <a:rPr lang="en-US" dirty="0">
                <a:solidFill>
                  <a:srgbClr val="2B5681"/>
                </a:solidFill>
              </a:rPr>
              <a:t>(m)	The “Fresh Start” rule insulates real property acquired after the 			bankruptcy is discharged and closed from pre-bankruptcy petition 			liens.</a:t>
            </a:r>
          </a:p>
          <a:p>
            <a:pPr marL="1600200" lvl="2" indent="-457200">
              <a:buFont typeface="Arial" panose="020B0604020202020204" pitchFamily="34" charset="0"/>
              <a:buChar char="•"/>
            </a:pPr>
            <a:endParaRPr lang="en-US" dirty="0">
              <a:solidFill>
                <a:srgbClr val="2B5681"/>
              </a:solidFill>
            </a:endParaRPr>
          </a:p>
          <a:p>
            <a:pPr lvl="2" indent="0">
              <a:buNone/>
            </a:pPr>
            <a:r>
              <a:rPr lang="en-US" dirty="0">
                <a:solidFill>
                  <a:srgbClr val="2B5681"/>
                </a:solidFill>
              </a:rPr>
              <a:t>(n)	In order to move forward with settlement, the bankruptcy case 			must have either:</a:t>
            </a:r>
          </a:p>
          <a:p>
            <a:pPr lvl="2" indent="0">
              <a:buNone/>
            </a:pPr>
            <a:r>
              <a:rPr lang="en-US" dirty="0">
                <a:solidFill>
                  <a:srgbClr val="2B5681"/>
                </a:solidFill>
              </a:rPr>
              <a:t>		</a:t>
            </a:r>
            <a:r>
              <a:rPr lang="en-US" dirty="0" err="1">
                <a:solidFill>
                  <a:srgbClr val="2B5681"/>
                </a:solidFill>
              </a:rPr>
              <a:t>i</a:t>
            </a:r>
            <a:r>
              <a:rPr lang="en-US" dirty="0">
                <a:solidFill>
                  <a:srgbClr val="2B5681"/>
                </a:solidFill>
              </a:rPr>
              <a:t>. 	an Order of the Bankruptcy Court allowing for the sale (or 					refinance) 	of the real property; </a:t>
            </a:r>
          </a:p>
          <a:p>
            <a:pPr lvl="2" indent="0">
              <a:buNone/>
            </a:pPr>
            <a:r>
              <a:rPr lang="en-US" dirty="0">
                <a:solidFill>
                  <a:srgbClr val="2B5681"/>
                </a:solidFill>
              </a:rPr>
              <a:t>		ii.	be dismissed; or </a:t>
            </a:r>
          </a:p>
          <a:p>
            <a:pPr lvl="2" indent="0">
              <a:buNone/>
            </a:pPr>
            <a:r>
              <a:rPr lang="en-US" dirty="0">
                <a:solidFill>
                  <a:srgbClr val="2B5681"/>
                </a:solidFill>
              </a:rPr>
              <a:t>		iii. 	be </a:t>
            </a:r>
            <a:r>
              <a:rPr lang="en-US" u="sng" dirty="0">
                <a:solidFill>
                  <a:srgbClr val="2B5681"/>
                </a:solidFill>
              </a:rPr>
              <a:t>discharged</a:t>
            </a:r>
            <a:r>
              <a:rPr lang="en-US" dirty="0">
                <a:solidFill>
                  <a:srgbClr val="2B5681"/>
                </a:solidFill>
              </a:rPr>
              <a:t> and </a:t>
            </a:r>
            <a:r>
              <a:rPr lang="en-US" u="sng" dirty="0">
                <a:solidFill>
                  <a:srgbClr val="2B5681"/>
                </a:solidFill>
              </a:rPr>
              <a:t>“Closed” </a:t>
            </a:r>
            <a:r>
              <a:rPr lang="en-US" dirty="0">
                <a:solidFill>
                  <a:srgbClr val="2B5681"/>
                </a:solidFill>
              </a:rPr>
              <a:t>.  </a:t>
            </a:r>
          </a:p>
          <a:p>
            <a:pPr marL="1600200" lvl="2" indent="-457200">
              <a:buFont typeface="Arial" panose="020B0604020202020204" pitchFamily="34" charset="0"/>
              <a:buChar char="•"/>
            </a:pPr>
            <a:endParaRPr lang="en-US" dirty="0">
              <a:solidFill>
                <a:srgbClr val="2B5681"/>
              </a:solidFill>
            </a:endParaRPr>
          </a:p>
        </p:txBody>
      </p:sp>
    </p:spTree>
    <p:extLst>
      <p:ext uri="{BB962C8B-B14F-4D97-AF65-F5344CB8AC3E}">
        <p14:creationId xmlns:p14="http://schemas.microsoft.com/office/powerpoint/2010/main" val="196475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 LIQUIDATION OR ADJUSTMENT</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11</a:t>
            </a:fld>
            <a:endParaRPr lang="en-US"/>
          </a:p>
        </p:txBody>
      </p:sp>
      <p:sp>
        <p:nvSpPr>
          <p:cNvPr id="6" name="Content Placeholder 2">
            <a:extLst>
              <a:ext uri="{FF2B5EF4-FFF2-40B4-BE49-F238E27FC236}">
                <a16:creationId xmlns:a16="http://schemas.microsoft.com/office/drawing/2014/main" id="{D9E4D4DB-0104-4751-B4EE-8DB577DF7F9D}"/>
              </a:ext>
            </a:extLst>
          </p:cNvPr>
          <p:cNvSpPr>
            <a:spLocks noGrp="1"/>
          </p:cNvSpPr>
          <p:nvPr/>
        </p:nvSpPr>
        <p:spPr bwMode="auto">
          <a:xfrm>
            <a:off x="0" y="1709259"/>
            <a:ext cx="10905688"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lvl="2" indent="0">
              <a:buNone/>
            </a:pPr>
            <a:r>
              <a:rPr lang="en-US" dirty="0">
                <a:solidFill>
                  <a:srgbClr val="2B5681"/>
                </a:solidFill>
              </a:rPr>
              <a:t>(2) Adjustment of Debts of Wage Earner – Chapter 13</a:t>
            </a:r>
          </a:p>
          <a:p>
            <a:pPr lvl="2" indent="0">
              <a:buNone/>
            </a:pPr>
            <a:r>
              <a:rPr lang="en-US" dirty="0">
                <a:solidFill>
                  <a:srgbClr val="2B5681"/>
                </a:solidFill>
              </a:rPr>
              <a:t>(a)	Available only to individuals (and their spouses) 	and sole proprietors 			with regular income.</a:t>
            </a:r>
          </a:p>
          <a:p>
            <a:pPr marL="1600200" lvl="2" indent="-457200">
              <a:spcBef>
                <a:spcPts val="0"/>
              </a:spcBef>
              <a:buFont typeface="Arial" panose="020B0604020202020204" pitchFamily="34" charset="0"/>
              <a:buChar char="•"/>
            </a:pPr>
            <a:endParaRPr lang="en-US" sz="600" dirty="0">
              <a:solidFill>
                <a:srgbClr val="2B5681"/>
              </a:solidFill>
            </a:endParaRPr>
          </a:p>
          <a:p>
            <a:pPr lvl="2" indent="0">
              <a:buNone/>
            </a:pPr>
            <a:r>
              <a:rPr lang="en-US" dirty="0">
                <a:solidFill>
                  <a:srgbClr val="2B5681"/>
                </a:solidFill>
              </a:rPr>
              <a:t>(b)	Voluntary only.</a:t>
            </a:r>
          </a:p>
          <a:p>
            <a:pPr marL="1600200" lvl="2" indent="-457200">
              <a:spcBef>
                <a:spcPts val="0"/>
              </a:spcBef>
              <a:buFont typeface="Arial" panose="020B0604020202020204" pitchFamily="34" charset="0"/>
              <a:buChar char="•"/>
            </a:pPr>
            <a:endParaRPr lang="en-US" sz="600" dirty="0">
              <a:solidFill>
                <a:srgbClr val="2B5681"/>
              </a:solidFill>
            </a:endParaRPr>
          </a:p>
          <a:p>
            <a:pPr lvl="2" indent="0">
              <a:buNone/>
            </a:pPr>
            <a:r>
              <a:rPr lang="en-US" dirty="0">
                <a:solidFill>
                  <a:srgbClr val="2B5681"/>
                </a:solidFill>
              </a:rPr>
              <a:t>(c)	Affords the debtor with time to work out a 	schedule to repay creditors 		over time in an equitable manner.</a:t>
            </a:r>
          </a:p>
          <a:p>
            <a:pPr marL="1600200" lvl="2" indent="-457200">
              <a:spcBef>
                <a:spcPts val="0"/>
              </a:spcBef>
              <a:buFont typeface="Arial" panose="020B0604020202020204" pitchFamily="34" charset="0"/>
              <a:buChar char="•"/>
            </a:pPr>
            <a:endParaRPr lang="en-US" sz="600" dirty="0">
              <a:solidFill>
                <a:srgbClr val="2B5681"/>
              </a:solidFill>
            </a:endParaRPr>
          </a:p>
          <a:p>
            <a:pPr lvl="2" indent="0">
              <a:buNone/>
            </a:pPr>
            <a:r>
              <a:rPr lang="en-US" dirty="0">
                <a:solidFill>
                  <a:srgbClr val="2B5681"/>
                </a:solidFill>
              </a:rPr>
              <a:t>(d)	The bankruptcy estate is administered by the Court appointed Trustee.</a:t>
            </a:r>
          </a:p>
          <a:p>
            <a:pPr marL="1600200" lvl="2" indent="-457200">
              <a:spcBef>
                <a:spcPts val="0"/>
              </a:spcBef>
              <a:buFont typeface="Arial" panose="020B0604020202020204" pitchFamily="34" charset="0"/>
              <a:buChar char="•"/>
            </a:pPr>
            <a:endParaRPr lang="en-US" sz="600" dirty="0">
              <a:solidFill>
                <a:srgbClr val="2B5681"/>
              </a:solidFill>
            </a:endParaRPr>
          </a:p>
          <a:p>
            <a:pPr lvl="2" indent="0">
              <a:buNone/>
            </a:pPr>
            <a:r>
              <a:rPr lang="en-US" dirty="0">
                <a:solidFill>
                  <a:srgbClr val="2B5681"/>
                </a:solidFill>
              </a:rPr>
              <a:t>(e)	Automatic stay is in effect (as in the Chapter 7).</a:t>
            </a:r>
          </a:p>
          <a:p>
            <a:pPr lvl="2" indent="0">
              <a:buNone/>
            </a:pPr>
            <a:endParaRPr lang="en-US" dirty="0">
              <a:solidFill>
                <a:srgbClr val="2B5681"/>
              </a:solidFill>
            </a:endParaRPr>
          </a:p>
        </p:txBody>
      </p:sp>
    </p:spTree>
    <p:extLst>
      <p:ext uri="{BB962C8B-B14F-4D97-AF65-F5344CB8AC3E}">
        <p14:creationId xmlns:p14="http://schemas.microsoft.com/office/powerpoint/2010/main" val="2004021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 LIQUIDATION OR ADJUSTMENT</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12</a:t>
            </a:fld>
            <a:endParaRPr lang="en-US"/>
          </a:p>
        </p:txBody>
      </p:sp>
      <p:sp>
        <p:nvSpPr>
          <p:cNvPr id="5" name="Content Placeholder 2">
            <a:extLst>
              <a:ext uri="{FF2B5EF4-FFF2-40B4-BE49-F238E27FC236}">
                <a16:creationId xmlns:a16="http://schemas.microsoft.com/office/drawing/2014/main" id="{D9E4D4DB-0104-4751-B4EE-8DB577DF7F9D}"/>
              </a:ext>
            </a:extLst>
          </p:cNvPr>
          <p:cNvSpPr>
            <a:spLocks noGrp="1"/>
          </p:cNvSpPr>
          <p:nvPr/>
        </p:nvSpPr>
        <p:spPr bwMode="auto">
          <a:xfrm>
            <a:off x="0" y="1717648"/>
            <a:ext cx="10645629" cy="469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lvl="2" indent="0">
              <a:buNone/>
            </a:pPr>
            <a:r>
              <a:rPr lang="en-US" dirty="0">
                <a:solidFill>
                  <a:srgbClr val="2B5681"/>
                </a:solidFill>
              </a:rPr>
              <a:t>(f)	Requires adoption by the debtor, approval by creditors and 				confirmation by the Court of a written plan providing for the 				adjustment (discounting) of debts and sometimes, for the sale or 			refinancing of real property either with satisfactions or free and clear 		of liens. </a:t>
            </a:r>
          </a:p>
          <a:p>
            <a:pPr marL="1600200" lvl="2" indent="-457200">
              <a:buFont typeface="Arial" panose="020B0604020202020204" pitchFamily="34" charset="0"/>
              <a:buChar char="•"/>
            </a:pPr>
            <a:endParaRPr lang="en-US" sz="600" dirty="0">
              <a:solidFill>
                <a:srgbClr val="2B5681"/>
              </a:solidFill>
            </a:endParaRPr>
          </a:p>
          <a:p>
            <a:pPr lvl="2" indent="0">
              <a:buNone/>
            </a:pPr>
            <a:r>
              <a:rPr lang="en-US" dirty="0">
                <a:solidFill>
                  <a:srgbClr val="2B5681"/>
                </a:solidFill>
              </a:rPr>
              <a:t>(g)	Upon filing, title to property vests in the trustee until the plan is 			confirmed </a:t>
            </a:r>
            <a:r>
              <a:rPr lang="en-US" i="1" dirty="0">
                <a:solidFill>
                  <a:srgbClr val="2B5681"/>
                </a:solidFill>
              </a:rPr>
              <a:t>unless the court orders otherwise</a:t>
            </a:r>
            <a:r>
              <a:rPr lang="en-US" dirty="0">
                <a:solidFill>
                  <a:srgbClr val="2B5681"/>
                </a:solidFill>
              </a:rPr>
              <a:t>.  NOTE: The debtor 			would still need a 	Court Order allowing for the sale or refinance of 		the real property.</a:t>
            </a:r>
          </a:p>
        </p:txBody>
      </p:sp>
    </p:spTree>
    <p:extLst>
      <p:ext uri="{BB962C8B-B14F-4D97-AF65-F5344CB8AC3E}">
        <p14:creationId xmlns:p14="http://schemas.microsoft.com/office/powerpoint/2010/main" val="1128806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 LIQUIDATION OR ADJUSTMENT</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13</a:t>
            </a:fld>
            <a:endParaRPr lang="en-US"/>
          </a:p>
        </p:txBody>
      </p:sp>
      <p:sp>
        <p:nvSpPr>
          <p:cNvPr id="6" name="Content Placeholder 2">
            <a:extLst>
              <a:ext uri="{FF2B5EF4-FFF2-40B4-BE49-F238E27FC236}">
                <a16:creationId xmlns:a16="http://schemas.microsoft.com/office/drawing/2014/main" id="{D9E4D4DB-0104-4751-B4EE-8DB577DF7F9D}"/>
              </a:ext>
            </a:extLst>
          </p:cNvPr>
          <p:cNvSpPr>
            <a:spLocks noGrp="1"/>
          </p:cNvSpPr>
          <p:nvPr/>
        </p:nvSpPr>
        <p:spPr bwMode="auto">
          <a:xfrm>
            <a:off x="0" y="1944149"/>
            <a:ext cx="1105669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lvl="2" indent="0">
              <a:buNone/>
            </a:pPr>
            <a:r>
              <a:rPr lang="en-US" dirty="0">
                <a:solidFill>
                  <a:srgbClr val="2B5681"/>
                </a:solidFill>
              </a:rPr>
              <a:t>(h)	Scheduled debts are not discharged until the plan is fully paid out and a 		discharge order is obtained. </a:t>
            </a:r>
          </a:p>
          <a:p>
            <a:pPr lvl="2" indent="0">
              <a:buNone/>
            </a:pPr>
            <a:r>
              <a:rPr lang="en-US" dirty="0">
                <a:solidFill>
                  <a:srgbClr val="2B5681"/>
                </a:solidFill>
              </a:rPr>
              <a:t>(</a:t>
            </a:r>
            <a:r>
              <a:rPr lang="en-US" dirty="0" err="1">
                <a:solidFill>
                  <a:srgbClr val="2B5681"/>
                </a:solidFill>
              </a:rPr>
              <a:t>i</a:t>
            </a:r>
            <a:r>
              <a:rPr lang="en-US" dirty="0">
                <a:solidFill>
                  <a:srgbClr val="2B5681"/>
                </a:solidFill>
              </a:rPr>
              <a:t>)	Many Chapter 13 bankruptcies are dismissed or converted to Chapter 7 if 		the debtor fails to 	submit an acceptable plan or the Court decides that 		an adjustment is not feasible. </a:t>
            </a:r>
          </a:p>
          <a:p>
            <a:pPr lvl="2" indent="0">
              <a:buNone/>
            </a:pPr>
            <a:r>
              <a:rPr lang="en-US" dirty="0">
                <a:solidFill>
                  <a:srgbClr val="2B5681"/>
                </a:solidFill>
              </a:rPr>
              <a:t>(j)	Debtor in a Chapter 13 bankruptcy has the right to file a Motion seeking 		a Dismissal Order, at any time prior to the discharge.</a:t>
            </a:r>
          </a:p>
        </p:txBody>
      </p:sp>
    </p:spTree>
    <p:extLst>
      <p:ext uri="{BB962C8B-B14F-4D97-AF65-F5344CB8AC3E}">
        <p14:creationId xmlns:p14="http://schemas.microsoft.com/office/powerpoint/2010/main" val="872917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III. GENERAL</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14</a:t>
            </a:fld>
            <a:endParaRPr lang="en-US"/>
          </a:p>
        </p:txBody>
      </p:sp>
      <p:sp>
        <p:nvSpPr>
          <p:cNvPr id="5" name="Content Placeholder 2">
            <a:extLst>
              <a:ext uri="{FF2B5EF4-FFF2-40B4-BE49-F238E27FC236}">
                <a16:creationId xmlns:a16="http://schemas.microsoft.com/office/drawing/2014/main" id="{AC89AEAA-A508-41A5-852A-D12F8C9A9739}"/>
              </a:ext>
            </a:extLst>
          </p:cNvPr>
          <p:cNvSpPr>
            <a:spLocks noGrp="1"/>
          </p:cNvSpPr>
          <p:nvPr/>
        </p:nvSpPr>
        <p:spPr bwMode="auto">
          <a:xfrm>
            <a:off x="527808" y="1645291"/>
            <a:ext cx="86868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3200" b="0" i="0" u="none" strike="noStrike" kern="0" cap="none" spc="0" normalizeH="0" baseline="0" noProof="0" dirty="0">
                <a:ln>
                  <a:noFill/>
                </a:ln>
                <a:solidFill>
                  <a:srgbClr val="4D4D4D"/>
                </a:solidFill>
                <a:effectLst/>
                <a:uLnTx/>
                <a:uFillTx/>
                <a:latin typeface="Arial"/>
                <a:ea typeface="+mn-ea"/>
                <a:cs typeface="+mn-cs"/>
              </a:rPr>
              <a:t>	</a:t>
            </a:r>
            <a:r>
              <a:rPr kumimoji="0" lang="en-US" sz="2400" b="0" i="0" u="none" strike="noStrike" kern="0" cap="none" spc="0" normalizeH="0" baseline="0" noProof="0" dirty="0">
                <a:ln>
                  <a:noFill/>
                </a:ln>
                <a:solidFill>
                  <a:srgbClr val="336699"/>
                </a:solidFill>
                <a:effectLst/>
                <a:uLnTx/>
                <a:uFillTx/>
                <a:latin typeface="Arial"/>
                <a:ea typeface="+mn-ea"/>
                <a:cs typeface="+mn-cs"/>
              </a:rPr>
              <a:t>A. Property of the Estate:</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0" i="0" u="none" strike="noStrike" kern="0" cap="none" spc="0" normalizeH="0" baseline="0" noProof="0" dirty="0">
                <a:ln>
                  <a:noFill/>
                </a:ln>
                <a:solidFill>
                  <a:srgbClr val="336699"/>
                </a:solidFill>
                <a:effectLst/>
                <a:uLnTx/>
                <a:uFillTx/>
                <a:latin typeface="Arial"/>
                <a:ea typeface="+mn-ea"/>
                <a:cs typeface="+mn-cs"/>
              </a:rPr>
              <a:t>		(1)	 Usually includes only property owned by 			the debtor as of the date of filing.</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0" i="0" u="none" strike="noStrike" kern="0" cap="none" spc="0" normalizeH="0" baseline="0" noProof="0" dirty="0">
              <a:ln>
                <a:noFill/>
              </a:ln>
              <a:solidFill>
                <a:srgbClr val="336699"/>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0" i="0" u="none" strike="noStrike" kern="0" cap="none" spc="0" normalizeH="0" baseline="0" noProof="0" dirty="0">
                <a:ln>
                  <a:noFill/>
                </a:ln>
                <a:solidFill>
                  <a:srgbClr val="336699"/>
                </a:solidFill>
                <a:effectLst/>
                <a:uLnTx/>
                <a:uFillTx/>
                <a:latin typeface="Arial"/>
                <a:ea typeface="+mn-ea"/>
                <a:cs typeface="+mn-cs"/>
              </a:rPr>
              <a:t>		(2) 	11 USC 541 (a) (5) provides that any 				property acquired by the debtor by gift, 				inheritance, devise or marital property 				settlement within 180 days after filing shall 			also be included in the estate.</a:t>
            </a:r>
          </a:p>
        </p:txBody>
      </p:sp>
    </p:spTree>
    <p:extLst>
      <p:ext uri="{BB962C8B-B14F-4D97-AF65-F5344CB8AC3E}">
        <p14:creationId xmlns:p14="http://schemas.microsoft.com/office/powerpoint/2010/main" val="4120863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III. GENERAL</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15</a:t>
            </a:fld>
            <a:endParaRPr lang="en-US"/>
          </a:p>
        </p:txBody>
      </p:sp>
      <p:sp>
        <p:nvSpPr>
          <p:cNvPr id="6" name="Content Placeholder 2">
            <a:extLst>
              <a:ext uri="{FF2B5EF4-FFF2-40B4-BE49-F238E27FC236}">
                <a16:creationId xmlns:a16="http://schemas.microsoft.com/office/drawing/2014/main" id="{AC89AEAA-A508-41A5-852A-D12F8C9A9739}"/>
              </a:ext>
            </a:extLst>
          </p:cNvPr>
          <p:cNvSpPr>
            <a:spLocks noGrp="1"/>
          </p:cNvSpPr>
          <p:nvPr/>
        </p:nvSpPr>
        <p:spPr bwMode="auto">
          <a:xfrm>
            <a:off x="-1" y="1726039"/>
            <a:ext cx="10813409" cy="46899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A. Property of the Estate:</a:t>
            </a:r>
          </a:p>
          <a:p>
            <a:r>
              <a:rPr lang="en-US" sz="2400" dirty="0">
                <a:solidFill>
                  <a:srgbClr val="336699"/>
                </a:solidFill>
              </a:rPr>
              <a:t>		(3)	In Chapter 13 most courts hold that any 	property acquired by the debtor 				after filing but before closure or conversion to Chapter 7 become part of 				the estate unless the plan provides otherwise (11 USC 1306).</a:t>
            </a:r>
          </a:p>
          <a:p>
            <a:pPr>
              <a:spcBef>
                <a:spcPts val="0"/>
              </a:spcBef>
            </a:pPr>
            <a:endParaRPr lang="en-US" sz="600" dirty="0">
              <a:solidFill>
                <a:srgbClr val="336699"/>
              </a:solidFill>
            </a:endParaRPr>
          </a:p>
          <a:p>
            <a:r>
              <a:rPr lang="en-US" sz="2400" dirty="0">
                <a:solidFill>
                  <a:srgbClr val="336699"/>
                </a:solidFill>
              </a:rPr>
              <a:t>		(4) 	90 day reach back period enables Trustee to avoid preferential transfers to 			non-insiders.</a:t>
            </a:r>
          </a:p>
          <a:p>
            <a:pPr>
              <a:spcBef>
                <a:spcPts val="0"/>
              </a:spcBef>
            </a:pPr>
            <a:endParaRPr lang="en-US" sz="600" dirty="0">
              <a:solidFill>
                <a:srgbClr val="336699"/>
              </a:solidFill>
            </a:endParaRPr>
          </a:p>
          <a:p>
            <a:r>
              <a:rPr lang="en-US" sz="2400" dirty="0">
                <a:solidFill>
                  <a:srgbClr val="336699"/>
                </a:solidFill>
              </a:rPr>
              <a:t>		 </a:t>
            </a:r>
          </a:p>
        </p:txBody>
      </p:sp>
    </p:spTree>
    <p:extLst>
      <p:ext uri="{BB962C8B-B14F-4D97-AF65-F5344CB8AC3E}">
        <p14:creationId xmlns:p14="http://schemas.microsoft.com/office/powerpoint/2010/main" val="29738738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III. GENERAL</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16</a:t>
            </a:fld>
            <a:endParaRPr lang="en-US"/>
          </a:p>
        </p:txBody>
      </p:sp>
      <p:sp>
        <p:nvSpPr>
          <p:cNvPr id="5" name="Content Placeholder 2">
            <a:extLst>
              <a:ext uri="{FF2B5EF4-FFF2-40B4-BE49-F238E27FC236}">
                <a16:creationId xmlns:a16="http://schemas.microsoft.com/office/drawing/2014/main" id="{AC89AEAA-A508-41A5-852A-D12F8C9A9739}"/>
              </a:ext>
            </a:extLst>
          </p:cNvPr>
          <p:cNvSpPr>
            <a:spLocks noGrp="1"/>
          </p:cNvSpPr>
          <p:nvPr/>
        </p:nvSpPr>
        <p:spPr bwMode="auto">
          <a:xfrm>
            <a:off x="0" y="1611735"/>
            <a:ext cx="10939244"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A. Property of the Estate:</a:t>
            </a:r>
          </a:p>
          <a:p>
            <a:r>
              <a:rPr lang="en-US" sz="2400" dirty="0">
                <a:solidFill>
                  <a:srgbClr val="336699"/>
                </a:solidFill>
              </a:rPr>
              <a:t>		(5) 	1 year reach back period enables Trustee to avoid fraudulent transfers and 			preferential transfers to insiders. The transferee must be a purchaser for 				value. </a:t>
            </a:r>
            <a:r>
              <a:rPr lang="en-US" dirty="0"/>
              <a:t>	</a:t>
            </a:r>
            <a:endParaRPr lang="en-US" sz="2400" dirty="0">
              <a:solidFill>
                <a:srgbClr val="336699"/>
              </a:solidFill>
            </a:endParaRPr>
          </a:p>
          <a:p>
            <a:r>
              <a:rPr lang="en-US" sz="2400" dirty="0">
                <a:solidFill>
                  <a:srgbClr val="336699"/>
                </a:solidFill>
              </a:rPr>
              <a:t>		</a:t>
            </a:r>
          </a:p>
        </p:txBody>
      </p:sp>
    </p:spTree>
    <p:extLst>
      <p:ext uri="{BB962C8B-B14F-4D97-AF65-F5344CB8AC3E}">
        <p14:creationId xmlns:p14="http://schemas.microsoft.com/office/powerpoint/2010/main" val="3079972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III. GENERAL</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17</a:t>
            </a:fld>
            <a:endParaRPr lang="en-US"/>
          </a:p>
        </p:txBody>
      </p:sp>
      <p:sp>
        <p:nvSpPr>
          <p:cNvPr id="6" name="Content Placeholder 2">
            <a:extLst>
              <a:ext uri="{FF2B5EF4-FFF2-40B4-BE49-F238E27FC236}">
                <a16:creationId xmlns:a16="http://schemas.microsoft.com/office/drawing/2014/main" id="{AC89AEAA-A508-41A5-852A-D12F8C9A9739}"/>
              </a:ext>
            </a:extLst>
          </p:cNvPr>
          <p:cNvSpPr>
            <a:spLocks noGrp="1"/>
          </p:cNvSpPr>
          <p:nvPr/>
        </p:nvSpPr>
        <p:spPr bwMode="auto">
          <a:xfrm>
            <a:off x="0" y="1706112"/>
            <a:ext cx="10439400" cy="435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a:t>
            </a:r>
            <a:r>
              <a:rPr lang="en-US" dirty="0"/>
              <a:t>	</a:t>
            </a:r>
            <a:r>
              <a:rPr lang="en-US" sz="2400" dirty="0">
                <a:solidFill>
                  <a:srgbClr val="336699"/>
                </a:solidFill>
              </a:rPr>
              <a:t>B. Notice:  </a:t>
            </a:r>
          </a:p>
          <a:p>
            <a:r>
              <a:rPr lang="en-US" sz="2400" dirty="0">
                <a:solidFill>
                  <a:srgbClr val="336699"/>
                </a:solidFill>
              </a:rPr>
              <a:t>		(1)	Filing of a petition constitutes an order for relief and is constructive 				notice to the world that an automatic stay is in effect (under this rule a 			filing in California would halt a foreclosure sale of real property 					owned by a debtor in Maryland, Virginia or DC.)</a:t>
            </a:r>
          </a:p>
          <a:p>
            <a:endParaRPr lang="en-US" sz="2400" dirty="0">
              <a:solidFill>
                <a:srgbClr val="336699"/>
              </a:solidFill>
            </a:endParaRPr>
          </a:p>
          <a:p>
            <a:r>
              <a:rPr lang="en-US" sz="2400" dirty="0">
                <a:solidFill>
                  <a:srgbClr val="336699"/>
                </a:solidFill>
              </a:rPr>
              <a:t>		(2) 	Actual notice is sent by the Bankruptcy Clerk to all scheduled creditors.</a:t>
            </a:r>
          </a:p>
        </p:txBody>
      </p:sp>
    </p:spTree>
    <p:extLst>
      <p:ext uri="{BB962C8B-B14F-4D97-AF65-F5344CB8AC3E}">
        <p14:creationId xmlns:p14="http://schemas.microsoft.com/office/powerpoint/2010/main" val="26538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III. GENERAL</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18</a:t>
            </a:fld>
            <a:endParaRPr lang="en-US"/>
          </a:p>
        </p:txBody>
      </p:sp>
      <p:sp>
        <p:nvSpPr>
          <p:cNvPr id="5" name="Content Placeholder 2">
            <a:extLst>
              <a:ext uri="{FF2B5EF4-FFF2-40B4-BE49-F238E27FC236}">
                <a16:creationId xmlns:a16="http://schemas.microsoft.com/office/drawing/2014/main" id="{AC89AEAA-A508-41A5-852A-D12F8C9A9739}"/>
              </a:ext>
            </a:extLst>
          </p:cNvPr>
          <p:cNvSpPr>
            <a:spLocks noGrp="1"/>
          </p:cNvSpPr>
          <p:nvPr/>
        </p:nvSpPr>
        <p:spPr bwMode="auto">
          <a:xfrm>
            <a:off x="309693" y="1709259"/>
            <a:ext cx="10075877"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dirty="0">
                <a:solidFill>
                  <a:srgbClr val="336699"/>
                </a:solidFill>
              </a:rPr>
              <a:t>	</a:t>
            </a:r>
            <a:r>
              <a:rPr lang="en-US" sz="2400" dirty="0">
                <a:solidFill>
                  <a:srgbClr val="336699"/>
                </a:solidFill>
              </a:rPr>
              <a:t>B. Notice:  </a:t>
            </a:r>
          </a:p>
          <a:p>
            <a:r>
              <a:rPr lang="en-US" dirty="0"/>
              <a:t>	</a:t>
            </a:r>
            <a:r>
              <a:rPr lang="en-US" sz="2400" dirty="0">
                <a:solidFill>
                  <a:srgbClr val="336699"/>
                </a:solidFill>
              </a:rPr>
              <a:t>	(3)	Code requires a Chapter 7 Trustee to record a copy of the 						petition in all jurisdictions in which the debtor owns real property 				but this is rarely done. </a:t>
            </a:r>
          </a:p>
          <a:p>
            <a:endParaRPr lang="en-US" sz="2400" dirty="0">
              <a:solidFill>
                <a:srgbClr val="336699"/>
              </a:solidFill>
            </a:endParaRPr>
          </a:p>
          <a:p>
            <a:r>
              <a:rPr lang="en-US" sz="2400" dirty="0">
                <a:solidFill>
                  <a:srgbClr val="336699"/>
                </a:solidFill>
              </a:rPr>
              <a:t>			ALWAYS order a US Courts judgment	search on your seller/borrower 			and ALWAYS SEARCH PACER.</a:t>
            </a:r>
          </a:p>
        </p:txBody>
      </p:sp>
    </p:spTree>
    <p:extLst>
      <p:ext uri="{BB962C8B-B14F-4D97-AF65-F5344CB8AC3E}">
        <p14:creationId xmlns:p14="http://schemas.microsoft.com/office/powerpoint/2010/main" val="1364972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III. GENERAL</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19</a:t>
            </a:fld>
            <a:endParaRPr lang="en-US"/>
          </a:p>
        </p:txBody>
      </p:sp>
      <p:sp>
        <p:nvSpPr>
          <p:cNvPr id="6" name="Content Placeholder 2">
            <a:extLst>
              <a:ext uri="{FF2B5EF4-FFF2-40B4-BE49-F238E27FC236}">
                <a16:creationId xmlns:a16="http://schemas.microsoft.com/office/drawing/2014/main" id="{AC89AEAA-A508-41A5-852A-D12F8C9A9739}"/>
              </a:ext>
            </a:extLst>
          </p:cNvPr>
          <p:cNvSpPr>
            <a:spLocks noGrp="1"/>
          </p:cNvSpPr>
          <p:nvPr/>
        </p:nvSpPr>
        <p:spPr bwMode="auto">
          <a:xfrm>
            <a:off x="0" y="1798392"/>
            <a:ext cx="10515600" cy="4709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dirty="0"/>
              <a:t>	</a:t>
            </a:r>
            <a:r>
              <a:rPr lang="en-US" sz="2400" dirty="0">
                <a:solidFill>
                  <a:srgbClr val="336699"/>
                </a:solidFill>
              </a:rPr>
              <a:t>C. Effect of the Automatic Stay (11 USC 362) : </a:t>
            </a:r>
          </a:p>
          <a:p>
            <a:r>
              <a:rPr lang="en-US" sz="2400" dirty="0">
                <a:solidFill>
                  <a:srgbClr val="336699"/>
                </a:solidFill>
              </a:rPr>
              <a:t>		(1)	Stay is the fundamental protection afforded to the debtor and the 					debtor’s property.</a:t>
            </a:r>
          </a:p>
          <a:p>
            <a:pPr>
              <a:spcBef>
                <a:spcPts val="0"/>
              </a:spcBef>
            </a:pPr>
            <a:endParaRPr lang="en-US" sz="600" dirty="0">
              <a:solidFill>
                <a:srgbClr val="336699"/>
              </a:solidFill>
            </a:endParaRPr>
          </a:p>
          <a:p>
            <a:r>
              <a:rPr lang="en-US" sz="2400" dirty="0">
                <a:solidFill>
                  <a:srgbClr val="336699"/>
                </a:solidFill>
              </a:rPr>
              <a:t>		(2)	It is effective upon filing and no separate order is needed.</a:t>
            </a:r>
          </a:p>
          <a:p>
            <a:pPr>
              <a:spcBef>
                <a:spcPts val="0"/>
              </a:spcBef>
            </a:pPr>
            <a:endParaRPr lang="en-US" sz="600" dirty="0">
              <a:solidFill>
                <a:srgbClr val="336699"/>
              </a:solidFill>
            </a:endParaRPr>
          </a:p>
          <a:p>
            <a:r>
              <a:rPr lang="en-US" sz="2400" dirty="0">
                <a:solidFill>
                  <a:srgbClr val="336699"/>
                </a:solidFill>
              </a:rPr>
              <a:t>		(3) 	With few exceptions it prohibits any action to establish or enforce claims 			to collect debts or harass the debtor until lifted by the Court.</a:t>
            </a:r>
          </a:p>
          <a:p>
            <a:pPr>
              <a:spcBef>
                <a:spcPts val="0"/>
              </a:spcBef>
            </a:pPr>
            <a:endParaRPr lang="en-US" sz="600" dirty="0">
              <a:solidFill>
                <a:srgbClr val="336699"/>
              </a:solidFill>
            </a:endParaRPr>
          </a:p>
          <a:p>
            <a:r>
              <a:rPr lang="en-US" sz="2400" dirty="0">
                <a:solidFill>
                  <a:srgbClr val="336699"/>
                </a:solidFill>
              </a:rPr>
              <a:t>		(4) 	Tolls limitations periods on actions against a debtor until discharge.</a:t>
            </a:r>
          </a:p>
          <a:p>
            <a:r>
              <a:rPr lang="en-US" sz="2400" dirty="0">
                <a:solidFill>
                  <a:srgbClr val="336699"/>
                </a:solidFill>
              </a:rPr>
              <a:t>		</a:t>
            </a:r>
          </a:p>
        </p:txBody>
      </p:sp>
    </p:spTree>
    <p:extLst>
      <p:ext uri="{BB962C8B-B14F-4D97-AF65-F5344CB8AC3E}">
        <p14:creationId xmlns:p14="http://schemas.microsoft.com/office/powerpoint/2010/main" val="3514657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788566"/>
            <a:ext cx="10515600" cy="755008"/>
          </a:xfrm>
        </p:spPr>
        <p:txBody>
          <a:bodyPr/>
          <a:lstStyle/>
          <a:p>
            <a:r>
              <a:rPr lang="en-US" dirty="0"/>
              <a:t>I. OVERVIEW</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2</a:t>
            </a:fld>
            <a:endParaRPr lang="en-US"/>
          </a:p>
        </p:txBody>
      </p:sp>
      <p:sp>
        <p:nvSpPr>
          <p:cNvPr id="5" name="Content Placeholder 2">
            <a:extLst>
              <a:ext uri="{FF2B5EF4-FFF2-40B4-BE49-F238E27FC236}">
                <a16:creationId xmlns:a16="http://schemas.microsoft.com/office/drawing/2014/main" id="{4C3EFCE9-3FBD-4863-8B16-FBB48AD751D1}"/>
              </a:ext>
            </a:extLst>
          </p:cNvPr>
          <p:cNvSpPr>
            <a:spLocks noGrp="1"/>
          </p:cNvSpPr>
          <p:nvPr/>
        </p:nvSpPr>
        <p:spPr bwMode="auto">
          <a:xfrm>
            <a:off x="-1" y="1600200"/>
            <a:ext cx="10515599" cy="4815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3200" b="0" i="0" u="none" strike="noStrike" kern="0" cap="none" spc="0" normalizeH="0" baseline="0" noProof="0" dirty="0">
                <a:ln>
                  <a:noFill/>
                </a:ln>
                <a:solidFill>
                  <a:srgbClr val="4D4D4D"/>
                </a:solidFill>
                <a:effectLst/>
                <a:uLnTx/>
                <a:uFillTx/>
                <a:latin typeface="Arial"/>
                <a:ea typeface="+mn-ea"/>
                <a:cs typeface="+mn-cs"/>
              </a:rPr>
              <a:t>	</a:t>
            </a:r>
            <a:r>
              <a:rPr kumimoji="0" lang="en-US" sz="2400" b="0" i="0" u="none" strike="noStrike" kern="0" cap="none" spc="0" normalizeH="0" baseline="0" noProof="0" dirty="0">
                <a:ln>
                  <a:noFill/>
                </a:ln>
                <a:solidFill>
                  <a:srgbClr val="2B5681"/>
                </a:solidFill>
                <a:effectLst/>
                <a:uLnTx/>
                <a:uFillTx/>
                <a:latin typeface="Arial"/>
                <a:ea typeface="+mn-ea"/>
                <a:cs typeface="+mn-cs"/>
              </a:rPr>
              <a:t>A.	Bankruptcy Reform Act of 1978 (major revisions 				1994) – created the US Bankruptcy Courts and removed the 			term “bankrupt”, characterized by reduced court scrutiny of 			proceedings, streamlined procedures and few written orders – 		many actions are accomplished after notice and 				opportunity for hearing; usually no hearing by the Court in 			absence of objections by creditors or the Trustee.</a:t>
            </a:r>
          </a:p>
        </p:txBody>
      </p:sp>
    </p:spTree>
    <p:extLst>
      <p:ext uri="{BB962C8B-B14F-4D97-AF65-F5344CB8AC3E}">
        <p14:creationId xmlns:p14="http://schemas.microsoft.com/office/powerpoint/2010/main" val="2344079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III. GENERAL</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20</a:t>
            </a:fld>
            <a:endParaRPr lang="en-US"/>
          </a:p>
        </p:txBody>
      </p:sp>
      <p:sp>
        <p:nvSpPr>
          <p:cNvPr id="5" name="Content Placeholder 2">
            <a:extLst>
              <a:ext uri="{FF2B5EF4-FFF2-40B4-BE49-F238E27FC236}">
                <a16:creationId xmlns:a16="http://schemas.microsoft.com/office/drawing/2014/main" id="{AC89AEAA-A508-41A5-852A-D12F8C9A9739}"/>
              </a:ext>
            </a:extLst>
          </p:cNvPr>
          <p:cNvSpPr>
            <a:spLocks noGrp="1"/>
          </p:cNvSpPr>
          <p:nvPr/>
        </p:nvSpPr>
        <p:spPr bwMode="auto">
          <a:xfrm>
            <a:off x="0" y="1572429"/>
            <a:ext cx="10589623" cy="4843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dirty="0"/>
              <a:t>	</a:t>
            </a:r>
            <a:r>
              <a:rPr lang="en-US" sz="2400" dirty="0">
                <a:solidFill>
                  <a:srgbClr val="336699"/>
                </a:solidFill>
              </a:rPr>
              <a:t> C. Effect of the Automatic Stay (11 USC 362) : </a:t>
            </a:r>
          </a:p>
          <a:p>
            <a:r>
              <a:rPr lang="en-US" sz="2400" dirty="0">
                <a:solidFill>
                  <a:srgbClr val="336699"/>
                </a:solidFill>
              </a:rPr>
              <a:t>		(5)	Does not affect the validity of post petition federal tax liens 						and tax sales, nor does it stay filing of mechanics liens for pre-petition 				labor/materials (however, pending mechanics lien cases are stayed).</a:t>
            </a:r>
          </a:p>
          <a:p>
            <a:pPr>
              <a:spcBef>
                <a:spcPts val="0"/>
              </a:spcBef>
            </a:pPr>
            <a:endParaRPr lang="en-US" sz="600" dirty="0">
              <a:solidFill>
                <a:srgbClr val="336699"/>
              </a:solidFill>
            </a:endParaRPr>
          </a:p>
          <a:p>
            <a:r>
              <a:rPr lang="en-US" sz="2400" dirty="0">
                <a:solidFill>
                  <a:srgbClr val="336699"/>
                </a:solidFill>
              </a:rPr>
              <a:t>		(6)	Halts foreclosure proceedings not just prior to the sale or ratification but 			at anytime up to recording of the Deed from the substitute trustees to 			the sale purchaser (</a:t>
            </a:r>
            <a:r>
              <a:rPr lang="en-US" sz="2400" u="sng" dirty="0">
                <a:solidFill>
                  <a:srgbClr val="336699"/>
                </a:solidFill>
              </a:rPr>
              <a:t>In Re </a:t>
            </a:r>
            <a:r>
              <a:rPr lang="en-US" sz="2400" u="sng" dirty="0" err="1">
                <a:solidFill>
                  <a:srgbClr val="336699"/>
                </a:solidFill>
              </a:rPr>
              <a:t>Konowitz</a:t>
            </a:r>
            <a:r>
              <a:rPr lang="en-US" sz="2400" u="sng" dirty="0">
                <a:solidFill>
                  <a:srgbClr val="336699"/>
                </a:solidFill>
              </a:rPr>
              <a:t> </a:t>
            </a:r>
            <a:r>
              <a:rPr lang="en-US" sz="2400" dirty="0">
                <a:solidFill>
                  <a:srgbClr val="336699"/>
                </a:solidFill>
              </a:rPr>
              <a:t>905 F2d 55).  Must obtain an Order or 			stipulation of the  creditors to lift the stay after notice and opportunity 			for hearing. </a:t>
            </a:r>
          </a:p>
          <a:p>
            <a:pPr>
              <a:spcBef>
                <a:spcPts val="0"/>
              </a:spcBef>
            </a:pPr>
            <a:endParaRPr lang="en-US" sz="600" dirty="0">
              <a:solidFill>
                <a:srgbClr val="336699"/>
              </a:solidFill>
            </a:endParaRPr>
          </a:p>
          <a:p>
            <a:r>
              <a:rPr lang="en-US" sz="2400" dirty="0">
                <a:solidFill>
                  <a:srgbClr val="336699"/>
                </a:solidFill>
              </a:rPr>
              <a:t>		</a:t>
            </a:r>
          </a:p>
        </p:txBody>
      </p:sp>
    </p:spTree>
    <p:extLst>
      <p:ext uri="{BB962C8B-B14F-4D97-AF65-F5344CB8AC3E}">
        <p14:creationId xmlns:p14="http://schemas.microsoft.com/office/powerpoint/2010/main" val="7895525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III. GENERAL</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21</a:t>
            </a:fld>
            <a:endParaRPr lang="en-US"/>
          </a:p>
        </p:txBody>
      </p:sp>
      <p:sp>
        <p:nvSpPr>
          <p:cNvPr id="6" name="Content Placeholder 2">
            <a:extLst>
              <a:ext uri="{FF2B5EF4-FFF2-40B4-BE49-F238E27FC236}">
                <a16:creationId xmlns:a16="http://schemas.microsoft.com/office/drawing/2014/main" id="{AC89AEAA-A508-41A5-852A-D12F8C9A9739}"/>
              </a:ext>
            </a:extLst>
          </p:cNvPr>
          <p:cNvSpPr>
            <a:spLocks noGrp="1"/>
          </p:cNvSpPr>
          <p:nvPr/>
        </p:nvSpPr>
        <p:spPr bwMode="auto">
          <a:xfrm>
            <a:off x="0" y="1676721"/>
            <a:ext cx="11434354" cy="4739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dirty="0"/>
              <a:t>	</a:t>
            </a:r>
            <a:r>
              <a:rPr lang="en-US" sz="2400" dirty="0">
                <a:solidFill>
                  <a:srgbClr val="336699"/>
                </a:solidFill>
              </a:rPr>
              <a:t> C. Effect of the Automatic Stay (11 USC 362) : </a:t>
            </a:r>
          </a:p>
          <a:p>
            <a:r>
              <a:rPr lang="en-US" sz="2400" dirty="0">
                <a:solidFill>
                  <a:srgbClr val="336699"/>
                </a:solidFill>
              </a:rPr>
              <a:t>		(7)	Title is not insurable when the Order lifting the automatic stay is being 					appealed.  You must wait out all appeal periods.</a:t>
            </a:r>
            <a:endParaRPr lang="en-US" sz="600" dirty="0">
              <a:solidFill>
                <a:srgbClr val="336699"/>
              </a:solidFill>
            </a:endParaRPr>
          </a:p>
          <a:p>
            <a:r>
              <a:rPr lang="en-US" sz="2400" dirty="0">
                <a:solidFill>
                  <a:srgbClr val="336699"/>
                </a:solidFill>
              </a:rPr>
              <a:t>		(8)	Foreclosure sale conducted without obtaining a lift of automatic stay is void 				and most courts agree that it cannot be perfected by a subsequent dismissal of 			the bankruptcy.</a:t>
            </a:r>
          </a:p>
          <a:p>
            <a:r>
              <a:rPr lang="en-US" sz="2400" dirty="0">
                <a:solidFill>
                  <a:srgbClr val="336699"/>
                </a:solidFill>
              </a:rPr>
              <a:t>		(9) 	A judgment or lien recorded post-petition while the automatic stay is in effect is 			generally believed to be void, however you should contact underwriting 					counsel.</a:t>
            </a:r>
          </a:p>
        </p:txBody>
      </p:sp>
    </p:spTree>
    <p:extLst>
      <p:ext uri="{BB962C8B-B14F-4D97-AF65-F5344CB8AC3E}">
        <p14:creationId xmlns:p14="http://schemas.microsoft.com/office/powerpoint/2010/main" val="3493548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III. GENERAL</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22</a:t>
            </a:fld>
            <a:endParaRPr lang="en-US"/>
          </a:p>
        </p:txBody>
      </p:sp>
      <p:sp>
        <p:nvSpPr>
          <p:cNvPr id="5" name="Content Placeholder 2">
            <a:extLst>
              <a:ext uri="{FF2B5EF4-FFF2-40B4-BE49-F238E27FC236}">
                <a16:creationId xmlns:a16="http://schemas.microsoft.com/office/drawing/2014/main" id="{AC89AEAA-A508-41A5-852A-D12F8C9A9739}"/>
              </a:ext>
            </a:extLst>
          </p:cNvPr>
          <p:cNvSpPr>
            <a:spLocks noGrp="1"/>
          </p:cNvSpPr>
          <p:nvPr/>
        </p:nvSpPr>
        <p:spPr bwMode="auto">
          <a:xfrm>
            <a:off x="-1" y="1740180"/>
            <a:ext cx="10807337" cy="435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dirty="0"/>
              <a:t>	</a:t>
            </a:r>
            <a:r>
              <a:rPr lang="en-US" sz="2400" dirty="0">
                <a:solidFill>
                  <a:srgbClr val="336699"/>
                </a:solidFill>
              </a:rPr>
              <a:t>D. Trustee v. Debtor-in-Possession.</a:t>
            </a:r>
          </a:p>
          <a:p>
            <a:r>
              <a:rPr lang="en-US" sz="2400" dirty="0">
                <a:solidFill>
                  <a:srgbClr val="336699"/>
                </a:solidFill>
              </a:rPr>
              <a:t>		(1)	In Chapter 7 proceedings a Trustee is always elected/appointed and has 				full power over all real property but must obtain a Bankruptcy Court Order 			to do so.  Once the Order is obtained the Trustee signs the Deed as 					Trustee.</a:t>
            </a:r>
          </a:p>
          <a:p>
            <a:pPr>
              <a:spcBef>
                <a:spcPts val="0"/>
              </a:spcBef>
            </a:pPr>
            <a:endParaRPr lang="en-US" sz="600" dirty="0">
              <a:solidFill>
                <a:srgbClr val="336699"/>
              </a:solidFill>
            </a:endParaRPr>
          </a:p>
          <a:p>
            <a:r>
              <a:rPr lang="en-US" sz="2400" dirty="0">
                <a:solidFill>
                  <a:srgbClr val="336699"/>
                </a:solidFill>
              </a:rPr>
              <a:t>		</a:t>
            </a:r>
          </a:p>
        </p:txBody>
      </p:sp>
    </p:spTree>
    <p:extLst>
      <p:ext uri="{BB962C8B-B14F-4D97-AF65-F5344CB8AC3E}">
        <p14:creationId xmlns:p14="http://schemas.microsoft.com/office/powerpoint/2010/main" val="1567124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III. GENERAL</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23</a:t>
            </a:fld>
            <a:endParaRPr lang="en-US"/>
          </a:p>
        </p:txBody>
      </p:sp>
      <p:sp>
        <p:nvSpPr>
          <p:cNvPr id="6" name="Content Placeholder 2">
            <a:extLst>
              <a:ext uri="{FF2B5EF4-FFF2-40B4-BE49-F238E27FC236}">
                <a16:creationId xmlns:a16="http://schemas.microsoft.com/office/drawing/2014/main" id="{AC89AEAA-A508-41A5-852A-D12F8C9A9739}"/>
              </a:ext>
            </a:extLst>
          </p:cNvPr>
          <p:cNvSpPr>
            <a:spLocks noGrp="1"/>
          </p:cNvSpPr>
          <p:nvPr/>
        </p:nvSpPr>
        <p:spPr bwMode="auto">
          <a:xfrm>
            <a:off x="71846" y="1775460"/>
            <a:ext cx="11281954" cy="464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D. Trustee v. Debtor-in-Possession.</a:t>
            </a:r>
          </a:p>
          <a:p>
            <a:r>
              <a:rPr lang="en-US" sz="2400" dirty="0">
                <a:solidFill>
                  <a:srgbClr val="336699"/>
                </a:solidFill>
              </a:rPr>
              <a:t>		(2)	In Chapter 13 proceedings a Trustee is appointed by the Court to assist the 				debtor 	but has no power to sell the property unless the debtor consents.  					After the plan is confirmed, monthly payments are sent to the Trustee who 				distributes the payments among the creditors in accordance with the Plan. 				The debtor must obtain a Bankruptcy Court Order to sell or refinance the 					property. The Debtor-in-Possession would typically sign the Deed or Deed of 				Trust.</a:t>
            </a:r>
          </a:p>
        </p:txBody>
      </p:sp>
    </p:spTree>
    <p:extLst>
      <p:ext uri="{BB962C8B-B14F-4D97-AF65-F5344CB8AC3E}">
        <p14:creationId xmlns:p14="http://schemas.microsoft.com/office/powerpoint/2010/main" val="4136184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III. GENERAL</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24</a:t>
            </a:fld>
            <a:endParaRPr lang="en-US"/>
          </a:p>
        </p:txBody>
      </p:sp>
      <p:sp>
        <p:nvSpPr>
          <p:cNvPr id="5" name="Content Placeholder 2">
            <a:extLst>
              <a:ext uri="{FF2B5EF4-FFF2-40B4-BE49-F238E27FC236}">
                <a16:creationId xmlns:a16="http://schemas.microsoft.com/office/drawing/2014/main" id="{AC89AEAA-A508-41A5-852A-D12F8C9A9739}"/>
              </a:ext>
            </a:extLst>
          </p:cNvPr>
          <p:cNvSpPr>
            <a:spLocks noGrp="1"/>
          </p:cNvSpPr>
          <p:nvPr/>
        </p:nvSpPr>
        <p:spPr bwMode="auto">
          <a:xfrm>
            <a:off x="0" y="1600200"/>
            <a:ext cx="11059886" cy="4815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dirty="0"/>
              <a:t>	</a:t>
            </a:r>
            <a:r>
              <a:rPr lang="en-US" sz="2400" dirty="0">
                <a:solidFill>
                  <a:srgbClr val="336699"/>
                </a:solidFill>
              </a:rPr>
              <a:t>E. Discharge v. Closure of Case:  </a:t>
            </a:r>
          </a:p>
          <a:p>
            <a:r>
              <a:rPr lang="en-US" sz="2400" dirty="0">
                <a:solidFill>
                  <a:srgbClr val="336699"/>
                </a:solidFill>
              </a:rPr>
              <a:t>		(1)	In Chapter 7 cases the discharge of the debtor does not terminate the 					proceedings or the powers of the Trustee; this does not happen until the 				case is “Closed” by the Bankruptcy Court.  Upon closure of the 							Chapter 7 bankruptcy case, title to the real property reverts back to the 				debtor.</a:t>
            </a:r>
          </a:p>
          <a:p>
            <a:pPr>
              <a:spcBef>
                <a:spcPts val="0"/>
              </a:spcBef>
            </a:pPr>
            <a:endParaRPr lang="en-US" sz="600" dirty="0">
              <a:solidFill>
                <a:srgbClr val="336699"/>
              </a:solidFill>
            </a:endParaRPr>
          </a:p>
          <a:p>
            <a:r>
              <a:rPr lang="en-US" sz="2400" dirty="0">
                <a:solidFill>
                  <a:srgbClr val="336699"/>
                </a:solidFill>
              </a:rPr>
              <a:t>		(2)	If a Chapter 7 debtor has been discharged and is seeking to sell or borrow 				against pre-petition real property but the case has not been “Closed”, the 				Trustee will need to obtain a Court Order to sell or refinance. </a:t>
            </a:r>
          </a:p>
        </p:txBody>
      </p:sp>
    </p:spTree>
    <p:extLst>
      <p:ext uri="{BB962C8B-B14F-4D97-AF65-F5344CB8AC3E}">
        <p14:creationId xmlns:p14="http://schemas.microsoft.com/office/powerpoint/2010/main" val="1286490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III. GENERAL</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25</a:t>
            </a:fld>
            <a:endParaRPr lang="en-US"/>
          </a:p>
        </p:txBody>
      </p:sp>
      <p:sp>
        <p:nvSpPr>
          <p:cNvPr id="6" name="Content Placeholder 2">
            <a:extLst>
              <a:ext uri="{FF2B5EF4-FFF2-40B4-BE49-F238E27FC236}">
                <a16:creationId xmlns:a16="http://schemas.microsoft.com/office/drawing/2014/main" id="{AC89AEAA-A508-41A5-852A-D12F8C9A9739}"/>
              </a:ext>
            </a:extLst>
          </p:cNvPr>
          <p:cNvSpPr>
            <a:spLocks noGrp="1"/>
          </p:cNvSpPr>
          <p:nvPr/>
        </p:nvSpPr>
        <p:spPr bwMode="auto">
          <a:xfrm>
            <a:off x="-1" y="1598421"/>
            <a:ext cx="11086011" cy="4741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dirty="0"/>
              <a:t>	</a:t>
            </a:r>
            <a:r>
              <a:rPr lang="en-US" sz="2400" dirty="0">
                <a:solidFill>
                  <a:srgbClr val="336699"/>
                </a:solidFill>
              </a:rPr>
              <a:t>F. Court Action  – Notice &amp; Opportunity for Hearing: </a:t>
            </a:r>
          </a:p>
          <a:p>
            <a:r>
              <a:rPr lang="en-US" sz="2400" dirty="0">
                <a:solidFill>
                  <a:srgbClr val="336699"/>
                </a:solidFill>
              </a:rPr>
              <a:t>		(1)	Bankruptcy is primarily an administrative, not a judicial	proceeding.</a:t>
            </a:r>
          </a:p>
          <a:p>
            <a:pPr>
              <a:spcBef>
                <a:spcPts val="0"/>
              </a:spcBef>
            </a:pPr>
            <a:endParaRPr lang="en-US" sz="600" dirty="0">
              <a:solidFill>
                <a:srgbClr val="336699"/>
              </a:solidFill>
            </a:endParaRPr>
          </a:p>
          <a:p>
            <a:r>
              <a:rPr lang="en-US" sz="2400" dirty="0">
                <a:solidFill>
                  <a:srgbClr val="336699"/>
                </a:solidFill>
              </a:rPr>
              <a:t>		(2)	U.S. Bankruptcy Court jurisdiction is limited to making findings of fact and 				judicial determinations in core proceedings where creditors object to a 				proposed action by a Trustee, another creditor or a Debtor-in-Possession for 			disposal of property, lifting the automatic stay, confirmation of plans, 					discharge of debtor, etc., its power in non-core proceedings is limited. </a:t>
            </a:r>
          </a:p>
        </p:txBody>
      </p:sp>
    </p:spTree>
    <p:extLst>
      <p:ext uri="{BB962C8B-B14F-4D97-AF65-F5344CB8AC3E}">
        <p14:creationId xmlns:p14="http://schemas.microsoft.com/office/powerpoint/2010/main" val="3550052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III. GENERAL</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26</a:t>
            </a:fld>
            <a:endParaRPr lang="en-US"/>
          </a:p>
        </p:txBody>
      </p:sp>
      <p:sp>
        <p:nvSpPr>
          <p:cNvPr id="5" name="Content Placeholder 2">
            <a:extLst>
              <a:ext uri="{FF2B5EF4-FFF2-40B4-BE49-F238E27FC236}">
                <a16:creationId xmlns:a16="http://schemas.microsoft.com/office/drawing/2014/main" id="{AC89AEAA-A508-41A5-852A-D12F8C9A9739}"/>
              </a:ext>
            </a:extLst>
          </p:cNvPr>
          <p:cNvSpPr>
            <a:spLocks noGrp="1"/>
          </p:cNvSpPr>
          <p:nvPr/>
        </p:nvSpPr>
        <p:spPr bwMode="auto">
          <a:xfrm>
            <a:off x="-1" y="1713733"/>
            <a:ext cx="11260183" cy="4702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F. Court Action  – Notice &amp; Opportunity for Hearing: </a:t>
            </a:r>
          </a:p>
          <a:p>
            <a:r>
              <a:rPr lang="en-US" sz="2400" dirty="0">
                <a:solidFill>
                  <a:srgbClr val="336699"/>
                </a:solidFill>
              </a:rPr>
              <a:t>		(3)	The Code does not require the Court to conduct hearings or issue orders 					where notice of motions or petitions are mailed to all interested parties, 					including scheduled creditors, and there are no objections noted within the 				applicable statutory period for filing same; however, Chapter 7 Trustees and 				Chapter 13 Debtors –in-Possession need a Bankruptcy Court Order to sell or 				refinance.</a:t>
            </a:r>
          </a:p>
        </p:txBody>
      </p:sp>
    </p:spTree>
    <p:extLst>
      <p:ext uri="{BB962C8B-B14F-4D97-AF65-F5344CB8AC3E}">
        <p14:creationId xmlns:p14="http://schemas.microsoft.com/office/powerpoint/2010/main" val="3326155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III. GENERAL</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27</a:t>
            </a:fld>
            <a:endParaRPr lang="en-US"/>
          </a:p>
        </p:txBody>
      </p:sp>
      <p:sp>
        <p:nvSpPr>
          <p:cNvPr id="6" name="Content Placeholder 2">
            <a:extLst>
              <a:ext uri="{FF2B5EF4-FFF2-40B4-BE49-F238E27FC236}">
                <a16:creationId xmlns:a16="http://schemas.microsoft.com/office/drawing/2014/main" id="{AC89AEAA-A508-41A5-852A-D12F8C9A9739}"/>
              </a:ext>
            </a:extLst>
          </p:cNvPr>
          <p:cNvSpPr>
            <a:spLocks noGrp="1"/>
          </p:cNvSpPr>
          <p:nvPr/>
        </p:nvSpPr>
        <p:spPr bwMode="auto">
          <a:xfrm>
            <a:off x="0" y="1800497"/>
            <a:ext cx="11129554" cy="4615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F. Court Action  – Notice &amp; Opportunity for Hearing: </a:t>
            </a:r>
          </a:p>
          <a:p>
            <a:r>
              <a:rPr lang="en-US" sz="2400" dirty="0">
                <a:solidFill>
                  <a:srgbClr val="336699"/>
                </a:solidFill>
              </a:rPr>
              <a:t>		(4)	The notice period provided in the Code is twenty-one (21) days from the date 			notice is mailed by the Clerk; all notices are sent by regular first class mail to 			the address listed in the schedules filed by the debtor; once mailed, receipt is 			presumed.</a:t>
            </a:r>
          </a:p>
          <a:p>
            <a:pPr>
              <a:spcBef>
                <a:spcPts val="0"/>
              </a:spcBef>
            </a:pPr>
            <a:endParaRPr lang="en-US" sz="600" dirty="0">
              <a:solidFill>
                <a:srgbClr val="336699"/>
              </a:solidFill>
            </a:endParaRPr>
          </a:p>
          <a:p>
            <a:r>
              <a:rPr lang="en-US" sz="2400" dirty="0">
                <a:solidFill>
                  <a:srgbClr val="336699"/>
                </a:solidFill>
              </a:rPr>
              <a:t>		(5)	The Court has the discretion to reduce the notice period to fourteen (14) 				days. </a:t>
            </a:r>
          </a:p>
          <a:p>
            <a:r>
              <a:rPr lang="en-US" sz="2400" dirty="0">
                <a:solidFill>
                  <a:srgbClr val="336699"/>
                </a:solidFill>
              </a:rPr>
              <a:t>		</a:t>
            </a:r>
          </a:p>
        </p:txBody>
      </p:sp>
    </p:spTree>
    <p:extLst>
      <p:ext uri="{BB962C8B-B14F-4D97-AF65-F5344CB8AC3E}">
        <p14:creationId xmlns:p14="http://schemas.microsoft.com/office/powerpoint/2010/main" val="40395599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III. GENERAL</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28</a:t>
            </a:fld>
            <a:endParaRPr lang="en-US"/>
          </a:p>
        </p:txBody>
      </p:sp>
      <p:sp>
        <p:nvSpPr>
          <p:cNvPr id="5" name="Content Placeholder 2">
            <a:extLst>
              <a:ext uri="{FF2B5EF4-FFF2-40B4-BE49-F238E27FC236}">
                <a16:creationId xmlns:a16="http://schemas.microsoft.com/office/drawing/2014/main" id="{AC89AEAA-A508-41A5-852A-D12F8C9A9739}"/>
              </a:ext>
            </a:extLst>
          </p:cNvPr>
          <p:cNvSpPr>
            <a:spLocks noGrp="1"/>
          </p:cNvSpPr>
          <p:nvPr/>
        </p:nvSpPr>
        <p:spPr bwMode="auto">
          <a:xfrm>
            <a:off x="0" y="1598025"/>
            <a:ext cx="11220994" cy="4815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dirty="0"/>
              <a:t>	</a:t>
            </a:r>
            <a:r>
              <a:rPr lang="en-US" sz="2400" dirty="0">
                <a:solidFill>
                  <a:srgbClr val="336699"/>
                </a:solidFill>
              </a:rPr>
              <a:t> F. Court Action  – Notice &amp; Opportunity for Hearing: </a:t>
            </a:r>
          </a:p>
          <a:p>
            <a:r>
              <a:rPr lang="en-US" sz="2400" dirty="0">
                <a:solidFill>
                  <a:srgbClr val="336699"/>
                </a:solidFill>
              </a:rPr>
              <a:t>		 (6)	CAVEAT: Even if no objections are noted, creditors have 14 days to appeal an 				action to the U.S. District Court before it 	becomes final; the right to appeal is 				even if the creditor failed to object during the  normal 21 day notice period. </a:t>
            </a:r>
          </a:p>
          <a:p>
            <a:r>
              <a:rPr lang="en-US" sz="2400" dirty="0">
                <a:solidFill>
                  <a:srgbClr val="336699"/>
                </a:solidFill>
              </a:rPr>
              <a:t>		(7)	Deeds from Trustees or Debtor-in-Possession must contain appropriate 					recitations regarding the Bankruptcy 	Court’s Order approving the sale. If the 				sale is to be free and clear of existing liens the Order so stating should be 					attached to the recorded Deed as an Exhibit.</a:t>
            </a:r>
          </a:p>
        </p:txBody>
      </p:sp>
    </p:spTree>
    <p:extLst>
      <p:ext uri="{BB962C8B-B14F-4D97-AF65-F5344CB8AC3E}">
        <p14:creationId xmlns:p14="http://schemas.microsoft.com/office/powerpoint/2010/main" val="10971276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III. GENERAL</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29</a:t>
            </a:fld>
            <a:endParaRPr lang="en-US"/>
          </a:p>
        </p:txBody>
      </p:sp>
      <p:sp>
        <p:nvSpPr>
          <p:cNvPr id="6" name="Content Placeholder 2">
            <a:extLst>
              <a:ext uri="{FF2B5EF4-FFF2-40B4-BE49-F238E27FC236}">
                <a16:creationId xmlns:a16="http://schemas.microsoft.com/office/drawing/2014/main" id="{AC89AEAA-A508-41A5-852A-D12F8C9A9739}"/>
              </a:ext>
            </a:extLst>
          </p:cNvPr>
          <p:cNvSpPr>
            <a:spLocks noGrp="1"/>
          </p:cNvSpPr>
          <p:nvPr/>
        </p:nvSpPr>
        <p:spPr bwMode="auto">
          <a:xfrm>
            <a:off x="80553" y="1705024"/>
            <a:ext cx="11205755"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dirty="0"/>
              <a:t>	</a:t>
            </a:r>
            <a:r>
              <a:rPr lang="en-US" sz="2400" dirty="0">
                <a:solidFill>
                  <a:srgbClr val="336699"/>
                </a:solidFill>
              </a:rPr>
              <a:t>G. Adversary Proceedings: </a:t>
            </a:r>
          </a:p>
          <a:p>
            <a:r>
              <a:rPr lang="en-US" sz="2400" dirty="0">
                <a:solidFill>
                  <a:srgbClr val="336699"/>
                </a:solidFill>
              </a:rPr>
              <a:t>		(1)	Used to litigate both core and non-core matters in disputes such as avoidance 			of liens and title to real property. Never rely on recitations in a confirmed plan 			to invalidate the lien of a scheduled creditor unless you can confirm this 					action by an Order in the adversary proceeding.</a:t>
            </a:r>
          </a:p>
          <a:p>
            <a:pPr>
              <a:spcBef>
                <a:spcPts val="0"/>
              </a:spcBef>
            </a:pPr>
            <a:endParaRPr lang="en-US" sz="600" dirty="0">
              <a:solidFill>
                <a:srgbClr val="336699"/>
              </a:solidFill>
            </a:endParaRPr>
          </a:p>
          <a:p>
            <a:r>
              <a:rPr lang="en-US" sz="2400" dirty="0">
                <a:solidFill>
                  <a:srgbClr val="336699"/>
                </a:solidFill>
              </a:rPr>
              <a:t>		(2)	Even though most non-core matters are heard before the U.S. Bankruptcy 				Court judges the final orders must be signed by a U.S. District Court judge. </a:t>
            </a:r>
          </a:p>
        </p:txBody>
      </p:sp>
    </p:spTree>
    <p:extLst>
      <p:ext uri="{BB962C8B-B14F-4D97-AF65-F5344CB8AC3E}">
        <p14:creationId xmlns:p14="http://schemas.microsoft.com/office/powerpoint/2010/main" val="1707498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788566"/>
            <a:ext cx="10515600" cy="755008"/>
          </a:xfrm>
        </p:spPr>
        <p:txBody>
          <a:bodyPr>
            <a:normAutofit/>
          </a:bodyPr>
          <a:lstStyle/>
          <a:p>
            <a:r>
              <a:rPr lang="en-US" dirty="0"/>
              <a:t>I. OVERVIEW</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3</a:t>
            </a:fld>
            <a:endParaRPr lang="en-US"/>
          </a:p>
        </p:txBody>
      </p:sp>
      <p:sp>
        <p:nvSpPr>
          <p:cNvPr id="5" name="Content Placeholder 2">
            <a:extLst>
              <a:ext uri="{FF2B5EF4-FFF2-40B4-BE49-F238E27FC236}">
                <a16:creationId xmlns:a16="http://schemas.microsoft.com/office/drawing/2014/main" id="{24E6FC15-E3AB-4315-A9EB-B487FC36D692}"/>
              </a:ext>
            </a:extLst>
          </p:cNvPr>
          <p:cNvSpPr>
            <a:spLocks noGrp="1"/>
          </p:cNvSpPr>
          <p:nvPr/>
        </p:nvSpPr>
        <p:spPr bwMode="auto">
          <a:xfrm>
            <a:off x="-67812" y="1523310"/>
            <a:ext cx="10738607" cy="489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3200" b="0" i="0" u="none" strike="noStrike" kern="0" cap="none" spc="0" normalizeH="0" baseline="0" noProof="0" dirty="0">
                <a:ln>
                  <a:noFill/>
                </a:ln>
                <a:solidFill>
                  <a:srgbClr val="2B5681"/>
                </a:solidFill>
                <a:effectLst/>
                <a:uLnTx/>
                <a:uFillTx/>
                <a:latin typeface="Arial"/>
                <a:ea typeface="+mn-ea"/>
                <a:cs typeface="+mn-cs"/>
              </a:rPr>
              <a:t>	</a:t>
            </a:r>
            <a:r>
              <a:rPr kumimoji="0" lang="en-US" sz="2400" b="0" i="0" u="none" strike="noStrike" kern="0" cap="none" spc="0" normalizeH="0" baseline="0" noProof="0" dirty="0">
                <a:ln>
                  <a:noFill/>
                </a:ln>
                <a:solidFill>
                  <a:srgbClr val="2B5681"/>
                </a:solidFill>
                <a:effectLst/>
                <a:uLnTx/>
                <a:uFillTx/>
                <a:latin typeface="Arial"/>
                <a:ea typeface="+mn-ea"/>
                <a:cs typeface="+mn-cs"/>
              </a:rPr>
              <a:t>B.	The United States Bankruptcy Code (11 USC 101-1330) – 			provides for five (5) types of proceedings by debtors – </a:t>
            </a:r>
          </a:p>
          <a:p>
            <a:pPr marL="0" marR="0" lvl="0" indent="0" algn="l" defTabSz="914400" rtl="0" eaLnBrk="0" fontAlgn="base" latinLnBrk="0" hangingPunct="0">
              <a:lnSpc>
                <a:spcPct val="100000"/>
              </a:lnSpc>
              <a:spcBef>
                <a:spcPct val="20000"/>
              </a:spcBef>
              <a:spcAft>
                <a:spcPct val="0"/>
              </a:spcAft>
              <a:buClrTx/>
              <a:buSzTx/>
              <a:buFontTx/>
              <a:buNone/>
              <a:tabLst/>
              <a:defRPr/>
            </a:pPr>
            <a:r>
              <a:rPr lang="en-US" sz="2400" kern="0" dirty="0">
                <a:solidFill>
                  <a:srgbClr val="2B5681"/>
                </a:solidFill>
                <a:latin typeface="Arial"/>
              </a:rPr>
              <a:t>		</a:t>
            </a:r>
            <a:r>
              <a:rPr kumimoji="0" lang="en-US" sz="2400" b="0" i="0" u="none" strike="noStrike" kern="0" cap="none" spc="0" normalizeH="0" baseline="0" noProof="0" dirty="0">
                <a:ln>
                  <a:noFill/>
                </a:ln>
                <a:solidFill>
                  <a:srgbClr val="2B5681"/>
                </a:solidFill>
                <a:effectLst/>
                <a:uLnTx/>
                <a:uFillTx/>
                <a:latin typeface="Arial"/>
                <a:ea typeface="+mn-ea"/>
                <a:cs typeface="+mn-cs"/>
              </a:rPr>
              <a:t>Chapters 7, 9, 11, 12 and 13.</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0" i="0" u="none" strike="noStrike" kern="0" cap="none" spc="0" normalizeH="0" baseline="0" noProof="0" dirty="0">
              <a:ln>
                <a:noFill/>
              </a:ln>
              <a:solidFill>
                <a:srgbClr val="2B5681"/>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0" i="0" u="none" strike="noStrike" kern="0" cap="none" spc="0" normalizeH="0" baseline="0" noProof="0" dirty="0">
                <a:ln>
                  <a:noFill/>
                </a:ln>
                <a:solidFill>
                  <a:srgbClr val="2B5681"/>
                </a:solidFill>
                <a:effectLst/>
                <a:uLnTx/>
                <a:uFillTx/>
                <a:latin typeface="Arial"/>
                <a:ea typeface="+mn-ea"/>
                <a:cs typeface="+mn-cs"/>
              </a:rPr>
              <a:t>	C.	United States Bankruptcy Court – more administrative than 			judicial, it hears and determines all matters in core proceedings 		(including sales of real property, lifting of automatic stay and 			confirmation of plans) and 	makes findings of fact in non-core 		proceedings such as adversary proceedings.</a:t>
            </a:r>
            <a:r>
              <a:rPr kumimoji="0" lang="en-US" sz="2800" b="0" i="0" u="none" strike="noStrike" kern="0" cap="none" spc="0" normalizeH="0" baseline="0" noProof="0" dirty="0">
                <a:ln>
                  <a:noFill/>
                </a:ln>
                <a:solidFill>
                  <a:srgbClr val="2B5681"/>
                </a:solidFill>
                <a:effectLst/>
                <a:uLnTx/>
                <a:uFillTx/>
                <a:latin typeface="Arial"/>
                <a:ea typeface="+mn-ea"/>
                <a:cs typeface="+mn-cs"/>
              </a:rPr>
              <a:t>	 </a:t>
            </a:r>
          </a:p>
        </p:txBody>
      </p:sp>
    </p:spTree>
    <p:extLst>
      <p:ext uri="{BB962C8B-B14F-4D97-AF65-F5344CB8AC3E}">
        <p14:creationId xmlns:p14="http://schemas.microsoft.com/office/powerpoint/2010/main" val="26804121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IV. CHAPTER 7 PROCEEDINGS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30</a:t>
            </a:fld>
            <a:endParaRPr lang="en-US"/>
          </a:p>
        </p:txBody>
      </p:sp>
      <p:sp>
        <p:nvSpPr>
          <p:cNvPr id="5" name="Content Placeholder 2">
            <a:extLst>
              <a:ext uri="{FF2B5EF4-FFF2-40B4-BE49-F238E27FC236}">
                <a16:creationId xmlns:a16="http://schemas.microsoft.com/office/drawing/2014/main" id="{AC89AEAA-A508-41A5-852A-D12F8C9A9739}"/>
              </a:ext>
            </a:extLst>
          </p:cNvPr>
          <p:cNvSpPr>
            <a:spLocks noGrp="1"/>
          </p:cNvSpPr>
          <p:nvPr/>
        </p:nvSpPr>
        <p:spPr bwMode="auto">
          <a:xfrm>
            <a:off x="-1" y="1731150"/>
            <a:ext cx="11416937" cy="4684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dirty="0"/>
              <a:t>	</a:t>
            </a:r>
            <a:r>
              <a:rPr lang="en-US" sz="2400" dirty="0">
                <a:solidFill>
                  <a:srgbClr val="336699"/>
                </a:solidFill>
              </a:rPr>
              <a:t>A.	Title to all non-exempt property of the debtor vests in the Trustee, and unless 			abandoned (by Bankruptcy Court Order) after notice and hearing should be 				administered. This is </a:t>
            </a:r>
            <a:r>
              <a:rPr lang="en-US" sz="2400" dirty="0" err="1">
                <a:solidFill>
                  <a:srgbClr val="336699"/>
                </a:solidFill>
              </a:rPr>
              <a:t>applys</a:t>
            </a:r>
            <a:r>
              <a:rPr lang="en-US" sz="2400" dirty="0">
                <a:solidFill>
                  <a:srgbClr val="336699"/>
                </a:solidFill>
              </a:rPr>
              <a:t> to all property no matter where it is located. </a:t>
            </a:r>
          </a:p>
          <a:p>
            <a:endParaRPr lang="en-US" sz="2400" dirty="0">
              <a:solidFill>
                <a:srgbClr val="336699"/>
              </a:solidFill>
            </a:endParaRPr>
          </a:p>
          <a:p>
            <a:r>
              <a:rPr lang="en-US" sz="2400" dirty="0">
                <a:solidFill>
                  <a:srgbClr val="336699"/>
                </a:solidFill>
              </a:rPr>
              <a:t>		If you file a bankruptcy case in California, your real property in Maryland is now 			part of the bankruptcy estate.</a:t>
            </a:r>
          </a:p>
          <a:p>
            <a:endParaRPr lang="en-US" sz="2400" dirty="0">
              <a:solidFill>
                <a:srgbClr val="336699"/>
              </a:solidFill>
            </a:endParaRPr>
          </a:p>
          <a:p>
            <a:r>
              <a:rPr lang="en-US" sz="2400" dirty="0">
                <a:solidFill>
                  <a:srgbClr val="336699"/>
                </a:solidFill>
              </a:rPr>
              <a:t>	</a:t>
            </a:r>
          </a:p>
        </p:txBody>
      </p:sp>
    </p:spTree>
    <p:extLst>
      <p:ext uri="{BB962C8B-B14F-4D97-AF65-F5344CB8AC3E}">
        <p14:creationId xmlns:p14="http://schemas.microsoft.com/office/powerpoint/2010/main" val="18411217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IV. CHAPTER 7 PROCEEDINGS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31</a:t>
            </a:fld>
            <a:endParaRPr lang="en-US"/>
          </a:p>
        </p:txBody>
      </p:sp>
      <p:sp>
        <p:nvSpPr>
          <p:cNvPr id="6" name="Content Placeholder 2">
            <a:extLst>
              <a:ext uri="{FF2B5EF4-FFF2-40B4-BE49-F238E27FC236}">
                <a16:creationId xmlns:a16="http://schemas.microsoft.com/office/drawing/2014/main" id="{AC89AEAA-A508-41A5-852A-D12F8C9A9739}"/>
              </a:ext>
            </a:extLst>
          </p:cNvPr>
          <p:cNvSpPr>
            <a:spLocks noGrp="1"/>
          </p:cNvSpPr>
          <p:nvPr/>
        </p:nvSpPr>
        <p:spPr bwMode="auto">
          <a:xfrm>
            <a:off x="152399" y="1706113"/>
            <a:ext cx="10959737"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B.	Sales of real property-  Abandoned v. Exempt</a:t>
            </a:r>
          </a:p>
          <a:p>
            <a:r>
              <a:rPr lang="en-US" sz="2400" dirty="0">
                <a:solidFill>
                  <a:srgbClr val="336699"/>
                </a:solidFill>
              </a:rPr>
              <a:t>		(1)	Only the Trustee after obtaining a Court Order to Abandon Property can 				abandon real property but it can be done at any point in the proceeding.</a:t>
            </a:r>
          </a:p>
          <a:p>
            <a:r>
              <a:rPr lang="en-US" sz="2400" dirty="0">
                <a:solidFill>
                  <a:srgbClr val="336699"/>
                </a:solidFill>
              </a:rPr>
              <a:t>		(2) 	Abandonment of scheduled real property is usually requested in situations 			where the debtor has no equity and there is no prejudice to creditors.	</a:t>
            </a:r>
          </a:p>
          <a:p>
            <a:r>
              <a:rPr lang="en-US" sz="2400" dirty="0">
                <a:solidFill>
                  <a:srgbClr val="336699"/>
                </a:solidFill>
              </a:rPr>
              <a:t>		(3)	If scheduled real property is not administered before the case is closed 				then it is deemed abandoned when the case is “Closed”. </a:t>
            </a:r>
          </a:p>
        </p:txBody>
      </p:sp>
    </p:spTree>
    <p:extLst>
      <p:ext uri="{BB962C8B-B14F-4D97-AF65-F5344CB8AC3E}">
        <p14:creationId xmlns:p14="http://schemas.microsoft.com/office/powerpoint/2010/main" val="976251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IV. CHAPTER 7 PROCEEDINGS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32</a:t>
            </a:fld>
            <a:endParaRPr lang="en-US"/>
          </a:p>
        </p:txBody>
      </p:sp>
      <p:sp>
        <p:nvSpPr>
          <p:cNvPr id="5" name="Content Placeholder 2">
            <a:extLst>
              <a:ext uri="{FF2B5EF4-FFF2-40B4-BE49-F238E27FC236}">
                <a16:creationId xmlns:a16="http://schemas.microsoft.com/office/drawing/2014/main" id="{AC89AEAA-A508-41A5-852A-D12F8C9A9739}"/>
              </a:ext>
            </a:extLst>
          </p:cNvPr>
          <p:cNvSpPr>
            <a:spLocks noGrp="1"/>
          </p:cNvSpPr>
          <p:nvPr/>
        </p:nvSpPr>
        <p:spPr bwMode="auto">
          <a:xfrm>
            <a:off x="246017" y="1879963"/>
            <a:ext cx="11345092" cy="45360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B.	Sales of real property-  Abandoned v. Exempt		</a:t>
            </a:r>
          </a:p>
          <a:p>
            <a:r>
              <a:rPr lang="en-US" sz="2400" dirty="0">
                <a:solidFill>
                  <a:srgbClr val="336699"/>
                </a:solidFill>
              </a:rPr>
              <a:t>		(4)	A report of “no assets” by the Trustee does not automatically result in the 				abandonment of scheduled real property – a Bankruptcy Court Order 						abandoning the specific real property would be needed. </a:t>
            </a:r>
          </a:p>
          <a:p>
            <a:r>
              <a:rPr lang="en-US" sz="2400" dirty="0">
                <a:solidFill>
                  <a:srgbClr val="336699"/>
                </a:solidFill>
              </a:rPr>
              <a:t>		(5) 	Title to property abandoned by Bankruptcy Court can be taken directly from 				the debtor, but if the debtor is to receive any net cash proceeds the Trustee 				must join in the Deed to evidence the Trustees’ consent.</a:t>
            </a:r>
          </a:p>
          <a:p>
            <a:r>
              <a:rPr lang="en-US" sz="2400" dirty="0">
                <a:solidFill>
                  <a:srgbClr val="336699"/>
                </a:solidFill>
              </a:rPr>
              <a:t>.	</a:t>
            </a:r>
          </a:p>
        </p:txBody>
      </p:sp>
    </p:spTree>
    <p:extLst>
      <p:ext uri="{BB962C8B-B14F-4D97-AF65-F5344CB8AC3E}">
        <p14:creationId xmlns:p14="http://schemas.microsoft.com/office/powerpoint/2010/main" val="2292795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IV. CHAPTER 7 PROCEEDINGS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33</a:t>
            </a:fld>
            <a:endParaRPr lang="en-US"/>
          </a:p>
        </p:txBody>
      </p:sp>
      <p:sp>
        <p:nvSpPr>
          <p:cNvPr id="6" name="Content Placeholder 2">
            <a:extLst>
              <a:ext uri="{FF2B5EF4-FFF2-40B4-BE49-F238E27FC236}">
                <a16:creationId xmlns:a16="http://schemas.microsoft.com/office/drawing/2014/main" id="{AC89AEAA-A508-41A5-852A-D12F8C9A9739}"/>
              </a:ext>
            </a:extLst>
          </p:cNvPr>
          <p:cNvSpPr>
            <a:spLocks noGrp="1"/>
          </p:cNvSpPr>
          <p:nvPr/>
        </p:nvSpPr>
        <p:spPr bwMode="auto">
          <a:xfrm>
            <a:off x="0" y="1720587"/>
            <a:ext cx="11277600" cy="4695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B.	Sales of real property-  Abandoned v. Exempt</a:t>
            </a:r>
          </a:p>
          <a:p>
            <a:r>
              <a:rPr lang="en-US" sz="2400" dirty="0">
                <a:solidFill>
                  <a:srgbClr val="336699"/>
                </a:solidFill>
              </a:rPr>
              <a:t>		(6)	 Notice, opportunity for a hearing, and a Bankruptcy Court Order are always 				required abandoning the specific real property. </a:t>
            </a:r>
          </a:p>
          <a:p>
            <a:r>
              <a:rPr lang="en-US" sz="2400" dirty="0">
                <a:solidFill>
                  <a:srgbClr val="336699"/>
                </a:solidFill>
              </a:rPr>
              <a:t>		(7) 	Abandonment of real property does not automatically lift the automatic stay 				prohibiting foreclosure, a separate notice and opportunity for hearing is 					needed. </a:t>
            </a:r>
          </a:p>
          <a:p>
            <a:r>
              <a:rPr lang="en-US" sz="2400" dirty="0">
                <a:solidFill>
                  <a:srgbClr val="336699"/>
                </a:solidFill>
              </a:rPr>
              <a:t>		</a:t>
            </a:r>
          </a:p>
        </p:txBody>
      </p:sp>
    </p:spTree>
    <p:extLst>
      <p:ext uri="{BB962C8B-B14F-4D97-AF65-F5344CB8AC3E}">
        <p14:creationId xmlns:p14="http://schemas.microsoft.com/office/powerpoint/2010/main" val="12496467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IV. CHAPTER 7 PROCEEDINGS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34</a:t>
            </a:fld>
            <a:endParaRPr lang="en-US"/>
          </a:p>
        </p:txBody>
      </p:sp>
      <p:sp>
        <p:nvSpPr>
          <p:cNvPr id="5" name="Content Placeholder 2">
            <a:extLst>
              <a:ext uri="{FF2B5EF4-FFF2-40B4-BE49-F238E27FC236}">
                <a16:creationId xmlns:a16="http://schemas.microsoft.com/office/drawing/2014/main" id="{AC89AEAA-A508-41A5-852A-D12F8C9A9739}"/>
              </a:ext>
            </a:extLst>
          </p:cNvPr>
          <p:cNvSpPr>
            <a:spLocks noGrp="1"/>
          </p:cNvSpPr>
          <p:nvPr/>
        </p:nvSpPr>
        <p:spPr bwMode="auto">
          <a:xfrm>
            <a:off x="263435" y="1695228"/>
            <a:ext cx="10944496" cy="4720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B.	Sales of real property-  Abandoned v. Exempt</a:t>
            </a:r>
          </a:p>
          <a:p>
            <a:r>
              <a:rPr lang="en-US" sz="2400" dirty="0">
                <a:solidFill>
                  <a:srgbClr val="336699"/>
                </a:solidFill>
              </a:rPr>
              <a:t>		(8)	 Real property that is owned as tenants by the entirety and only one (1) 				spouse files bankruptcy, the entire interest in the real property is now 					considered part of the bankruptcy estate.  However, if there are 						no joint creditors of the husband and wife, the property is generally 					exempted out of the bankruptcy by the debtor.  In such cases a Bankruptcy 			Court Order authorizing the sale is needed along with the non-filing spouse 			joining in any Deed with the Trustee while the bankruptcy is pending.</a:t>
            </a:r>
          </a:p>
        </p:txBody>
      </p:sp>
    </p:spTree>
    <p:extLst>
      <p:ext uri="{BB962C8B-B14F-4D97-AF65-F5344CB8AC3E}">
        <p14:creationId xmlns:p14="http://schemas.microsoft.com/office/powerpoint/2010/main" val="20484351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IV. CHAPTER 7 PROCEEDINGS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35</a:t>
            </a:fld>
            <a:endParaRPr lang="en-US"/>
          </a:p>
        </p:txBody>
      </p:sp>
      <p:sp>
        <p:nvSpPr>
          <p:cNvPr id="6" name="Content Placeholder 2">
            <a:extLst>
              <a:ext uri="{FF2B5EF4-FFF2-40B4-BE49-F238E27FC236}">
                <a16:creationId xmlns:a16="http://schemas.microsoft.com/office/drawing/2014/main" id="{AC89AEAA-A508-41A5-852A-D12F8C9A9739}"/>
              </a:ext>
            </a:extLst>
          </p:cNvPr>
          <p:cNvSpPr>
            <a:spLocks noGrp="1"/>
          </p:cNvSpPr>
          <p:nvPr/>
        </p:nvSpPr>
        <p:spPr bwMode="auto">
          <a:xfrm>
            <a:off x="0" y="1758043"/>
            <a:ext cx="11059886"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B.	Sales of real property-  Abandoned v. Exempt	</a:t>
            </a:r>
          </a:p>
          <a:p>
            <a:r>
              <a:rPr lang="en-US" sz="2400" dirty="0">
                <a:solidFill>
                  <a:srgbClr val="336699"/>
                </a:solidFill>
              </a:rPr>
              <a:t>		(9)	In the same situation but where there are joint creditors of the husband and 			wife, the property can be sold by the Trustee after obtaining a Bankruptcy 			Court Order authorizing the sale, over the objection of the non-filing spouse. 			(11 USC 363 (h)) (See also </a:t>
            </a:r>
            <a:r>
              <a:rPr lang="en-US" sz="2400" u="sng" dirty="0" err="1">
                <a:solidFill>
                  <a:srgbClr val="336699"/>
                </a:solidFill>
              </a:rPr>
              <a:t>Suny</a:t>
            </a:r>
            <a:r>
              <a:rPr lang="en-US" sz="2400" u="sng" dirty="0">
                <a:solidFill>
                  <a:srgbClr val="336699"/>
                </a:solidFill>
              </a:rPr>
              <a:t> v. Schlossberg </a:t>
            </a:r>
            <a:r>
              <a:rPr lang="en-US" sz="2400" dirty="0">
                <a:solidFill>
                  <a:srgbClr val="336699"/>
                </a:solidFill>
              </a:rPr>
              <a:t>777 F2d 921).</a:t>
            </a:r>
          </a:p>
        </p:txBody>
      </p:sp>
    </p:spTree>
    <p:extLst>
      <p:ext uri="{BB962C8B-B14F-4D97-AF65-F5344CB8AC3E}">
        <p14:creationId xmlns:p14="http://schemas.microsoft.com/office/powerpoint/2010/main" val="4051965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IV. CHAPTER 7 PROCEEDINGS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36</a:t>
            </a:fld>
            <a:endParaRPr lang="en-US"/>
          </a:p>
        </p:txBody>
      </p:sp>
      <p:sp>
        <p:nvSpPr>
          <p:cNvPr id="5" name="Content Placeholder 2">
            <a:extLst>
              <a:ext uri="{FF2B5EF4-FFF2-40B4-BE49-F238E27FC236}">
                <a16:creationId xmlns:a16="http://schemas.microsoft.com/office/drawing/2014/main" id="{AC89AEAA-A508-41A5-852A-D12F8C9A9739}"/>
              </a:ext>
            </a:extLst>
          </p:cNvPr>
          <p:cNvSpPr>
            <a:spLocks noGrp="1"/>
          </p:cNvSpPr>
          <p:nvPr/>
        </p:nvSpPr>
        <p:spPr bwMode="auto">
          <a:xfrm>
            <a:off x="-1" y="1740626"/>
            <a:ext cx="11199223" cy="4675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B.	Sales of real property-  Abandoned v. Exempt	</a:t>
            </a:r>
          </a:p>
          <a:p>
            <a:r>
              <a:rPr lang="en-US" sz="2400" dirty="0">
                <a:solidFill>
                  <a:srgbClr val="336699"/>
                </a:solidFill>
              </a:rPr>
              <a:t>		(10)	 Although the granting of the motion to sell real property may be reversed 				or modified on appeal, such action by the U.S. District Court does not 						affect the validity of the sale to a bona fide purchaser for value unless the 					order is stayed pending the appeal. Therefore, you must wait for the 						the fourteen (14) day appeal period to run following the 21 day objection 					period and the entry of the Bankruptcy Court Order to sell.</a:t>
            </a:r>
          </a:p>
          <a:p>
            <a:endParaRPr lang="en-US" sz="2400" dirty="0">
              <a:solidFill>
                <a:srgbClr val="336699"/>
              </a:solidFill>
            </a:endParaRPr>
          </a:p>
          <a:p>
            <a:endParaRPr lang="en-US" sz="2400" dirty="0">
              <a:solidFill>
                <a:srgbClr val="336699"/>
              </a:solidFill>
            </a:endParaRPr>
          </a:p>
        </p:txBody>
      </p:sp>
    </p:spTree>
    <p:extLst>
      <p:ext uri="{BB962C8B-B14F-4D97-AF65-F5344CB8AC3E}">
        <p14:creationId xmlns:p14="http://schemas.microsoft.com/office/powerpoint/2010/main" val="32863908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IV. CHAPTER 7 PROCEEDINGS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37</a:t>
            </a:fld>
            <a:endParaRPr lang="en-US"/>
          </a:p>
        </p:txBody>
      </p:sp>
      <p:sp>
        <p:nvSpPr>
          <p:cNvPr id="6" name="Content Placeholder 2">
            <a:extLst>
              <a:ext uri="{FF2B5EF4-FFF2-40B4-BE49-F238E27FC236}">
                <a16:creationId xmlns:a16="http://schemas.microsoft.com/office/drawing/2014/main" id="{AC89AEAA-A508-41A5-852A-D12F8C9A9739}"/>
              </a:ext>
            </a:extLst>
          </p:cNvPr>
          <p:cNvSpPr>
            <a:spLocks noGrp="1"/>
          </p:cNvSpPr>
          <p:nvPr/>
        </p:nvSpPr>
        <p:spPr bwMode="auto">
          <a:xfrm>
            <a:off x="0" y="1677811"/>
            <a:ext cx="11504024" cy="46620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C.	Sales Free and Clear of Liens</a:t>
            </a:r>
          </a:p>
          <a:p>
            <a:r>
              <a:rPr lang="en-US" sz="2400" dirty="0">
                <a:solidFill>
                  <a:srgbClr val="336699"/>
                </a:solidFill>
              </a:rPr>
              <a:t>		(1)	Requested by the Trustee in cases where property is non-exempt or 						abandoned by Court Order, but the sum of secured debts and expenses of 				transfer exceed the sales price.	</a:t>
            </a:r>
          </a:p>
          <a:p>
            <a:r>
              <a:rPr lang="en-US" sz="2400" dirty="0">
                <a:solidFill>
                  <a:srgbClr val="336699"/>
                </a:solidFill>
              </a:rPr>
              <a:t>		(2)	Motion requires 21 day notice to all scheduled creditors.	</a:t>
            </a:r>
          </a:p>
          <a:p>
            <a:r>
              <a:rPr lang="en-US" sz="2400" dirty="0">
                <a:solidFill>
                  <a:srgbClr val="336699"/>
                </a:solidFill>
              </a:rPr>
              <a:t>		(3)	You must attempt to verify that the sale is not made to a party who is related to 			the debtor.  Contact underwriting counsel if you suspect this. </a:t>
            </a:r>
          </a:p>
        </p:txBody>
      </p:sp>
    </p:spTree>
    <p:extLst>
      <p:ext uri="{BB962C8B-B14F-4D97-AF65-F5344CB8AC3E}">
        <p14:creationId xmlns:p14="http://schemas.microsoft.com/office/powerpoint/2010/main" val="25352996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IV. CHAPTER 7 PROCEEDINGS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38</a:t>
            </a:fld>
            <a:endParaRPr lang="en-US"/>
          </a:p>
        </p:txBody>
      </p:sp>
      <p:sp>
        <p:nvSpPr>
          <p:cNvPr id="5" name="Content Placeholder 2">
            <a:extLst>
              <a:ext uri="{FF2B5EF4-FFF2-40B4-BE49-F238E27FC236}">
                <a16:creationId xmlns:a16="http://schemas.microsoft.com/office/drawing/2014/main" id="{AC89AEAA-A508-41A5-852A-D12F8C9A9739}"/>
              </a:ext>
            </a:extLst>
          </p:cNvPr>
          <p:cNvSpPr>
            <a:spLocks noGrp="1"/>
          </p:cNvSpPr>
          <p:nvPr/>
        </p:nvSpPr>
        <p:spPr bwMode="auto">
          <a:xfrm>
            <a:off x="0" y="1749335"/>
            <a:ext cx="11353800" cy="4666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C.	Sales Free and Clear of Liens</a:t>
            </a:r>
          </a:p>
          <a:p>
            <a:r>
              <a:rPr lang="en-US" sz="2400" dirty="0">
                <a:solidFill>
                  <a:srgbClr val="336699"/>
                </a:solidFill>
              </a:rPr>
              <a:t>		(4)	BR 6004 requires a hearing on all such motions but the Court will generally 				ignore and treat like all other motions.</a:t>
            </a:r>
          </a:p>
          <a:p>
            <a:r>
              <a:rPr lang="en-US" sz="2400" dirty="0">
                <a:solidFill>
                  <a:srgbClr val="336699"/>
                </a:solidFill>
              </a:rPr>
              <a:t>		(5)	Order Authorizing the Sale Free and Clear of Liens must be entered on the 				docket and must wait out the 14 day appeal period with no appeals before 				insuring. </a:t>
            </a:r>
          </a:p>
          <a:p>
            <a:r>
              <a:rPr lang="en-US" sz="2400" dirty="0">
                <a:solidFill>
                  <a:srgbClr val="336699"/>
                </a:solidFill>
              </a:rPr>
              <a:t>		(6)	If the sale is requested free and clear of a federal tax lien, notice must be sent 			to both the District Director of the IRS and the U.S. Attorney for Maryland, 				Virginia or DC.</a:t>
            </a:r>
          </a:p>
          <a:p>
            <a:endParaRPr lang="en-US" sz="2400" dirty="0">
              <a:solidFill>
                <a:srgbClr val="336699"/>
              </a:solidFill>
            </a:endParaRPr>
          </a:p>
        </p:txBody>
      </p:sp>
    </p:spTree>
    <p:extLst>
      <p:ext uri="{BB962C8B-B14F-4D97-AF65-F5344CB8AC3E}">
        <p14:creationId xmlns:p14="http://schemas.microsoft.com/office/powerpoint/2010/main" val="18956760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IV. CHAPTER 7 PROCEEDINGS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39</a:t>
            </a:fld>
            <a:endParaRPr lang="en-US"/>
          </a:p>
        </p:txBody>
      </p:sp>
      <p:sp>
        <p:nvSpPr>
          <p:cNvPr id="6" name="Content Placeholder 2">
            <a:extLst>
              <a:ext uri="{FF2B5EF4-FFF2-40B4-BE49-F238E27FC236}">
                <a16:creationId xmlns:a16="http://schemas.microsoft.com/office/drawing/2014/main" id="{AC89AEAA-A508-41A5-852A-D12F8C9A9739}"/>
              </a:ext>
            </a:extLst>
          </p:cNvPr>
          <p:cNvSpPr>
            <a:spLocks noGrp="1"/>
          </p:cNvSpPr>
          <p:nvPr/>
        </p:nvSpPr>
        <p:spPr bwMode="auto">
          <a:xfrm>
            <a:off x="-1" y="1862545"/>
            <a:ext cx="11353801" cy="4553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C.	Sales Free and Clear of Liens</a:t>
            </a:r>
          </a:p>
          <a:p>
            <a:r>
              <a:rPr lang="en-US" sz="2400" dirty="0">
                <a:solidFill>
                  <a:srgbClr val="336699"/>
                </a:solidFill>
              </a:rPr>
              <a:t>		(7)	Practical effect of a sale free and clear of liens is to transfer liens from the 					property to the proceeds of sale (which said proceeds will be delivered to the 			Trustee). </a:t>
            </a:r>
          </a:p>
          <a:p>
            <a:r>
              <a:rPr lang="en-US" sz="2400" dirty="0">
                <a:solidFill>
                  <a:srgbClr val="336699"/>
                </a:solidFill>
              </a:rPr>
              <a:t>		(8)	Usually there is no need to obtain and record releases/satisfactions. However 			the Order Authorizing the Sale of the Property Free and Clear of all Liens 					should be recorded with the Deed as an Exhibit.</a:t>
            </a:r>
          </a:p>
          <a:p>
            <a:endParaRPr lang="en-US" sz="2400" dirty="0">
              <a:solidFill>
                <a:srgbClr val="336699"/>
              </a:solidFill>
            </a:endParaRPr>
          </a:p>
        </p:txBody>
      </p:sp>
    </p:spTree>
    <p:extLst>
      <p:ext uri="{BB962C8B-B14F-4D97-AF65-F5344CB8AC3E}">
        <p14:creationId xmlns:p14="http://schemas.microsoft.com/office/powerpoint/2010/main" val="4169414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 OVERVIEW </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4</a:t>
            </a:fld>
            <a:endParaRPr lang="en-US"/>
          </a:p>
        </p:txBody>
      </p:sp>
      <p:sp>
        <p:nvSpPr>
          <p:cNvPr id="5" name="Content Placeholder 2">
            <a:extLst>
              <a:ext uri="{FF2B5EF4-FFF2-40B4-BE49-F238E27FC236}">
                <a16:creationId xmlns:a16="http://schemas.microsoft.com/office/drawing/2014/main" id="{F7539644-26D2-494B-97BC-0C8ADF919376}"/>
              </a:ext>
            </a:extLst>
          </p:cNvPr>
          <p:cNvSpPr>
            <a:spLocks noGrp="1"/>
          </p:cNvSpPr>
          <p:nvPr/>
        </p:nvSpPr>
        <p:spPr bwMode="auto">
          <a:xfrm>
            <a:off x="0" y="1840335"/>
            <a:ext cx="10712741" cy="457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3200" b="0" i="0" u="none" strike="noStrike" kern="0" cap="none" spc="0" normalizeH="0" baseline="0" noProof="0" dirty="0">
                <a:ln>
                  <a:noFill/>
                </a:ln>
                <a:solidFill>
                  <a:srgbClr val="2B5681"/>
                </a:solidFill>
                <a:effectLst/>
                <a:uLnTx/>
                <a:uFillTx/>
                <a:latin typeface="Arial"/>
                <a:ea typeface="+mn-ea"/>
                <a:cs typeface="+mn-cs"/>
              </a:rPr>
              <a:t>	</a:t>
            </a:r>
            <a:r>
              <a:rPr kumimoji="0" lang="en-US" sz="2400" b="0" i="0" u="none" strike="noStrike" kern="0" cap="none" spc="0" normalizeH="0" baseline="0" noProof="0" dirty="0">
                <a:ln>
                  <a:noFill/>
                </a:ln>
                <a:solidFill>
                  <a:srgbClr val="2B5681"/>
                </a:solidFill>
                <a:effectLst/>
                <a:uLnTx/>
                <a:uFillTx/>
                <a:latin typeface="Arial"/>
                <a:ea typeface="+mn-ea"/>
                <a:cs typeface="+mn-cs"/>
              </a:rPr>
              <a:t>D.	Upon filing a Bankruptcy Petition all of the assets of the debtor 		become part of the bankruptcy estate no matter where that case 		is filed or where the property is located.   Filing a case in 			California still affects property located in 	Maryland. </a:t>
            </a:r>
          </a:p>
          <a:p>
            <a:pPr marL="0" marR="0" lvl="0" indent="0" algn="l" defTabSz="914400" rtl="0" eaLnBrk="0" fontAlgn="base" latinLnBrk="0" hangingPunct="0">
              <a:lnSpc>
                <a:spcPct val="100000"/>
              </a:lnSpc>
              <a:spcBef>
                <a:spcPts val="0"/>
              </a:spcBef>
              <a:spcAft>
                <a:spcPct val="0"/>
              </a:spcAft>
              <a:buClrTx/>
              <a:buSzTx/>
              <a:buFontTx/>
              <a:buNone/>
              <a:tabLst/>
              <a:defRPr/>
            </a:pPr>
            <a:endParaRPr kumimoji="0" lang="en-US" sz="1200" b="0" i="0" u="none" strike="noStrike" kern="0" cap="none" spc="0" normalizeH="0" baseline="0" noProof="0" dirty="0">
              <a:ln>
                <a:noFill/>
              </a:ln>
              <a:solidFill>
                <a:srgbClr val="2B5681"/>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0" i="0" u="none" strike="noStrike" kern="0" cap="none" spc="0" normalizeH="0" baseline="0" noProof="0" dirty="0">
                <a:ln>
                  <a:noFill/>
                </a:ln>
                <a:solidFill>
                  <a:srgbClr val="2B5681"/>
                </a:solidFill>
                <a:effectLst/>
                <a:uLnTx/>
                <a:uFillTx/>
                <a:latin typeface="Arial"/>
                <a:ea typeface="+mn-ea"/>
                <a:cs typeface="+mn-cs"/>
              </a:rPr>
              <a:t>	</a:t>
            </a:r>
            <a:r>
              <a:rPr kumimoji="0" lang="en-US" sz="2800" b="0" i="0" u="none" strike="noStrike" kern="0" cap="none" spc="0" normalizeH="0" baseline="0" noProof="0" dirty="0">
                <a:ln>
                  <a:noFill/>
                </a:ln>
                <a:solidFill>
                  <a:srgbClr val="2B5681"/>
                </a:solidFill>
                <a:effectLst/>
                <a:uLnTx/>
                <a:uFillTx/>
                <a:latin typeface="Arial"/>
                <a:ea typeface="+mn-ea"/>
                <a:cs typeface="+mn-cs"/>
              </a:rPr>
              <a:t>	 </a:t>
            </a:r>
          </a:p>
        </p:txBody>
      </p:sp>
    </p:spTree>
    <p:extLst>
      <p:ext uri="{BB962C8B-B14F-4D97-AF65-F5344CB8AC3E}">
        <p14:creationId xmlns:p14="http://schemas.microsoft.com/office/powerpoint/2010/main" val="5160278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V. CHAPTER 13 PROCEEDINGS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40</a:t>
            </a:fld>
            <a:endParaRPr lang="en-US"/>
          </a:p>
        </p:txBody>
      </p:sp>
      <p:sp>
        <p:nvSpPr>
          <p:cNvPr id="5" name="Content Placeholder 2">
            <a:extLst>
              <a:ext uri="{FF2B5EF4-FFF2-40B4-BE49-F238E27FC236}">
                <a16:creationId xmlns:a16="http://schemas.microsoft.com/office/drawing/2014/main" id="{AC89AEAA-A508-41A5-852A-D12F8C9A9739}"/>
              </a:ext>
            </a:extLst>
          </p:cNvPr>
          <p:cNvSpPr>
            <a:spLocks noGrp="1"/>
          </p:cNvSpPr>
          <p:nvPr/>
        </p:nvSpPr>
        <p:spPr bwMode="auto">
          <a:xfrm>
            <a:off x="152399" y="1572986"/>
            <a:ext cx="11090367" cy="4842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dirty="0"/>
              <a:t>	</a:t>
            </a:r>
            <a:r>
              <a:rPr lang="en-US" sz="2400" dirty="0">
                <a:solidFill>
                  <a:srgbClr val="336699"/>
                </a:solidFill>
              </a:rPr>
              <a:t>A.	The debtor’s Plan is one of the keys to understanding these proceedings, you 			must always obtain a copy of the confirmed plan as well as the order confirming 		it.  Plans usually pay out in 3 years but can run longer.</a:t>
            </a:r>
          </a:p>
          <a:p>
            <a:endParaRPr lang="en-US" sz="2400" dirty="0">
              <a:solidFill>
                <a:srgbClr val="336699"/>
              </a:solidFill>
            </a:endParaRPr>
          </a:p>
          <a:p>
            <a:r>
              <a:rPr lang="en-US" sz="2400" dirty="0">
                <a:solidFill>
                  <a:srgbClr val="336699"/>
                </a:solidFill>
              </a:rPr>
              <a:t>	B.	The Debtor-in-Possession has no power to sell or refinance without a motion, 		notice and opportunity for hearing, and a Bankruptcy Court Order authorizing 		the Debtor-in- Possession to sell or refinance. </a:t>
            </a:r>
          </a:p>
        </p:txBody>
      </p:sp>
    </p:spTree>
    <p:extLst>
      <p:ext uri="{BB962C8B-B14F-4D97-AF65-F5344CB8AC3E}">
        <p14:creationId xmlns:p14="http://schemas.microsoft.com/office/powerpoint/2010/main" val="19487569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V. MISCELLANEOUS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41</a:t>
            </a:fld>
            <a:endParaRPr lang="en-US"/>
          </a:p>
        </p:txBody>
      </p:sp>
      <p:sp>
        <p:nvSpPr>
          <p:cNvPr id="6" name="Content Placeholder 2">
            <a:extLst>
              <a:ext uri="{FF2B5EF4-FFF2-40B4-BE49-F238E27FC236}">
                <a16:creationId xmlns:a16="http://schemas.microsoft.com/office/drawing/2014/main" id="{AC89AEAA-A508-41A5-852A-D12F8C9A9739}"/>
              </a:ext>
            </a:extLst>
          </p:cNvPr>
          <p:cNvSpPr>
            <a:spLocks noGrp="1"/>
          </p:cNvSpPr>
          <p:nvPr/>
        </p:nvSpPr>
        <p:spPr bwMode="auto">
          <a:xfrm>
            <a:off x="-1" y="1749334"/>
            <a:ext cx="11234057" cy="4666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dirty="0"/>
              <a:t>	</a:t>
            </a:r>
            <a:r>
              <a:rPr lang="en-US" sz="2400" dirty="0">
                <a:solidFill>
                  <a:srgbClr val="336699"/>
                </a:solidFill>
              </a:rPr>
              <a:t>§544 of the U.S. Code provides that a Bankruptcy Trustee may avoid any transfer of 	the debtor’s property 	that could be avoided by a judgment lien creditor or a bona 	fide purchaser of the property from the debtor at the time the bankruptcy case was 	filed.  The Bankruptcy	Trustee may not, however avoid a transferee’s interest as long 	as the transferee recorded its interest within 30 	days of closing; even if the recording 	occurs after the debtor filed bankruptcy. (See 11 U.S. Code §547)</a:t>
            </a:r>
          </a:p>
        </p:txBody>
      </p:sp>
    </p:spTree>
    <p:extLst>
      <p:ext uri="{BB962C8B-B14F-4D97-AF65-F5344CB8AC3E}">
        <p14:creationId xmlns:p14="http://schemas.microsoft.com/office/powerpoint/2010/main" val="30762285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V. MISCELLANEOUS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42</a:t>
            </a:fld>
            <a:endParaRPr lang="en-US"/>
          </a:p>
        </p:txBody>
      </p:sp>
      <p:sp>
        <p:nvSpPr>
          <p:cNvPr id="5" name="Content Placeholder 2">
            <a:extLst>
              <a:ext uri="{FF2B5EF4-FFF2-40B4-BE49-F238E27FC236}">
                <a16:creationId xmlns:a16="http://schemas.microsoft.com/office/drawing/2014/main" id="{C902D0B0-D20A-4BF1-9727-14FE784E1C95}"/>
              </a:ext>
            </a:extLst>
          </p:cNvPr>
          <p:cNvSpPr>
            <a:spLocks noGrp="1"/>
          </p:cNvSpPr>
          <p:nvPr/>
        </p:nvSpPr>
        <p:spPr bwMode="auto">
          <a:xfrm>
            <a:off x="0" y="1801585"/>
            <a:ext cx="11353800" cy="46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The recording of a Deed of Trust after a bankruptcy 	filing is not prohibited by the 		automatic stay so long as 	the closing occurred before filing of the bankruptcy 	petition 	and the Deed of Trust is perfected within 30 days of closing.   Bankruptcy Trustees 	have been 	recently filing a large number of Adversary Proceedings seeking to avoid 	the lien of the debtor’s insured deeds of trust and sell the debtor’s properties free and 	clear of such liens for failure to comply with a state’s statutory 	requisites for a valid 	instrument.  Moral of the story  - 	make sure your deeds of trust comply with all of your 	state’s requisites for a valid deed of trust and make sure you record your deeds of trust 	immediately.</a:t>
            </a:r>
            <a:endParaRPr lang="en-US" sz="2400" dirty="0"/>
          </a:p>
        </p:txBody>
      </p:sp>
    </p:spTree>
    <p:extLst>
      <p:ext uri="{BB962C8B-B14F-4D97-AF65-F5344CB8AC3E}">
        <p14:creationId xmlns:p14="http://schemas.microsoft.com/office/powerpoint/2010/main" val="6844101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VI. DEFINITIONS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43</a:t>
            </a:fld>
            <a:endParaRPr lang="en-US"/>
          </a:p>
        </p:txBody>
      </p:sp>
      <p:sp>
        <p:nvSpPr>
          <p:cNvPr id="7" name="Content Placeholder 2">
            <a:extLst>
              <a:ext uri="{FF2B5EF4-FFF2-40B4-BE49-F238E27FC236}">
                <a16:creationId xmlns:a16="http://schemas.microsoft.com/office/drawing/2014/main" id="{C902D0B0-D20A-4BF1-9727-14FE784E1C95}"/>
              </a:ext>
            </a:extLst>
          </p:cNvPr>
          <p:cNvSpPr>
            <a:spLocks noGrp="1"/>
          </p:cNvSpPr>
          <p:nvPr/>
        </p:nvSpPr>
        <p:spPr bwMode="auto">
          <a:xfrm>
            <a:off x="-1" y="1644065"/>
            <a:ext cx="11451771" cy="4771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marL="342900" indent="-342900">
              <a:buFont typeface="Arial" panose="020B0604020202020204" pitchFamily="34" charset="0"/>
              <a:buChar char="•"/>
            </a:pPr>
            <a:r>
              <a:rPr lang="en-US" sz="2000" dirty="0">
                <a:solidFill>
                  <a:srgbClr val="336699"/>
                </a:solidFill>
              </a:rPr>
              <a:t>Abandoned Property -</a:t>
            </a:r>
          </a:p>
          <a:p>
            <a:r>
              <a:rPr lang="en-US" sz="2000" dirty="0">
                <a:solidFill>
                  <a:srgbClr val="336699"/>
                </a:solidFill>
              </a:rPr>
              <a:t>	Property that is of inconsequential value and benefit to the estate.   Trustee must provide notice to 	creditors and opportunity of a 	hearing (on the motion to abandon property) and a Bankruptcy Court 	Order Abandoning the Property.  Does not remove liens from 	the property.</a:t>
            </a:r>
          </a:p>
          <a:p>
            <a:pPr>
              <a:spcBef>
                <a:spcPts val="0"/>
              </a:spcBef>
            </a:pPr>
            <a:endParaRPr lang="en-US" sz="600" dirty="0">
              <a:solidFill>
                <a:srgbClr val="336699"/>
              </a:solidFill>
            </a:endParaRPr>
          </a:p>
          <a:p>
            <a:pPr marL="342900" indent="-342900">
              <a:buFont typeface="Arial" panose="020B0604020202020204" pitchFamily="34" charset="0"/>
              <a:buChar char="•"/>
            </a:pPr>
            <a:r>
              <a:rPr lang="en-US" sz="2000" dirty="0">
                <a:solidFill>
                  <a:srgbClr val="336699"/>
                </a:solidFill>
              </a:rPr>
              <a:t>Adversary Proceeding -</a:t>
            </a:r>
            <a:endParaRPr lang="en-US" sz="600" dirty="0">
              <a:solidFill>
                <a:srgbClr val="336699"/>
              </a:solidFill>
            </a:endParaRPr>
          </a:p>
          <a:p>
            <a:r>
              <a:rPr lang="en-US" sz="2000" dirty="0">
                <a:solidFill>
                  <a:srgbClr val="336699"/>
                </a:solidFill>
              </a:rPr>
              <a:t>	May be filed to recover money or property of a debtor, for the sale of a debtor’s property by a co-owner, 	to object or revoke a discharge, to revoke the confirmation of a reorganization plan, to determine the 	</a:t>
            </a:r>
            <a:r>
              <a:rPr lang="en-US" sz="2000" dirty="0" err="1">
                <a:solidFill>
                  <a:srgbClr val="336699"/>
                </a:solidFill>
              </a:rPr>
              <a:t>dischargeability</a:t>
            </a:r>
            <a:r>
              <a:rPr lang="en-US" sz="2000" dirty="0">
                <a:solidFill>
                  <a:srgbClr val="336699"/>
                </a:solidFill>
              </a:rPr>
              <a:t> of a debt, to obtain an injunction or other equitable relief and for other matters.  	Creditors may also initiate adversary  proceedings to determine the validity or priority of a lien or debt, 	to obtain an injunction or to subordinate the claim of another creditor.</a:t>
            </a:r>
            <a:endParaRPr lang="en-US" sz="2000" dirty="0">
              <a:solidFill>
                <a:srgbClr val="2B5681"/>
              </a:solidFill>
            </a:endParaRPr>
          </a:p>
          <a:p>
            <a:r>
              <a:rPr lang="en-US" sz="2400" dirty="0">
                <a:solidFill>
                  <a:srgbClr val="336699"/>
                </a:solidFill>
              </a:rPr>
              <a:t>	 </a:t>
            </a:r>
            <a:r>
              <a:rPr lang="en-US" sz="2000" dirty="0">
                <a:solidFill>
                  <a:srgbClr val="336699"/>
                </a:solidFill>
              </a:rPr>
              <a:t>The Debtor-in-Possession may institute an adversary proceeding to recover money or property for the 	estate.  A creditor’s committee may be authorized by the Bankruptcy Court to pursue certain action 	which the debtor has failed to pursue.</a:t>
            </a:r>
          </a:p>
          <a:p>
            <a:endParaRPr lang="en-US" sz="2400" dirty="0">
              <a:solidFill>
                <a:srgbClr val="336699"/>
              </a:solidFill>
            </a:endParaRPr>
          </a:p>
          <a:p>
            <a:endParaRPr lang="en-US" sz="2400" dirty="0"/>
          </a:p>
        </p:txBody>
      </p:sp>
    </p:spTree>
    <p:extLst>
      <p:ext uri="{BB962C8B-B14F-4D97-AF65-F5344CB8AC3E}">
        <p14:creationId xmlns:p14="http://schemas.microsoft.com/office/powerpoint/2010/main" val="12067707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VI. DEFINITIONS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44</a:t>
            </a:fld>
            <a:endParaRPr lang="en-US"/>
          </a:p>
        </p:txBody>
      </p:sp>
      <p:sp>
        <p:nvSpPr>
          <p:cNvPr id="5" name="Content Placeholder 2">
            <a:extLst>
              <a:ext uri="{FF2B5EF4-FFF2-40B4-BE49-F238E27FC236}">
                <a16:creationId xmlns:a16="http://schemas.microsoft.com/office/drawing/2014/main" id="{C902D0B0-D20A-4BF1-9727-14FE784E1C95}"/>
              </a:ext>
            </a:extLst>
          </p:cNvPr>
          <p:cNvSpPr>
            <a:spLocks noGrp="1"/>
          </p:cNvSpPr>
          <p:nvPr/>
        </p:nvSpPr>
        <p:spPr bwMode="auto">
          <a:xfrm>
            <a:off x="0" y="1671033"/>
            <a:ext cx="11125200" cy="4769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a:spcBef>
                <a:spcPts val="0"/>
              </a:spcBef>
            </a:pPr>
            <a:endParaRPr lang="en-US" sz="600" dirty="0">
              <a:solidFill>
                <a:srgbClr val="336699"/>
              </a:solidFill>
            </a:endParaRPr>
          </a:p>
          <a:p>
            <a:pPr marL="342900" indent="-342900">
              <a:buFont typeface="Arial" panose="020B0604020202020204" pitchFamily="34" charset="0"/>
              <a:buChar char="•"/>
            </a:pPr>
            <a:r>
              <a:rPr lang="en-US" sz="2000" dirty="0">
                <a:solidFill>
                  <a:srgbClr val="336699"/>
                </a:solidFill>
              </a:rPr>
              <a:t> Assets - </a:t>
            </a:r>
          </a:p>
          <a:p>
            <a:r>
              <a:rPr lang="en-US" sz="2000" dirty="0">
                <a:solidFill>
                  <a:srgbClr val="336699"/>
                </a:solidFill>
              </a:rPr>
              <a:t>	Real and personal property listed on the schedules filed with the bankruptcy petition.  Becomes part 	of the bankruptcy estate.</a:t>
            </a:r>
          </a:p>
          <a:p>
            <a:pPr>
              <a:spcBef>
                <a:spcPts val="0"/>
              </a:spcBef>
            </a:pPr>
            <a:endParaRPr lang="en-US" sz="600" dirty="0">
              <a:solidFill>
                <a:srgbClr val="336699"/>
              </a:solidFill>
            </a:endParaRPr>
          </a:p>
          <a:p>
            <a:pPr marL="342900" indent="-342900">
              <a:buFont typeface="Arial" panose="020B0604020202020204" pitchFamily="34" charset="0"/>
              <a:buChar char="•"/>
            </a:pPr>
            <a:r>
              <a:rPr lang="en-US" sz="2000" dirty="0">
                <a:solidFill>
                  <a:srgbClr val="336699"/>
                </a:solidFill>
              </a:rPr>
              <a:t>Avoidance of Lien -</a:t>
            </a:r>
          </a:p>
          <a:p>
            <a:r>
              <a:rPr lang="en-US" sz="2000" dirty="0">
                <a:solidFill>
                  <a:srgbClr val="336699"/>
                </a:solidFill>
              </a:rPr>
              <a:t>	The act of obtaining a release from the effect of a lien, judgment or security interest in property by 	Bankruptcy Court Order. In some cases, a lien although enforceable under state law, may be avoided 	in bankruptcy.</a:t>
            </a:r>
          </a:p>
          <a:p>
            <a:endParaRPr lang="en-US" sz="2000" dirty="0">
              <a:solidFill>
                <a:srgbClr val="336699"/>
              </a:solidFill>
            </a:endParaRPr>
          </a:p>
          <a:p>
            <a:endParaRPr lang="en-US" sz="2000" dirty="0">
              <a:solidFill>
                <a:srgbClr val="336699"/>
              </a:solidFill>
            </a:endParaRPr>
          </a:p>
          <a:p>
            <a:endParaRPr lang="en-US" sz="600" dirty="0">
              <a:solidFill>
                <a:srgbClr val="336699"/>
              </a:solidFill>
            </a:endParaRPr>
          </a:p>
          <a:p>
            <a:r>
              <a:rPr lang="en-US" sz="2000" dirty="0">
                <a:solidFill>
                  <a:srgbClr val="336699"/>
                </a:solidFill>
              </a:rPr>
              <a:t>	</a:t>
            </a:r>
            <a:endParaRPr lang="en-US" sz="2400" dirty="0">
              <a:solidFill>
                <a:srgbClr val="336699"/>
              </a:solidFill>
            </a:endParaRPr>
          </a:p>
          <a:p>
            <a:endParaRPr lang="en-US" sz="2400" dirty="0"/>
          </a:p>
        </p:txBody>
      </p:sp>
    </p:spTree>
    <p:extLst>
      <p:ext uri="{BB962C8B-B14F-4D97-AF65-F5344CB8AC3E}">
        <p14:creationId xmlns:p14="http://schemas.microsoft.com/office/powerpoint/2010/main" val="1704331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VI. DEFINITIONS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45</a:t>
            </a:fld>
            <a:endParaRPr lang="en-US"/>
          </a:p>
        </p:txBody>
      </p:sp>
      <p:sp>
        <p:nvSpPr>
          <p:cNvPr id="6" name="Content Placeholder 2">
            <a:extLst>
              <a:ext uri="{FF2B5EF4-FFF2-40B4-BE49-F238E27FC236}">
                <a16:creationId xmlns:a16="http://schemas.microsoft.com/office/drawing/2014/main" id="{C902D0B0-D20A-4BF1-9727-14FE784E1C95}"/>
              </a:ext>
            </a:extLst>
          </p:cNvPr>
          <p:cNvSpPr>
            <a:spLocks noGrp="1"/>
          </p:cNvSpPr>
          <p:nvPr/>
        </p:nvSpPr>
        <p:spPr bwMode="auto">
          <a:xfrm>
            <a:off x="298269" y="1530930"/>
            <a:ext cx="11423468" cy="4885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marL="342900" indent="-342900">
              <a:buFont typeface="Arial" panose="020B0604020202020204" pitchFamily="34" charset="0"/>
              <a:buChar char="•"/>
            </a:pPr>
            <a:r>
              <a:rPr lang="en-US" sz="2000" dirty="0">
                <a:solidFill>
                  <a:srgbClr val="336699"/>
                </a:solidFill>
              </a:rPr>
              <a:t>Avoid -</a:t>
            </a:r>
          </a:p>
          <a:p>
            <a:r>
              <a:rPr lang="en-US" sz="2000" dirty="0">
                <a:solidFill>
                  <a:srgbClr val="336699"/>
                </a:solidFill>
              </a:rPr>
              <a:t>	Eliminate the liability of a debt.</a:t>
            </a:r>
          </a:p>
          <a:p>
            <a:pPr>
              <a:spcBef>
                <a:spcPts val="0"/>
              </a:spcBef>
            </a:pPr>
            <a:endParaRPr lang="en-US" sz="600" dirty="0">
              <a:solidFill>
                <a:srgbClr val="336699"/>
              </a:solidFill>
            </a:endParaRPr>
          </a:p>
          <a:p>
            <a:pPr marL="342900" indent="-342900">
              <a:buFont typeface="Arial" panose="020B0604020202020204" pitchFamily="34" charset="0"/>
              <a:buChar char="•"/>
            </a:pPr>
            <a:r>
              <a:rPr lang="en-US" sz="2000" dirty="0">
                <a:solidFill>
                  <a:srgbClr val="336699"/>
                </a:solidFill>
              </a:rPr>
              <a:t> Bankruptcy -</a:t>
            </a:r>
          </a:p>
          <a:p>
            <a:r>
              <a:rPr lang="en-US" sz="2000" dirty="0">
                <a:solidFill>
                  <a:srgbClr val="336699"/>
                </a:solidFill>
              </a:rPr>
              <a:t>	A proceeding under federal bankruptcy statutes to relieve a debtor from insurmountable debt.  The 	debtor’s property is distributed by 	the court to the creditors as full satisfaction of the debts, in 	accordance with certain priorities and exemptions. </a:t>
            </a:r>
            <a:endParaRPr lang="en-US" sz="600" dirty="0">
              <a:solidFill>
                <a:srgbClr val="336699"/>
              </a:solidFill>
            </a:endParaRPr>
          </a:p>
          <a:p>
            <a:pPr marL="342900" indent="-342900">
              <a:buFont typeface="Arial" panose="020B0604020202020204" pitchFamily="34" charset="0"/>
              <a:buChar char="•"/>
            </a:pPr>
            <a:r>
              <a:rPr lang="en-US" sz="2000" dirty="0">
                <a:solidFill>
                  <a:srgbClr val="336699"/>
                </a:solidFill>
              </a:rPr>
              <a:t>Bankruptcy (involuntary) - </a:t>
            </a:r>
          </a:p>
          <a:p>
            <a:r>
              <a:rPr lang="en-US" sz="2000" dirty="0">
                <a:solidFill>
                  <a:srgbClr val="336699"/>
                </a:solidFill>
              </a:rPr>
              <a:t>	Petitioned by the creditor.</a:t>
            </a:r>
          </a:p>
          <a:p>
            <a:endParaRPr lang="en-US" sz="2000" dirty="0">
              <a:solidFill>
                <a:srgbClr val="336699"/>
              </a:solidFill>
            </a:endParaRPr>
          </a:p>
          <a:p>
            <a:pPr marL="342900" indent="-342900">
              <a:buFont typeface="Arial" panose="020B0604020202020204" pitchFamily="34" charset="0"/>
              <a:buChar char="•"/>
            </a:pPr>
            <a:r>
              <a:rPr lang="en-US" sz="2000" dirty="0">
                <a:solidFill>
                  <a:srgbClr val="336699"/>
                </a:solidFill>
              </a:rPr>
              <a:t>Bankruptcy (voluntary) -</a:t>
            </a:r>
          </a:p>
          <a:p>
            <a:r>
              <a:rPr lang="en-US" sz="2000" dirty="0">
                <a:solidFill>
                  <a:srgbClr val="336699"/>
                </a:solidFill>
              </a:rPr>
              <a:t>	Petitioned by the debtor.</a:t>
            </a:r>
          </a:p>
          <a:p>
            <a:endParaRPr lang="en-US" sz="2000" dirty="0">
              <a:solidFill>
                <a:srgbClr val="336699"/>
              </a:solidFill>
            </a:endParaRPr>
          </a:p>
          <a:p>
            <a:endParaRPr lang="en-US" sz="2000" dirty="0">
              <a:solidFill>
                <a:srgbClr val="336699"/>
              </a:solidFill>
            </a:endParaRPr>
          </a:p>
          <a:p>
            <a:endParaRPr lang="en-US" sz="600" dirty="0">
              <a:solidFill>
                <a:srgbClr val="336699"/>
              </a:solidFill>
            </a:endParaRPr>
          </a:p>
          <a:p>
            <a:r>
              <a:rPr lang="en-US" sz="2000" dirty="0">
                <a:solidFill>
                  <a:srgbClr val="336699"/>
                </a:solidFill>
              </a:rPr>
              <a:t>	</a:t>
            </a:r>
            <a:endParaRPr lang="en-US" sz="2400" dirty="0">
              <a:solidFill>
                <a:srgbClr val="336699"/>
              </a:solidFill>
            </a:endParaRPr>
          </a:p>
          <a:p>
            <a:endParaRPr lang="en-US" sz="2400" dirty="0"/>
          </a:p>
        </p:txBody>
      </p:sp>
    </p:spTree>
    <p:extLst>
      <p:ext uri="{BB962C8B-B14F-4D97-AF65-F5344CB8AC3E}">
        <p14:creationId xmlns:p14="http://schemas.microsoft.com/office/powerpoint/2010/main" val="7150362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VI. DEFINITIONS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46</a:t>
            </a:fld>
            <a:endParaRPr lang="en-US"/>
          </a:p>
        </p:txBody>
      </p:sp>
      <p:sp>
        <p:nvSpPr>
          <p:cNvPr id="5" name="Content Placeholder 2">
            <a:extLst>
              <a:ext uri="{FF2B5EF4-FFF2-40B4-BE49-F238E27FC236}">
                <a16:creationId xmlns:a16="http://schemas.microsoft.com/office/drawing/2014/main" id="{C902D0B0-D20A-4BF1-9727-14FE784E1C95}"/>
              </a:ext>
            </a:extLst>
          </p:cNvPr>
          <p:cNvSpPr>
            <a:spLocks noGrp="1"/>
          </p:cNvSpPr>
          <p:nvPr/>
        </p:nvSpPr>
        <p:spPr bwMode="auto">
          <a:xfrm>
            <a:off x="-1" y="1564278"/>
            <a:ext cx="11353801" cy="48517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marL="342900" indent="-342900">
              <a:buFont typeface="Arial" panose="020B0604020202020204" pitchFamily="34" charset="0"/>
              <a:buChar char="•"/>
            </a:pPr>
            <a:r>
              <a:rPr lang="en-US" sz="2000" dirty="0">
                <a:solidFill>
                  <a:srgbClr val="336699"/>
                </a:solidFill>
              </a:rPr>
              <a:t>Confirmation of Plan - </a:t>
            </a:r>
          </a:p>
          <a:p>
            <a:r>
              <a:rPr lang="en-US" sz="2000" dirty="0">
                <a:solidFill>
                  <a:srgbClr val="336699"/>
                </a:solidFill>
              </a:rPr>
              <a:t>	Plan of reorganization which is approved by a majority of the creditors and confirmed by Court Order. 	The plan deals with all the property of the estate and all claims against the debtor and the debtor’s 	property.  It binds the debtor and creditors to the terms of the plan. It vests the property of the estate 	in the debtor free and clear of all claims and interests of the creditors except for those that are part of 	the plan, and discharges the debtor from all pre-	confirmation debts.</a:t>
            </a:r>
          </a:p>
          <a:p>
            <a:pPr>
              <a:spcBef>
                <a:spcPts val="0"/>
              </a:spcBef>
            </a:pPr>
            <a:endParaRPr lang="en-US" sz="600" dirty="0">
              <a:solidFill>
                <a:srgbClr val="336699"/>
              </a:solidFill>
            </a:endParaRPr>
          </a:p>
          <a:p>
            <a:pPr marL="342900" indent="-342900">
              <a:buFont typeface="Arial" panose="020B0604020202020204" pitchFamily="34" charset="0"/>
              <a:buChar char="•"/>
            </a:pPr>
            <a:r>
              <a:rPr lang="en-US" sz="2000" dirty="0">
                <a:solidFill>
                  <a:srgbClr val="336699"/>
                </a:solidFill>
              </a:rPr>
              <a:t>Creditors -</a:t>
            </a:r>
          </a:p>
          <a:p>
            <a:r>
              <a:rPr lang="en-US" sz="2000" dirty="0">
                <a:solidFill>
                  <a:srgbClr val="336699"/>
                </a:solidFill>
              </a:rPr>
              <a:t>	Lienholders</a:t>
            </a:r>
          </a:p>
          <a:p>
            <a:pPr marL="342900" indent="-342900">
              <a:buFont typeface="Arial" panose="020B0604020202020204" pitchFamily="34" charset="0"/>
              <a:buChar char="•"/>
            </a:pPr>
            <a:r>
              <a:rPr lang="en-US" sz="2000" dirty="0">
                <a:solidFill>
                  <a:srgbClr val="336699"/>
                </a:solidFill>
              </a:rPr>
              <a:t>Debtor -</a:t>
            </a:r>
          </a:p>
          <a:p>
            <a:r>
              <a:rPr lang="en-US" sz="2000" dirty="0">
                <a:solidFill>
                  <a:srgbClr val="336699"/>
                </a:solidFill>
              </a:rPr>
              <a:t>	Insolvent (total liabilities exceed total assets) person or entity.</a:t>
            </a:r>
          </a:p>
          <a:p>
            <a:endParaRPr lang="en-US" sz="2000" dirty="0">
              <a:solidFill>
                <a:srgbClr val="336699"/>
              </a:solidFill>
            </a:endParaRPr>
          </a:p>
          <a:p>
            <a:endParaRPr lang="en-US" sz="600" dirty="0">
              <a:solidFill>
                <a:srgbClr val="336699"/>
              </a:solidFill>
            </a:endParaRPr>
          </a:p>
          <a:p>
            <a:r>
              <a:rPr lang="en-US" sz="2000" dirty="0">
                <a:solidFill>
                  <a:srgbClr val="336699"/>
                </a:solidFill>
              </a:rPr>
              <a:t>	</a:t>
            </a:r>
            <a:endParaRPr lang="en-US" sz="2400" dirty="0">
              <a:solidFill>
                <a:srgbClr val="336699"/>
              </a:solidFill>
            </a:endParaRPr>
          </a:p>
          <a:p>
            <a:endParaRPr lang="en-US" sz="2400" dirty="0"/>
          </a:p>
        </p:txBody>
      </p:sp>
    </p:spTree>
    <p:extLst>
      <p:ext uri="{BB962C8B-B14F-4D97-AF65-F5344CB8AC3E}">
        <p14:creationId xmlns:p14="http://schemas.microsoft.com/office/powerpoint/2010/main" val="41103204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VI. DEFINITIONS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47</a:t>
            </a:fld>
            <a:endParaRPr lang="en-US"/>
          </a:p>
        </p:txBody>
      </p:sp>
      <p:sp>
        <p:nvSpPr>
          <p:cNvPr id="6" name="Content Placeholder 2">
            <a:extLst>
              <a:ext uri="{FF2B5EF4-FFF2-40B4-BE49-F238E27FC236}">
                <a16:creationId xmlns:a16="http://schemas.microsoft.com/office/drawing/2014/main" id="{C902D0B0-D20A-4BF1-9727-14FE784E1C95}"/>
              </a:ext>
            </a:extLst>
          </p:cNvPr>
          <p:cNvSpPr>
            <a:spLocks noGrp="1"/>
          </p:cNvSpPr>
          <p:nvPr/>
        </p:nvSpPr>
        <p:spPr bwMode="auto">
          <a:xfrm>
            <a:off x="0" y="1651685"/>
            <a:ext cx="11460480" cy="476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marL="342900" indent="-342900">
              <a:buFont typeface="Arial" panose="020B0604020202020204" pitchFamily="34" charset="0"/>
              <a:buChar char="•"/>
            </a:pPr>
            <a:r>
              <a:rPr lang="en-US" sz="2000" dirty="0">
                <a:solidFill>
                  <a:srgbClr val="336699"/>
                </a:solidFill>
              </a:rPr>
              <a:t>Debtor-in-Possession -</a:t>
            </a:r>
          </a:p>
          <a:p>
            <a:r>
              <a:rPr lang="en-US" sz="2000" dirty="0">
                <a:solidFill>
                  <a:srgbClr val="336699"/>
                </a:solidFill>
              </a:rPr>
              <a:t>	Debtor retains possession of all assets and is given all duties and powers of Trustee to deal with the 	property of the estate, but requires a Bankruptcy Court Order.</a:t>
            </a:r>
          </a:p>
          <a:p>
            <a:pPr>
              <a:spcBef>
                <a:spcPts val="0"/>
              </a:spcBef>
            </a:pPr>
            <a:endParaRPr lang="en-US" sz="600" dirty="0">
              <a:solidFill>
                <a:srgbClr val="336699"/>
              </a:solidFill>
            </a:endParaRPr>
          </a:p>
          <a:p>
            <a:pPr marL="342900" indent="-342900">
              <a:buFont typeface="Arial" panose="020B0604020202020204" pitchFamily="34" charset="0"/>
              <a:buChar char="•"/>
            </a:pPr>
            <a:r>
              <a:rPr lang="en-US" sz="2000" dirty="0">
                <a:solidFill>
                  <a:srgbClr val="336699"/>
                </a:solidFill>
              </a:rPr>
              <a:t>Discharge Order - </a:t>
            </a:r>
          </a:p>
          <a:p>
            <a:r>
              <a:rPr lang="en-US" sz="2000" dirty="0">
                <a:solidFill>
                  <a:srgbClr val="336699"/>
                </a:solidFill>
              </a:rPr>
              <a:t>	Injunction (court order refraining a party from specific acts) against any present or future act by a 	creditor to enforce or collect a 	discharged debt against the debtor.  Does not remove pre-bankruptcy 	petition liens. </a:t>
            </a:r>
          </a:p>
          <a:p>
            <a:pPr>
              <a:spcBef>
                <a:spcPts val="0"/>
              </a:spcBef>
            </a:pPr>
            <a:endParaRPr lang="en-US" sz="600" dirty="0">
              <a:solidFill>
                <a:srgbClr val="336699"/>
              </a:solidFill>
            </a:endParaRPr>
          </a:p>
          <a:p>
            <a:pPr marL="342900" indent="-342900">
              <a:buFont typeface="Arial" panose="020B0604020202020204" pitchFamily="34" charset="0"/>
              <a:buChar char="•"/>
            </a:pPr>
            <a:r>
              <a:rPr lang="en-US" sz="2000" dirty="0">
                <a:solidFill>
                  <a:srgbClr val="336699"/>
                </a:solidFill>
              </a:rPr>
              <a:t>Estate (</a:t>
            </a:r>
            <a:r>
              <a:rPr lang="en-US" sz="2000" dirty="0" err="1">
                <a:solidFill>
                  <a:srgbClr val="336699"/>
                </a:solidFill>
              </a:rPr>
              <a:t>Bankrutpcy</a:t>
            </a:r>
            <a:r>
              <a:rPr lang="en-US" sz="2000" dirty="0">
                <a:solidFill>
                  <a:srgbClr val="336699"/>
                </a:solidFill>
              </a:rPr>
              <a:t>) - </a:t>
            </a:r>
          </a:p>
          <a:p>
            <a:r>
              <a:rPr lang="en-US" sz="2000" dirty="0">
                <a:solidFill>
                  <a:srgbClr val="336699"/>
                </a:solidFill>
              </a:rPr>
              <a:t>	All of the property of the debtor (filed under the petition).</a:t>
            </a:r>
          </a:p>
        </p:txBody>
      </p:sp>
    </p:spTree>
    <p:extLst>
      <p:ext uri="{BB962C8B-B14F-4D97-AF65-F5344CB8AC3E}">
        <p14:creationId xmlns:p14="http://schemas.microsoft.com/office/powerpoint/2010/main" val="31698331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VI. DEFINITIONS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48</a:t>
            </a:fld>
            <a:endParaRPr lang="en-US"/>
          </a:p>
        </p:txBody>
      </p:sp>
      <p:sp>
        <p:nvSpPr>
          <p:cNvPr id="5" name="Content Placeholder 2">
            <a:extLst>
              <a:ext uri="{FF2B5EF4-FFF2-40B4-BE49-F238E27FC236}">
                <a16:creationId xmlns:a16="http://schemas.microsoft.com/office/drawing/2014/main" id="{C902D0B0-D20A-4BF1-9727-14FE784E1C95}"/>
              </a:ext>
            </a:extLst>
          </p:cNvPr>
          <p:cNvSpPr>
            <a:spLocks noGrp="1"/>
          </p:cNvSpPr>
          <p:nvPr/>
        </p:nvSpPr>
        <p:spPr bwMode="auto">
          <a:xfrm>
            <a:off x="0" y="1644065"/>
            <a:ext cx="113538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marL="342900" indent="-342900">
              <a:buFont typeface="Arial" panose="020B0604020202020204" pitchFamily="34" charset="0"/>
              <a:buChar char="•"/>
            </a:pPr>
            <a:r>
              <a:rPr lang="en-US" sz="2000" dirty="0">
                <a:solidFill>
                  <a:srgbClr val="336699"/>
                </a:solidFill>
              </a:rPr>
              <a:t>Motion (Notice of) -</a:t>
            </a:r>
          </a:p>
          <a:p>
            <a:r>
              <a:rPr lang="en-US" sz="2000" dirty="0">
                <a:solidFill>
                  <a:srgbClr val="336699"/>
                </a:solidFill>
              </a:rPr>
              <a:t>	A request for relief.  (Removes the property from halted actions of collection of debts. ) It must state 	the terms of the proposed sale. 	Given to all interested parties, debtor, trustee, all creditors, etc.. </a:t>
            </a:r>
            <a:endParaRPr lang="en-US" sz="2400" dirty="0"/>
          </a:p>
          <a:p>
            <a:pPr>
              <a:spcBef>
                <a:spcPts val="0"/>
              </a:spcBef>
            </a:pPr>
            <a:endParaRPr lang="en-US" sz="600" dirty="0">
              <a:solidFill>
                <a:srgbClr val="336699"/>
              </a:solidFill>
            </a:endParaRPr>
          </a:p>
          <a:p>
            <a:pPr marL="342900" indent="-342900">
              <a:buFont typeface="Arial" panose="020B0604020202020204" pitchFamily="34" charset="0"/>
              <a:buChar char="•"/>
            </a:pPr>
            <a:r>
              <a:rPr lang="en-US" sz="2000" dirty="0">
                <a:solidFill>
                  <a:srgbClr val="336699"/>
                </a:solidFill>
              </a:rPr>
              <a:t>Order -</a:t>
            </a:r>
          </a:p>
          <a:p>
            <a:r>
              <a:rPr lang="en-US" sz="2000" dirty="0">
                <a:solidFill>
                  <a:srgbClr val="336699"/>
                </a:solidFill>
              </a:rPr>
              <a:t>	Authorization by the Court. Evidence that no objections have been filed to the motion to sell; adequate 	notice was given; and if no objections were filed that a hearing on any objections was held.</a:t>
            </a:r>
          </a:p>
          <a:p>
            <a:pPr marL="342900" indent="-342900">
              <a:buFont typeface="Arial" panose="020B0604020202020204" pitchFamily="34" charset="0"/>
              <a:buChar char="•"/>
            </a:pPr>
            <a:r>
              <a:rPr lang="en-US" sz="2000" dirty="0">
                <a:solidFill>
                  <a:srgbClr val="336699"/>
                </a:solidFill>
              </a:rPr>
              <a:t>Order for Relief -</a:t>
            </a:r>
          </a:p>
          <a:p>
            <a:r>
              <a:rPr lang="en-US" sz="2000" dirty="0">
                <a:solidFill>
                  <a:srgbClr val="336699"/>
                </a:solidFill>
              </a:rPr>
              <a:t>	Lienholder requests a Motion that the property be removed from the halted actions of collection of 	debts (or stay).  For example a 	Motion to Lift Stay. </a:t>
            </a:r>
          </a:p>
        </p:txBody>
      </p:sp>
    </p:spTree>
    <p:extLst>
      <p:ext uri="{BB962C8B-B14F-4D97-AF65-F5344CB8AC3E}">
        <p14:creationId xmlns:p14="http://schemas.microsoft.com/office/powerpoint/2010/main" val="21517919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VI. DEFINITIONS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49</a:t>
            </a:fld>
            <a:endParaRPr lang="en-US"/>
          </a:p>
        </p:txBody>
      </p:sp>
      <p:sp>
        <p:nvSpPr>
          <p:cNvPr id="6" name="Content Placeholder 2">
            <a:extLst>
              <a:ext uri="{FF2B5EF4-FFF2-40B4-BE49-F238E27FC236}">
                <a16:creationId xmlns:a16="http://schemas.microsoft.com/office/drawing/2014/main" id="{C902D0B0-D20A-4BF1-9727-14FE784E1C95}"/>
              </a:ext>
            </a:extLst>
          </p:cNvPr>
          <p:cNvSpPr>
            <a:spLocks noGrp="1"/>
          </p:cNvSpPr>
          <p:nvPr/>
        </p:nvSpPr>
        <p:spPr bwMode="auto">
          <a:xfrm>
            <a:off x="-1" y="1600200"/>
            <a:ext cx="11477897" cy="4815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marL="342900" indent="-342900">
              <a:buFont typeface="Arial" panose="020B0604020202020204" pitchFamily="34" charset="0"/>
              <a:buChar char="•"/>
            </a:pPr>
            <a:r>
              <a:rPr lang="en-US" sz="2000" dirty="0">
                <a:solidFill>
                  <a:srgbClr val="336699"/>
                </a:solidFill>
              </a:rPr>
              <a:t>Petition -</a:t>
            </a:r>
          </a:p>
          <a:p>
            <a:r>
              <a:rPr lang="en-US" sz="2000" dirty="0">
                <a:solidFill>
                  <a:srgbClr val="336699"/>
                </a:solidFill>
              </a:rPr>
              <a:t>	A formally drawn request.  Bankruptcy case is started by the filing 	of a petition.  The petition contains 	schedules, which list the debtor’s assets (including real and personal property), and all the debtor’s 	liabilities, both secured and unsecured.</a:t>
            </a:r>
            <a:endParaRPr lang="en-US" sz="600" dirty="0">
              <a:solidFill>
                <a:srgbClr val="336699"/>
              </a:solidFill>
            </a:endParaRPr>
          </a:p>
          <a:p>
            <a:pPr marL="342900" indent="-342900">
              <a:buFont typeface="Arial" panose="020B0604020202020204" pitchFamily="34" charset="0"/>
              <a:buChar char="•"/>
            </a:pPr>
            <a:r>
              <a:rPr lang="en-US" sz="2000" dirty="0">
                <a:solidFill>
                  <a:srgbClr val="336699"/>
                </a:solidFill>
              </a:rPr>
              <a:t>Power of disposition - </a:t>
            </a:r>
          </a:p>
          <a:p>
            <a:r>
              <a:rPr lang="en-US" sz="2000" dirty="0">
                <a:solidFill>
                  <a:srgbClr val="336699"/>
                </a:solidFill>
              </a:rPr>
              <a:t>	Court’s final determination or the act of transferring or relinquishing of property to another by deed. </a:t>
            </a:r>
          </a:p>
          <a:p>
            <a:pPr marL="342900" indent="-342900">
              <a:buFont typeface="Arial" panose="020B0604020202020204" pitchFamily="34" charset="0"/>
              <a:buChar char="•"/>
            </a:pPr>
            <a:r>
              <a:rPr lang="en-US" sz="2000" dirty="0">
                <a:solidFill>
                  <a:srgbClr val="336699"/>
                </a:solidFill>
              </a:rPr>
              <a:t>Prejudice (to creditors) -</a:t>
            </a:r>
          </a:p>
          <a:p>
            <a:r>
              <a:rPr lang="en-US" sz="2000" dirty="0">
                <a:solidFill>
                  <a:srgbClr val="336699"/>
                </a:solidFill>
              </a:rPr>
              <a:t>	Pre-judge; unfavorable opinion.</a:t>
            </a:r>
          </a:p>
          <a:p>
            <a:pPr marL="342900" indent="-342900">
              <a:buFont typeface="Arial" panose="020B0604020202020204" pitchFamily="34" charset="0"/>
              <a:buChar char="•"/>
            </a:pPr>
            <a:r>
              <a:rPr lang="en-US" sz="2000" dirty="0">
                <a:solidFill>
                  <a:srgbClr val="336699"/>
                </a:solidFill>
              </a:rPr>
              <a:t>Ratification -</a:t>
            </a:r>
          </a:p>
          <a:p>
            <a:r>
              <a:rPr lang="en-US" sz="2000" dirty="0">
                <a:solidFill>
                  <a:srgbClr val="336699"/>
                </a:solidFill>
              </a:rPr>
              <a:t>	Affirmation or approval. Review and formal approval of an action 	taken on behalf of someone.</a:t>
            </a:r>
          </a:p>
          <a:p>
            <a:r>
              <a:rPr lang="en-US" sz="2000" dirty="0">
                <a:solidFill>
                  <a:srgbClr val="336699"/>
                </a:solidFill>
              </a:rPr>
              <a:t>	</a:t>
            </a:r>
          </a:p>
        </p:txBody>
      </p:sp>
    </p:spTree>
    <p:extLst>
      <p:ext uri="{BB962C8B-B14F-4D97-AF65-F5344CB8AC3E}">
        <p14:creationId xmlns:p14="http://schemas.microsoft.com/office/powerpoint/2010/main" val="1222243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lstStyle/>
          <a:p>
            <a:r>
              <a:rPr lang="en-US" dirty="0"/>
              <a:t>II. LIQUIDATION OR ADJUSTMENT</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5</a:t>
            </a:fld>
            <a:endParaRPr lang="en-US"/>
          </a:p>
        </p:txBody>
      </p:sp>
      <p:sp>
        <p:nvSpPr>
          <p:cNvPr id="7" name="Content Placeholder 2">
            <a:extLst>
              <a:ext uri="{FF2B5EF4-FFF2-40B4-BE49-F238E27FC236}">
                <a16:creationId xmlns:a16="http://schemas.microsoft.com/office/drawing/2014/main" id="{292B88E3-6D63-4B0D-9A3F-0617929A3264}"/>
              </a:ext>
            </a:extLst>
          </p:cNvPr>
          <p:cNvSpPr>
            <a:spLocks noGrp="1"/>
          </p:cNvSpPr>
          <p:nvPr/>
        </p:nvSpPr>
        <p:spPr bwMode="auto">
          <a:xfrm>
            <a:off x="67112" y="1484852"/>
            <a:ext cx="10989578" cy="4914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400" dirty="0">
                <a:solidFill>
                  <a:srgbClr val="336699"/>
                </a:solidFill>
              </a:rPr>
              <a:t>		(1) Liquidation – Chapter 7</a:t>
            </a:r>
          </a:p>
          <a:p>
            <a:pPr lvl="2" indent="0">
              <a:buNone/>
            </a:pPr>
            <a:r>
              <a:rPr lang="en-US" dirty="0">
                <a:solidFill>
                  <a:srgbClr val="336699"/>
                </a:solidFill>
              </a:rPr>
              <a:t>(a)	Used when there is no hope of debtor’s financial condition, no regular 		income, etc.</a:t>
            </a:r>
          </a:p>
          <a:p>
            <a:pPr marL="1600200" lvl="2" indent="-457200">
              <a:spcBef>
                <a:spcPts val="0"/>
              </a:spcBef>
              <a:buFont typeface="Arial" panose="020B0604020202020204" pitchFamily="34" charset="0"/>
              <a:buChar char="•"/>
            </a:pPr>
            <a:endParaRPr lang="en-US" sz="600" dirty="0">
              <a:solidFill>
                <a:srgbClr val="336699"/>
              </a:solidFill>
            </a:endParaRPr>
          </a:p>
          <a:p>
            <a:pPr lvl="2" indent="0">
              <a:buNone/>
            </a:pPr>
            <a:r>
              <a:rPr lang="en-US" dirty="0">
                <a:solidFill>
                  <a:srgbClr val="336699"/>
                </a:solidFill>
              </a:rPr>
              <a:t>(b)	Can be voluntary or involuntary.</a:t>
            </a:r>
          </a:p>
          <a:p>
            <a:pPr marL="1600200" lvl="2" indent="-457200">
              <a:spcBef>
                <a:spcPts val="0"/>
              </a:spcBef>
              <a:buFont typeface="Arial" panose="020B0604020202020204" pitchFamily="34" charset="0"/>
              <a:buChar char="•"/>
            </a:pPr>
            <a:endParaRPr lang="en-US" sz="600" dirty="0">
              <a:solidFill>
                <a:srgbClr val="336699"/>
              </a:solidFill>
            </a:endParaRPr>
          </a:p>
          <a:p>
            <a:pPr lvl="2" indent="0">
              <a:buNone/>
            </a:pPr>
            <a:r>
              <a:rPr lang="en-US" dirty="0">
                <a:solidFill>
                  <a:srgbClr val="336699"/>
                </a:solidFill>
              </a:rPr>
              <a:t>(c)	Can be filed individually or jointly (with the 	spouse), by partnerships 			and corporations.</a:t>
            </a:r>
          </a:p>
          <a:p>
            <a:pPr marL="1600200" lvl="2" indent="-457200">
              <a:spcBef>
                <a:spcPts val="0"/>
              </a:spcBef>
              <a:buFont typeface="Arial" panose="020B0604020202020204" pitchFamily="34" charset="0"/>
              <a:buChar char="•"/>
            </a:pPr>
            <a:endParaRPr lang="en-US" sz="600" dirty="0">
              <a:solidFill>
                <a:srgbClr val="336699"/>
              </a:solidFill>
            </a:endParaRPr>
          </a:p>
          <a:p>
            <a:pPr lvl="2" indent="0">
              <a:buNone/>
            </a:pPr>
            <a:r>
              <a:rPr lang="en-US" dirty="0">
                <a:solidFill>
                  <a:srgbClr val="2B5681"/>
                </a:solidFill>
              </a:rPr>
              <a:t>(d)	To maximize the delay in a foreclosure spouses often file one case at a 		time.</a:t>
            </a:r>
          </a:p>
          <a:p>
            <a:pPr marL="1600200" lvl="2" indent="-457200">
              <a:spcBef>
                <a:spcPts val="0"/>
              </a:spcBef>
              <a:buFont typeface="Arial" panose="020B0604020202020204" pitchFamily="34" charset="0"/>
              <a:buChar char="•"/>
            </a:pPr>
            <a:endParaRPr lang="en-US" sz="600" dirty="0">
              <a:solidFill>
                <a:srgbClr val="2B5681"/>
              </a:solidFill>
            </a:endParaRPr>
          </a:p>
          <a:p>
            <a:pPr lvl="2" indent="0">
              <a:buNone/>
            </a:pPr>
            <a:r>
              <a:rPr lang="en-US" dirty="0">
                <a:solidFill>
                  <a:srgbClr val="2B5681"/>
                </a:solidFill>
              </a:rPr>
              <a:t>(e)	Automatic stay halts most debt collection efforts against the debtor 			including foreclosure.</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1484622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VI. DEFINITIONS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50</a:t>
            </a:fld>
            <a:endParaRPr lang="en-US"/>
          </a:p>
        </p:txBody>
      </p:sp>
      <p:sp>
        <p:nvSpPr>
          <p:cNvPr id="5" name="Content Placeholder 2">
            <a:extLst>
              <a:ext uri="{FF2B5EF4-FFF2-40B4-BE49-F238E27FC236}">
                <a16:creationId xmlns:a16="http://schemas.microsoft.com/office/drawing/2014/main" id="{C902D0B0-D20A-4BF1-9727-14FE784E1C95}"/>
              </a:ext>
            </a:extLst>
          </p:cNvPr>
          <p:cNvSpPr>
            <a:spLocks noGrp="1"/>
          </p:cNvSpPr>
          <p:nvPr/>
        </p:nvSpPr>
        <p:spPr bwMode="auto">
          <a:xfrm>
            <a:off x="80554" y="1646762"/>
            <a:ext cx="10674531"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marL="342900" indent="-342900">
              <a:buFont typeface="Arial" panose="020B0604020202020204" pitchFamily="34" charset="0"/>
              <a:buChar char="•"/>
            </a:pPr>
            <a:r>
              <a:rPr lang="en-US" sz="2000" dirty="0">
                <a:solidFill>
                  <a:srgbClr val="336699"/>
                </a:solidFill>
              </a:rPr>
              <a:t>Schedules - </a:t>
            </a:r>
          </a:p>
          <a:p>
            <a:r>
              <a:rPr lang="en-US" sz="2000" dirty="0">
                <a:solidFill>
                  <a:srgbClr val="336699"/>
                </a:solidFill>
              </a:rPr>
              <a:t>	Listing of assets (real and personal property) and liabilities attached to/filed with the petition. </a:t>
            </a:r>
            <a:endParaRPr lang="en-US" sz="600" dirty="0">
              <a:solidFill>
                <a:srgbClr val="336699"/>
              </a:solidFill>
            </a:endParaRPr>
          </a:p>
          <a:p>
            <a:pPr marL="342900" indent="-342900">
              <a:buFont typeface="Arial" panose="020B0604020202020204" pitchFamily="34" charset="0"/>
              <a:buChar char="•"/>
            </a:pPr>
            <a:r>
              <a:rPr lang="en-US" sz="2000" dirty="0">
                <a:solidFill>
                  <a:srgbClr val="336699"/>
                </a:solidFill>
              </a:rPr>
              <a:t>Stay (automatic) -</a:t>
            </a:r>
          </a:p>
          <a:p>
            <a:r>
              <a:rPr lang="en-US" sz="2000" dirty="0">
                <a:solidFill>
                  <a:srgbClr val="336699"/>
                </a:solidFill>
              </a:rPr>
              <a:t>	All actions, legal or otherwise, for collection of debts against the debtor are halted.</a:t>
            </a:r>
          </a:p>
          <a:p>
            <a:pPr marL="342900" indent="-342900">
              <a:buFont typeface="Arial" panose="020B0604020202020204" pitchFamily="34" charset="0"/>
              <a:buChar char="•"/>
            </a:pPr>
            <a:r>
              <a:rPr lang="en-US" sz="2000" dirty="0">
                <a:solidFill>
                  <a:srgbClr val="336699"/>
                </a:solidFill>
              </a:rPr>
              <a:t>Stay (lifting of) - </a:t>
            </a:r>
          </a:p>
          <a:p>
            <a:r>
              <a:rPr lang="en-US" sz="2000" dirty="0">
                <a:solidFill>
                  <a:srgbClr val="336699"/>
                </a:solidFill>
              </a:rPr>
              <a:t>	Removal of the property from the estate by abandonment or sale 	by the Trustee, or by 	application of the creditor to the court to “lift the stay”.</a:t>
            </a:r>
          </a:p>
          <a:p>
            <a:pPr marL="342900" indent="-342900">
              <a:buFont typeface="Arial" panose="020B0604020202020204" pitchFamily="34" charset="0"/>
              <a:buChar char="•"/>
            </a:pPr>
            <a:r>
              <a:rPr lang="en-US" sz="2000" dirty="0">
                <a:solidFill>
                  <a:srgbClr val="336699"/>
                </a:solidFill>
              </a:rPr>
              <a:t>Stipulation of creditors -</a:t>
            </a:r>
          </a:p>
          <a:p>
            <a:r>
              <a:rPr lang="en-US" sz="2000" dirty="0">
                <a:solidFill>
                  <a:srgbClr val="336699"/>
                </a:solidFill>
              </a:rPr>
              <a:t>	Agreement made by the parties.</a:t>
            </a:r>
          </a:p>
        </p:txBody>
      </p:sp>
    </p:spTree>
    <p:extLst>
      <p:ext uri="{BB962C8B-B14F-4D97-AF65-F5344CB8AC3E}">
        <p14:creationId xmlns:p14="http://schemas.microsoft.com/office/powerpoint/2010/main" val="40969495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VI. DEFINITIONS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51</a:t>
            </a:fld>
            <a:endParaRPr lang="en-US"/>
          </a:p>
        </p:txBody>
      </p:sp>
      <p:sp>
        <p:nvSpPr>
          <p:cNvPr id="6" name="Content Placeholder 2">
            <a:extLst>
              <a:ext uri="{FF2B5EF4-FFF2-40B4-BE49-F238E27FC236}">
                <a16:creationId xmlns:a16="http://schemas.microsoft.com/office/drawing/2014/main" id="{C902D0B0-D20A-4BF1-9727-14FE784E1C95}"/>
              </a:ext>
            </a:extLst>
          </p:cNvPr>
          <p:cNvSpPr>
            <a:spLocks noGrp="1"/>
          </p:cNvSpPr>
          <p:nvPr/>
        </p:nvSpPr>
        <p:spPr bwMode="auto">
          <a:xfrm>
            <a:off x="0" y="1607820"/>
            <a:ext cx="11486606"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marL="342900" indent="-342900">
              <a:buFont typeface="Arial" panose="020B0604020202020204" pitchFamily="34" charset="0"/>
              <a:buChar char="•"/>
            </a:pPr>
            <a:r>
              <a:rPr lang="en-US" sz="2000" dirty="0">
                <a:solidFill>
                  <a:srgbClr val="336699"/>
                </a:solidFill>
              </a:rPr>
              <a:t>Trustee -</a:t>
            </a:r>
          </a:p>
          <a:p>
            <a:r>
              <a:rPr lang="en-US" sz="2000" dirty="0">
                <a:solidFill>
                  <a:srgbClr val="336699"/>
                </a:solidFill>
              </a:rPr>
              <a:t>	Appointed by the Court with the authority to deal with the bankruptcy estate, including sell the debtor’s 	interest in the property and the interest of any co-owner holding an undivided interest, under certain 	conditions.  Bankruptcy Court Order to sell is required.</a:t>
            </a:r>
          </a:p>
        </p:txBody>
      </p:sp>
    </p:spTree>
    <p:extLst>
      <p:ext uri="{BB962C8B-B14F-4D97-AF65-F5344CB8AC3E}">
        <p14:creationId xmlns:p14="http://schemas.microsoft.com/office/powerpoint/2010/main" val="41370724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VII. CHECKLIST</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52</a:t>
            </a:fld>
            <a:endParaRPr lang="en-US"/>
          </a:p>
        </p:txBody>
      </p:sp>
      <p:sp>
        <p:nvSpPr>
          <p:cNvPr id="5" name="Content Placeholder 2">
            <a:extLst>
              <a:ext uri="{FF2B5EF4-FFF2-40B4-BE49-F238E27FC236}">
                <a16:creationId xmlns:a16="http://schemas.microsoft.com/office/drawing/2014/main" id="{C902D0B0-D20A-4BF1-9727-14FE784E1C95}"/>
              </a:ext>
            </a:extLst>
          </p:cNvPr>
          <p:cNvSpPr>
            <a:spLocks noGrp="1"/>
          </p:cNvSpPr>
          <p:nvPr/>
        </p:nvSpPr>
        <p:spPr bwMode="auto">
          <a:xfrm>
            <a:off x="359229" y="1557056"/>
            <a:ext cx="10900954"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000" dirty="0">
                <a:solidFill>
                  <a:srgbClr val="336699"/>
                </a:solidFill>
              </a:rPr>
              <a:t>___	Copy of Petition, including schedule of assets and exempted 	property, if applicable</a:t>
            </a:r>
          </a:p>
          <a:p>
            <a:r>
              <a:rPr lang="en-US" sz="2000" dirty="0">
                <a:solidFill>
                  <a:srgbClr val="336699"/>
                </a:solidFill>
              </a:rPr>
              <a:t>___	Copy of list of creditors and interested parties (the matrix)</a:t>
            </a:r>
          </a:p>
          <a:p>
            <a:r>
              <a:rPr lang="en-US" sz="2000" dirty="0">
                <a:solidFill>
                  <a:srgbClr val="336699"/>
                </a:solidFill>
              </a:rPr>
              <a:t>___	Copy of docket entries</a:t>
            </a:r>
          </a:p>
          <a:p>
            <a:r>
              <a:rPr lang="en-US" sz="2000" dirty="0">
                <a:solidFill>
                  <a:srgbClr val="336699"/>
                </a:solidFill>
              </a:rPr>
              <a:t>___	Copy of order appointing Trustee or Debtor-in-Possession</a:t>
            </a:r>
          </a:p>
          <a:p>
            <a:r>
              <a:rPr lang="en-US" sz="2000" dirty="0">
                <a:solidFill>
                  <a:srgbClr val="336699"/>
                </a:solidFill>
              </a:rPr>
              <a:t>___ 	Copy of proposed plan, if applicable</a:t>
            </a:r>
          </a:p>
          <a:p>
            <a:r>
              <a:rPr lang="en-US" sz="2000" dirty="0">
                <a:solidFill>
                  <a:srgbClr val="336699"/>
                </a:solidFill>
              </a:rPr>
              <a:t>___	Copy of Order Confirming Plan</a:t>
            </a:r>
          </a:p>
          <a:p>
            <a:r>
              <a:rPr lang="en-US" sz="2000" dirty="0">
                <a:solidFill>
                  <a:srgbClr val="336699"/>
                </a:solidFill>
              </a:rPr>
              <a:t>___	Copy of notice of sale (including certificate of mailing to all parties on the 	matrix)</a:t>
            </a:r>
          </a:p>
          <a:p>
            <a:r>
              <a:rPr lang="en-US" sz="2000" dirty="0">
                <a:solidFill>
                  <a:srgbClr val="336699"/>
                </a:solidFill>
              </a:rPr>
              <a:t>___ 	Copy of motion/application to sell free and clear (including certificate of service on lienholders)</a:t>
            </a:r>
          </a:p>
          <a:p>
            <a:endParaRPr lang="en-US" sz="2400" dirty="0"/>
          </a:p>
        </p:txBody>
      </p:sp>
    </p:spTree>
    <p:extLst>
      <p:ext uri="{BB962C8B-B14F-4D97-AF65-F5344CB8AC3E}">
        <p14:creationId xmlns:p14="http://schemas.microsoft.com/office/powerpoint/2010/main" val="9352604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a:xfrm>
            <a:off x="838200" y="812594"/>
            <a:ext cx="10515600" cy="831471"/>
          </a:xfrm>
        </p:spPr>
        <p:txBody>
          <a:bodyPr>
            <a:normAutofit/>
          </a:bodyPr>
          <a:lstStyle/>
          <a:p>
            <a:r>
              <a:rPr lang="en-US" dirty="0"/>
              <a:t>VII. CHECKLIST</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53</a:t>
            </a:fld>
            <a:endParaRPr lang="en-US"/>
          </a:p>
        </p:txBody>
      </p:sp>
      <p:sp>
        <p:nvSpPr>
          <p:cNvPr id="6" name="Content Placeholder 2">
            <a:extLst>
              <a:ext uri="{FF2B5EF4-FFF2-40B4-BE49-F238E27FC236}">
                <a16:creationId xmlns:a16="http://schemas.microsoft.com/office/drawing/2014/main" id="{C902D0B0-D20A-4BF1-9727-14FE784E1C95}"/>
              </a:ext>
            </a:extLst>
          </p:cNvPr>
          <p:cNvSpPr>
            <a:spLocks noGrp="1"/>
          </p:cNvSpPr>
          <p:nvPr/>
        </p:nvSpPr>
        <p:spPr bwMode="auto">
          <a:xfrm>
            <a:off x="489857" y="1644065"/>
            <a:ext cx="11144794"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r>
              <a:rPr lang="en-US" sz="2000" dirty="0">
                <a:solidFill>
                  <a:srgbClr val="336699"/>
                </a:solidFill>
              </a:rPr>
              <a:t>___	Certified Copy of Order Authorizing Sale Fee and Clear (to be attached to Deed and recorded) </a:t>
            </a:r>
          </a:p>
          <a:p>
            <a:r>
              <a:rPr lang="en-US" sz="2000" dirty="0">
                <a:solidFill>
                  <a:srgbClr val="336699"/>
                </a:solidFill>
              </a:rPr>
              <a:t>___	Copy of docket entries indicating fourteen (14) day passage with no appeal, bond, stay or motion to 	amend filed in the fourteen (14) day period.</a:t>
            </a:r>
          </a:p>
          <a:p>
            <a:r>
              <a:rPr lang="en-US" sz="2000" dirty="0">
                <a:solidFill>
                  <a:srgbClr val="336699"/>
                </a:solidFill>
              </a:rPr>
              <a:t>___ 	</a:t>
            </a:r>
            <a:r>
              <a:rPr lang="en-US" sz="2000" dirty="0">
                <a:solidFill>
                  <a:srgbClr val="2B5681"/>
                </a:solidFill>
              </a:rPr>
              <a:t>The bankruptcy case must have either:</a:t>
            </a:r>
          </a:p>
          <a:p>
            <a:pPr lvl="2" indent="0">
              <a:buNone/>
            </a:pPr>
            <a:r>
              <a:rPr lang="en-US" sz="2000" dirty="0">
                <a:solidFill>
                  <a:srgbClr val="2B5681"/>
                </a:solidFill>
              </a:rPr>
              <a:t>	</a:t>
            </a:r>
            <a:r>
              <a:rPr lang="en-US" sz="2000" dirty="0" err="1">
                <a:solidFill>
                  <a:srgbClr val="2B5681"/>
                </a:solidFill>
              </a:rPr>
              <a:t>i</a:t>
            </a:r>
            <a:r>
              <a:rPr lang="en-US" sz="2000" dirty="0">
                <a:solidFill>
                  <a:srgbClr val="2B5681"/>
                </a:solidFill>
              </a:rPr>
              <a:t>. 	an Order of the Bankruptcy Court allowing for the sale or refinance of the real property; </a:t>
            </a:r>
          </a:p>
          <a:p>
            <a:pPr lvl="2" indent="0">
              <a:buNone/>
            </a:pPr>
            <a:r>
              <a:rPr lang="en-US" sz="2000" dirty="0">
                <a:solidFill>
                  <a:srgbClr val="2B5681"/>
                </a:solidFill>
              </a:rPr>
              <a:t>	ii.	be dismissed; or </a:t>
            </a:r>
          </a:p>
          <a:p>
            <a:pPr lvl="2" indent="0">
              <a:buNone/>
            </a:pPr>
            <a:r>
              <a:rPr lang="en-US" sz="2000" dirty="0">
                <a:solidFill>
                  <a:srgbClr val="2B5681"/>
                </a:solidFill>
              </a:rPr>
              <a:t>	iii. 	be </a:t>
            </a:r>
            <a:r>
              <a:rPr lang="en-US" sz="2000" u="sng" dirty="0">
                <a:solidFill>
                  <a:srgbClr val="2B5681"/>
                </a:solidFill>
              </a:rPr>
              <a:t>discharged</a:t>
            </a:r>
            <a:r>
              <a:rPr lang="en-US" sz="2000" dirty="0">
                <a:solidFill>
                  <a:srgbClr val="2B5681"/>
                </a:solidFill>
              </a:rPr>
              <a:t> and </a:t>
            </a:r>
            <a:r>
              <a:rPr lang="en-US" sz="2000" u="sng" dirty="0">
                <a:solidFill>
                  <a:srgbClr val="2B5681"/>
                </a:solidFill>
              </a:rPr>
              <a:t>“Closed” </a:t>
            </a:r>
            <a:r>
              <a:rPr lang="en-US" sz="2000" dirty="0">
                <a:solidFill>
                  <a:srgbClr val="2B5681"/>
                </a:solidFill>
              </a:rPr>
              <a:t>.  </a:t>
            </a:r>
          </a:p>
          <a:p>
            <a:endParaRPr lang="en-US" sz="2400" dirty="0">
              <a:solidFill>
                <a:srgbClr val="336699"/>
              </a:solidFill>
            </a:endParaRPr>
          </a:p>
          <a:p>
            <a:endParaRPr lang="en-US" sz="2400" dirty="0"/>
          </a:p>
        </p:txBody>
      </p:sp>
    </p:spTree>
    <p:extLst>
      <p:ext uri="{BB962C8B-B14F-4D97-AF65-F5344CB8AC3E}">
        <p14:creationId xmlns:p14="http://schemas.microsoft.com/office/powerpoint/2010/main" val="32721650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QUESTIONS?</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54</a:t>
            </a:fld>
            <a:endParaRPr lang="en-US"/>
          </a:p>
        </p:txBody>
      </p:sp>
      <p:pic>
        <p:nvPicPr>
          <p:cNvPr id="3" name="Picture 2">
            <a:extLst>
              <a:ext uri="{FF2B5EF4-FFF2-40B4-BE49-F238E27FC236}">
                <a16:creationId xmlns:a16="http://schemas.microsoft.com/office/drawing/2014/main" id="{9BBDDCA5-E64C-4592-8E00-EA48B273B1CD}"/>
              </a:ext>
            </a:extLst>
          </p:cNvPr>
          <p:cNvPicPr>
            <a:picLocks noChangeAspect="1"/>
          </p:cNvPicPr>
          <p:nvPr/>
        </p:nvPicPr>
        <p:blipFill>
          <a:blip r:embed="rId2"/>
          <a:stretch>
            <a:fillRect/>
          </a:stretch>
        </p:blipFill>
        <p:spPr>
          <a:xfrm>
            <a:off x="3071923" y="1910532"/>
            <a:ext cx="5371042" cy="3804234"/>
          </a:xfrm>
          <a:prstGeom prst="rect">
            <a:avLst/>
          </a:prstGeom>
        </p:spPr>
      </p:pic>
    </p:spTree>
    <p:extLst>
      <p:ext uri="{BB962C8B-B14F-4D97-AF65-F5344CB8AC3E}">
        <p14:creationId xmlns:p14="http://schemas.microsoft.com/office/powerpoint/2010/main" val="1981901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lstStyle/>
          <a:p>
            <a:r>
              <a:rPr lang="en-US" dirty="0"/>
              <a:t>II. LIQUIDATION OR ADJUSTMENT</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6</a:t>
            </a:fld>
            <a:endParaRPr lang="en-US"/>
          </a:p>
        </p:txBody>
      </p:sp>
      <p:sp>
        <p:nvSpPr>
          <p:cNvPr id="8" name="Content Placeholder 2">
            <a:extLst>
              <a:ext uri="{FF2B5EF4-FFF2-40B4-BE49-F238E27FC236}">
                <a16:creationId xmlns:a16="http://schemas.microsoft.com/office/drawing/2014/main" id="{81B93C1A-A642-4961-8A3F-625C51AF71FF}"/>
              </a:ext>
            </a:extLst>
          </p:cNvPr>
          <p:cNvSpPr>
            <a:spLocks noGrp="1"/>
          </p:cNvSpPr>
          <p:nvPr/>
        </p:nvSpPr>
        <p:spPr bwMode="auto">
          <a:xfrm>
            <a:off x="-109757" y="1798390"/>
            <a:ext cx="10654717"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lvl="2" indent="0">
              <a:buNone/>
            </a:pPr>
            <a:r>
              <a:rPr lang="en-US" dirty="0">
                <a:solidFill>
                  <a:srgbClr val="2B5681"/>
                </a:solidFill>
              </a:rPr>
              <a:t>(f)	Debtor’s non-exempt assets become the property of the bankruptcy 		estate; assets are liquidated and the proceeds are distributed to the 		creditors by the Trustee.</a:t>
            </a:r>
          </a:p>
          <a:p>
            <a:pPr marL="1600200" lvl="2" indent="-457200">
              <a:buFont typeface="Arial" panose="020B0604020202020204" pitchFamily="34" charset="0"/>
              <a:buChar char="•"/>
            </a:pPr>
            <a:endParaRPr lang="en-US" dirty="0">
              <a:solidFill>
                <a:srgbClr val="2B5681"/>
              </a:solidFill>
            </a:endParaRPr>
          </a:p>
          <a:p>
            <a:pPr lvl="2" indent="0">
              <a:buNone/>
            </a:pPr>
            <a:r>
              <a:rPr lang="en-US" dirty="0">
                <a:solidFill>
                  <a:srgbClr val="2B5681"/>
                </a:solidFill>
              </a:rPr>
              <a:t>(g)	Title to the debtor’s real property vests in the bankruptcy Trustee 			who is either elected by the creditors or appointed by the Court. The 		Trustee needs a Court Order to sell the real property.  	Title to the 		real property only re-vests in the 	debtor upon the Chapter 7 case 			being </a:t>
            </a:r>
            <a:r>
              <a:rPr lang="en-US" u="sng" dirty="0">
                <a:solidFill>
                  <a:srgbClr val="2B5681"/>
                </a:solidFill>
              </a:rPr>
              <a:t>both</a:t>
            </a:r>
            <a:r>
              <a:rPr lang="en-US" dirty="0">
                <a:solidFill>
                  <a:srgbClr val="2B5681"/>
                </a:solidFill>
              </a:rPr>
              <a:t>	</a:t>
            </a:r>
            <a:r>
              <a:rPr lang="en-US" u="sng" dirty="0">
                <a:solidFill>
                  <a:srgbClr val="2B5681"/>
                </a:solidFill>
              </a:rPr>
              <a:t>discharged</a:t>
            </a:r>
            <a:r>
              <a:rPr lang="en-US" dirty="0">
                <a:solidFill>
                  <a:srgbClr val="2B5681"/>
                </a:solidFill>
              </a:rPr>
              <a:t> and </a:t>
            </a:r>
            <a:r>
              <a:rPr lang="en-US" u="sng" dirty="0">
                <a:solidFill>
                  <a:srgbClr val="2B5681"/>
                </a:solidFill>
              </a:rPr>
              <a:t>closed.</a:t>
            </a:r>
          </a:p>
        </p:txBody>
      </p:sp>
    </p:spTree>
    <p:extLst>
      <p:ext uri="{BB962C8B-B14F-4D97-AF65-F5344CB8AC3E}">
        <p14:creationId xmlns:p14="http://schemas.microsoft.com/office/powerpoint/2010/main" val="2610550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lstStyle/>
          <a:p>
            <a:r>
              <a:rPr lang="en-US" dirty="0"/>
              <a:t>II. LIQUIDATION OR ADJUSTMENT</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7</a:t>
            </a:fld>
            <a:endParaRPr lang="en-US"/>
          </a:p>
        </p:txBody>
      </p:sp>
      <p:sp>
        <p:nvSpPr>
          <p:cNvPr id="5" name="Content Placeholder 2">
            <a:extLst>
              <a:ext uri="{FF2B5EF4-FFF2-40B4-BE49-F238E27FC236}">
                <a16:creationId xmlns:a16="http://schemas.microsoft.com/office/drawing/2014/main" id="{D9E4D4DB-0104-4751-B4EE-8DB577DF7F9D}"/>
              </a:ext>
            </a:extLst>
          </p:cNvPr>
          <p:cNvSpPr>
            <a:spLocks noGrp="1"/>
          </p:cNvSpPr>
          <p:nvPr/>
        </p:nvSpPr>
        <p:spPr bwMode="auto">
          <a:xfrm>
            <a:off x="0" y="1568401"/>
            <a:ext cx="11190914" cy="4847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lvl="2" indent="0">
              <a:buNone/>
            </a:pPr>
            <a:r>
              <a:rPr lang="en-US" dirty="0">
                <a:solidFill>
                  <a:srgbClr val="2B5681"/>
                </a:solidFill>
              </a:rPr>
              <a:t>(h)	Trustee has full power to protect the estate, 	avoid preferential/fraudulent 		transfers by the debtor, sell or lease certain assets and distribute the 				proceeds among the creditors.</a:t>
            </a:r>
          </a:p>
          <a:p>
            <a:pPr marL="1600200" lvl="2" indent="-457200">
              <a:spcBef>
                <a:spcPts val="0"/>
              </a:spcBef>
              <a:buFont typeface="Arial" panose="020B0604020202020204" pitchFamily="34" charset="0"/>
              <a:buChar char="•"/>
            </a:pPr>
            <a:endParaRPr lang="en-US" dirty="0">
              <a:solidFill>
                <a:srgbClr val="2B5681"/>
              </a:solidFill>
            </a:endParaRPr>
          </a:p>
          <a:p>
            <a:pPr lvl="2" indent="0">
              <a:buNone/>
            </a:pPr>
            <a:r>
              <a:rPr lang="en-US" dirty="0">
                <a:solidFill>
                  <a:srgbClr val="2B5681"/>
                </a:solidFill>
              </a:rPr>
              <a:t>(</a:t>
            </a:r>
            <a:r>
              <a:rPr lang="en-US" dirty="0" err="1">
                <a:solidFill>
                  <a:srgbClr val="2B5681"/>
                </a:solidFill>
              </a:rPr>
              <a:t>i</a:t>
            </a:r>
            <a:r>
              <a:rPr lang="en-US" dirty="0">
                <a:solidFill>
                  <a:srgbClr val="2B5681"/>
                </a:solidFill>
              </a:rPr>
              <a:t>)	Discharge of debtor terminates his/her personal obligation to pay most 			scheduled debts but the lien of pre-petition judgments and liens which 			are not avoided or paid off in the course of the proceeding remain 				attached as liens against the real property. Obtain a separate order 				avoiding  the lien as to the specific real property or said lien will have to 			be paid off at settlement.</a:t>
            </a:r>
          </a:p>
          <a:p>
            <a:pPr marL="1600200" lvl="2" indent="-457200">
              <a:buFont typeface="Arial" panose="020B0604020202020204" pitchFamily="34" charset="0"/>
              <a:buChar char="•"/>
            </a:pPr>
            <a:endParaRPr lang="en-US" dirty="0">
              <a:solidFill>
                <a:srgbClr val="2B5681"/>
              </a:solidFill>
            </a:endParaRPr>
          </a:p>
        </p:txBody>
      </p:sp>
    </p:spTree>
    <p:extLst>
      <p:ext uri="{BB962C8B-B14F-4D97-AF65-F5344CB8AC3E}">
        <p14:creationId xmlns:p14="http://schemas.microsoft.com/office/powerpoint/2010/main" val="2104518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lstStyle/>
          <a:p>
            <a:r>
              <a:rPr lang="en-US" dirty="0"/>
              <a:t>II. LIQUIDATION OR ADJUSTMENT</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8</a:t>
            </a:fld>
            <a:endParaRPr lang="en-US"/>
          </a:p>
        </p:txBody>
      </p:sp>
      <p:sp>
        <p:nvSpPr>
          <p:cNvPr id="6" name="Content Placeholder 2">
            <a:extLst>
              <a:ext uri="{FF2B5EF4-FFF2-40B4-BE49-F238E27FC236}">
                <a16:creationId xmlns:a16="http://schemas.microsoft.com/office/drawing/2014/main" id="{D9E4D4DB-0104-4751-B4EE-8DB577DF7F9D}"/>
              </a:ext>
            </a:extLst>
          </p:cNvPr>
          <p:cNvSpPr>
            <a:spLocks noGrp="1"/>
          </p:cNvSpPr>
          <p:nvPr/>
        </p:nvSpPr>
        <p:spPr bwMode="auto">
          <a:xfrm>
            <a:off x="0" y="1579936"/>
            <a:ext cx="11098635" cy="4836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lvl="3" indent="0">
              <a:buNone/>
            </a:pPr>
            <a:r>
              <a:rPr lang="en-US" sz="2400" dirty="0">
                <a:solidFill>
                  <a:srgbClr val="2B5681"/>
                </a:solidFill>
              </a:rPr>
              <a:t>(j) 	Schedules of property, secured and unsecured creditors are attached 		to the petition for relief are critical and must be complete.  If the 			debtor fails to schedule any non-exempt real property and the case is 		closed without administration or abandonment by the Trustee, 			such property remains subject to the jurisdiction of the U.S. 				Bankruptcy Court (11 USC 554); likewise, if the debtor fails to 				schedule a secured debt (i.e. a mortgage, judgment or tax lien) these 		liens are unaffected by the bankruptcy except that they cannot be 			enforced while the automatic stay remains in effect.</a:t>
            </a:r>
          </a:p>
        </p:txBody>
      </p:sp>
    </p:spTree>
    <p:extLst>
      <p:ext uri="{BB962C8B-B14F-4D97-AF65-F5344CB8AC3E}">
        <p14:creationId xmlns:p14="http://schemas.microsoft.com/office/powerpoint/2010/main" val="2901495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D975-91F5-1140-9E26-54416FA02BC9}"/>
              </a:ext>
            </a:extLst>
          </p:cNvPr>
          <p:cNvSpPr>
            <a:spLocks noGrp="1"/>
          </p:cNvSpPr>
          <p:nvPr>
            <p:ph type="title"/>
          </p:nvPr>
        </p:nvSpPr>
        <p:spPr/>
        <p:txBody>
          <a:bodyPr>
            <a:normAutofit/>
          </a:bodyPr>
          <a:lstStyle/>
          <a:p>
            <a:r>
              <a:rPr lang="en-US" dirty="0"/>
              <a:t>II. LIQUIDATION OR ADJUSTMENT</a:t>
            </a:r>
          </a:p>
        </p:txBody>
      </p:sp>
      <p:sp>
        <p:nvSpPr>
          <p:cNvPr id="4" name="Slide Number Placeholder 3">
            <a:extLst>
              <a:ext uri="{FF2B5EF4-FFF2-40B4-BE49-F238E27FC236}">
                <a16:creationId xmlns:a16="http://schemas.microsoft.com/office/drawing/2014/main" id="{919935E2-A110-E441-9E18-DEE5ABBEB211}"/>
              </a:ext>
            </a:extLst>
          </p:cNvPr>
          <p:cNvSpPr>
            <a:spLocks noGrp="1"/>
          </p:cNvSpPr>
          <p:nvPr>
            <p:ph type="sldNum" sz="quarter" idx="12"/>
          </p:nvPr>
        </p:nvSpPr>
        <p:spPr/>
        <p:txBody>
          <a:bodyPr/>
          <a:lstStyle/>
          <a:p>
            <a:fld id="{F0C4E960-F5DF-3342-A1B2-823DB3CBF233}" type="slidenum">
              <a:rPr lang="en-US" smtClean="0"/>
              <a:pPr/>
              <a:t>9</a:t>
            </a:fld>
            <a:endParaRPr lang="en-US"/>
          </a:p>
        </p:txBody>
      </p:sp>
      <p:sp>
        <p:nvSpPr>
          <p:cNvPr id="7" name="Content Placeholder 2">
            <a:extLst>
              <a:ext uri="{FF2B5EF4-FFF2-40B4-BE49-F238E27FC236}">
                <a16:creationId xmlns:a16="http://schemas.microsoft.com/office/drawing/2014/main" id="{D9E4D4DB-0104-4751-B4EE-8DB577DF7F9D}"/>
              </a:ext>
            </a:extLst>
          </p:cNvPr>
          <p:cNvSpPr>
            <a:spLocks noGrp="1"/>
          </p:cNvSpPr>
          <p:nvPr/>
        </p:nvSpPr>
        <p:spPr bwMode="auto">
          <a:xfrm>
            <a:off x="60120" y="1620124"/>
            <a:ext cx="10711343" cy="4795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2B5681"/>
                </a:solidFill>
                <a:latin typeface="+mn-lt"/>
              </a:defRPr>
            </a:lvl2pPr>
            <a:lvl3pPr marL="1143000" indent="-228600" algn="l" rtl="0" eaLnBrk="0" fontAlgn="base" hangingPunct="0">
              <a:spcBef>
                <a:spcPct val="20000"/>
              </a:spcBef>
              <a:spcAft>
                <a:spcPct val="0"/>
              </a:spcAft>
              <a:buChar char="•"/>
              <a:defRPr sz="2400">
                <a:solidFill>
                  <a:srgbClr val="404040"/>
                </a:solidFill>
                <a:latin typeface="+mn-lt"/>
              </a:defRPr>
            </a:lvl3pPr>
            <a:lvl4pPr marL="1600200" indent="-228600" algn="l" rtl="0" eaLnBrk="0" fontAlgn="base" hangingPunct="0">
              <a:spcBef>
                <a:spcPct val="20000"/>
              </a:spcBef>
              <a:spcAft>
                <a:spcPct val="0"/>
              </a:spcAft>
              <a:buChar char="–"/>
              <a:defRPr sz="2000">
                <a:solidFill>
                  <a:srgbClr val="2B5681"/>
                </a:solidFill>
                <a:latin typeface="+mn-lt"/>
              </a:defRPr>
            </a:lvl4pPr>
            <a:lvl5pPr marL="2057400" indent="-228600" algn="l" rtl="0" eaLnBrk="0" fontAlgn="base" hangingPunct="0">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a:solidFill>
                  <a:srgbClr val="2B5681"/>
                </a:solidFill>
                <a:latin typeface="+mn-lt"/>
              </a:defRPr>
            </a:lvl6pPr>
            <a:lvl7pPr marL="2971800" indent="-228600" algn="l" rtl="0" fontAlgn="base">
              <a:spcBef>
                <a:spcPct val="20000"/>
              </a:spcBef>
              <a:spcAft>
                <a:spcPct val="0"/>
              </a:spcAft>
              <a:buChar char="»"/>
              <a:defRPr sz="2000">
                <a:solidFill>
                  <a:srgbClr val="2B5681"/>
                </a:solidFill>
                <a:latin typeface="+mn-lt"/>
              </a:defRPr>
            </a:lvl7pPr>
            <a:lvl8pPr marL="3429000" indent="-228600" algn="l" rtl="0" fontAlgn="base">
              <a:spcBef>
                <a:spcPct val="20000"/>
              </a:spcBef>
              <a:spcAft>
                <a:spcPct val="0"/>
              </a:spcAft>
              <a:buChar char="»"/>
              <a:defRPr sz="2000">
                <a:solidFill>
                  <a:srgbClr val="2B5681"/>
                </a:solidFill>
                <a:latin typeface="+mn-lt"/>
              </a:defRPr>
            </a:lvl8pPr>
            <a:lvl9pPr marL="3886200" indent="-228600" algn="l" rtl="0" fontAlgn="base">
              <a:spcBef>
                <a:spcPct val="20000"/>
              </a:spcBef>
              <a:spcAft>
                <a:spcPct val="0"/>
              </a:spcAft>
              <a:buChar char="»"/>
              <a:defRPr sz="2000">
                <a:solidFill>
                  <a:srgbClr val="2B5681"/>
                </a:solidFill>
                <a:latin typeface="+mn-lt"/>
              </a:defRPr>
            </a:lvl9pPr>
          </a:lstStyle>
          <a:p>
            <a:pPr marL="1143000" marR="0" lvl="2" indent="0" algn="l" defTabSz="914400" rtl="0" eaLnBrk="0" fontAlgn="base" latinLnBrk="0" hangingPunct="0">
              <a:lnSpc>
                <a:spcPct val="100000"/>
              </a:lnSpc>
              <a:spcBef>
                <a:spcPct val="20000"/>
              </a:spcBef>
              <a:spcAft>
                <a:spcPct val="0"/>
              </a:spcAft>
              <a:buClrTx/>
              <a:buSzTx/>
              <a:buFontTx/>
              <a:buNone/>
              <a:tabLst/>
              <a:defRPr/>
            </a:pPr>
            <a:r>
              <a:rPr kumimoji="0" lang="en-US" sz="2400" b="0" i="0" u="none" strike="noStrike" kern="0" cap="none" spc="0" normalizeH="0" baseline="0" noProof="0" dirty="0">
                <a:ln>
                  <a:noFill/>
                </a:ln>
                <a:solidFill>
                  <a:srgbClr val="2B5681"/>
                </a:solidFill>
                <a:effectLst/>
                <a:uLnTx/>
                <a:uFillTx/>
                <a:latin typeface="Arial"/>
              </a:rPr>
              <a:t>(k)	Some debts (i.e. real property tax, child support, punitive 	damages, most student loans, fines, penalties, forfeitures or 	criminal obligations, debts for personal injuries or death caused 	by debtor’s operation of a motor vehicle, vessel or aircraft while 	intoxicated) are not dischargeable.</a:t>
            </a:r>
          </a:p>
          <a:p>
            <a:pPr marL="1600200" marR="0" lvl="2" indent="-457200" algn="l" defTabSz="914400" rtl="0" eaLnBrk="0" fontAlgn="base" latinLnBrk="0" hangingPunct="0">
              <a:lnSpc>
                <a:spcPct val="100000"/>
              </a:lnSpc>
              <a:spcBef>
                <a:spcPts val="0"/>
              </a:spcBef>
              <a:spcAft>
                <a:spcPct val="0"/>
              </a:spcAft>
              <a:buClrTx/>
              <a:buSzTx/>
              <a:buFont typeface="Arial" panose="020B0604020202020204" pitchFamily="34" charset="0"/>
              <a:buChar char="•"/>
              <a:tabLst/>
              <a:defRPr/>
            </a:pPr>
            <a:endParaRPr kumimoji="0" lang="en-US" sz="600" b="0" i="0" u="none" strike="noStrike" kern="0" cap="none" spc="0" normalizeH="0" baseline="0" noProof="0" dirty="0">
              <a:ln>
                <a:noFill/>
              </a:ln>
              <a:solidFill>
                <a:srgbClr val="2B5681"/>
              </a:solidFill>
              <a:effectLst/>
              <a:uLnTx/>
              <a:uFillTx/>
              <a:latin typeface="Arial"/>
            </a:endParaRPr>
          </a:p>
          <a:p>
            <a:pPr marL="1143000" marR="0" lvl="2" indent="0" algn="l" defTabSz="914400" rtl="0" eaLnBrk="0" fontAlgn="base" latinLnBrk="0" hangingPunct="0">
              <a:lnSpc>
                <a:spcPct val="100000"/>
              </a:lnSpc>
              <a:spcBef>
                <a:spcPct val="20000"/>
              </a:spcBef>
              <a:spcAft>
                <a:spcPct val="0"/>
              </a:spcAft>
              <a:buClrTx/>
              <a:buSzTx/>
              <a:buFontTx/>
              <a:buNone/>
              <a:tabLst/>
              <a:defRPr/>
            </a:pPr>
            <a:r>
              <a:rPr kumimoji="0" lang="en-US" sz="2400" b="0" i="0" u="none" strike="noStrike" kern="0" cap="none" spc="0" normalizeH="0" baseline="0" noProof="0" dirty="0">
                <a:ln>
                  <a:noFill/>
                </a:ln>
                <a:solidFill>
                  <a:srgbClr val="2B5681"/>
                </a:solidFill>
                <a:effectLst/>
                <a:uLnTx/>
                <a:uFillTx/>
                <a:latin typeface="Arial"/>
              </a:rPr>
              <a:t>(l)	Upon </a:t>
            </a:r>
            <a:r>
              <a:rPr kumimoji="0" lang="en-US" sz="2400" b="0" i="0" u="sng" strike="noStrike" kern="0" cap="none" spc="0" normalizeH="0" baseline="0" noProof="0" dirty="0">
                <a:ln>
                  <a:noFill/>
                </a:ln>
                <a:solidFill>
                  <a:srgbClr val="2B5681"/>
                </a:solidFill>
                <a:effectLst/>
                <a:uLnTx/>
                <a:uFillTx/>
                <a:latin typeface="Arial"/>
              </a:rPr>
              <a:t>discharge</a:t>
            </a:r>
            <a:r>
              <a:rPr kumimoji="0" lang="en-US" sz="2400" b="0" i="0" u="none" strike="noStrike" kern="0" cap="none" spc="0" normalizeH="0" baseline="0" noProof="0" dirty="0">
                <a:ln>
                  <a:noFill/>
                </a:ln>
                <a:solidFill>
                  <a:srgbClr val="2B5681"/>
                </a:solidFill>
                <a:effectLst/>
                <a:uLnTx/>
                <a:uFillTx/>
                <a:latin typeface="Arial"/>
              </a:rPr>
              <a:t> and </a:t>
            </a:r>
            <a:r>
              <a:rPr kumimoji="0" lang="en-US" sz="2400" b="0" i="0" u="sng" strike="noStrike" kern="0" cap="none" spc="0" normalizeH="0" baseline="0" noProof="0" dirty="0">
                <a:ln>
                  <a:noFill/>
                </a:ln>
                <a:solidFill>
                  <a:srgbClr val="2B5681"/>
                </a:solidFill>
                <a:effectLst/>
                <a:uLnTx/>
                <a:uFillTx/>
                <a:latin typeface="Arial"/>
              </a:rPr>
              <a:t>closure </a:t>
            </a:r>
            <a:r>
              <a:rPr kumimoji="0" lang="en-US" sz="2400" b="0" i="0" u="none" strike="noStrike" kern="0" cap="none" spc="0" normalizeH="0" baseline="0" noProof="0" dirty="0">
                <a:ln>
                  <a:noFill/>
                </a:ln>
                <a:solidFill>
                  <a:srgbClr val="2B5681"/>
                </a:solidFill>
                <a:effectLst/>
                <a:uLnTx/>
                <a:uFillTx/>
                <a:latin typeface="Arial"/>
              </a:rPr>
              <a:t> title to the real property re-vests in 	the debtor without the need for a Deed from the Trustee, but it is 	not free and clear of pre-bankruptcy petition liens unless 	said liens have been avoided by the Court as to the specific real 	property.</a:t>
            </a:r>
          </a:p>
          <a:p>
            <a:pPr marL="1600200" marR="0" lvl="2"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sz="2400" b="0" i="0" u="none" strike="noStrike" kern="0" cap="none" spc="0" normalizeH="0" baseline="0" noProof="0" dirty="0">
              <a:ln>
                <a:noFill/>
              </a:ln>
              <a:solidFill>
                <a:srgbClr val="2B5681"/>
              </a:solidFill>
              <a:effectLst/>
              <a:uLnTx/>
              <a:uFillTx/>
              <a:latin typeface="Arial"/>
            </a:endParaRPr>
          </a:p>
        </p:txBody>
      </p:sp>
    </p:spTree>
    <p:extLst>
      <p:ext uri="{BB962C8B-B14F-4D97-AF65-F5344CB8AC3E}">
        <p14:creationId xmlns:p14="http://schemas.microsoft.com/office/powerpoint/2010/main" val="3732762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C777CE6821B34983C3920BB8FCC61F" ma:contentTypeVersion="10" ma:contentTypeDescription="Create a new document." ma:contentTypeScope="" ma:versionID="7ff04eca4a406f0e00ac59e08025adc6">
  <xsd:schema xmlns:xsd="http://www.w3.org/2001/XMLSchema" xmlns:xs="http://www.w3.org/2001/XMLSchema" xmlns:p="http://schemas.microsoft.com/office/2006/metadata/properties" xmlns:ns2="8b11d5a4-b951-4f6a-80e7-2b16c5a70d96" targetNamespace="http://schemas.microsoft.com/office/2006/metadata/properties" ma:root="true" ma:fieldsID="0ad14f831c38774f801269c064cc53b0" ns2:_="">
    <xsd:import namespace="8b11d5a4-b951-4f6a-80e7-2b16c5a70d9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11d5a4-b951-4f6a-80e7-2b16c5a70d96"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AutoKeyPoints" ma:index="6" nillable="true" ma:displayName="MediaServiceAutoKeyPoints" ma:hidden="true" ma:internalName="MediaServiceAutoKeyPoints" ma:readOnly="true">
      <xsd:simpleType>
        <xsd:restriction base="dms:Note"/>
      </xsd:simpleType>
    </xsd:element>
    <xsd:element name="MediaServiceKeyPoints" ma:index="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624BAF-265E-4611-BBB9-DF64A2B2E440}">
  <ds:schemaRefs>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A654E5F4-5172-444A-8642-54C78BEDBDB9}">
  <ds:schemaRefs>
    <ds:schemaRef ds:uri="http://schemas.microsoft.com/sharepoint/v3/contenttype/forms"/>
  </ds:schemaRefs>
</ds:datastoreItem>
</file>

<file path=customXml/itemProps3.xml><?xml version="1.0" encoding="utf-8"?>
<ds:datastoreItem xmlns:ds="http://schemas.openxmlformats.org/officeDocument/2006/customXml" ds:itemID="{E3243E2E-8255-4590-A9B3-7A45130558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11d5a4-b951-4f6a-80e7-2b16c5a70d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860</TotalTime>
  <Words>5907</Words>
  <Application>Microsoft Office PowerPoint</Application>
  <PresentationFormat>Widescreen</PresentationFormat>
  <Paragraphs>355</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PowerPoint Presentation</vt:lpstr>
      <vt:lpstr>I. OVERVIEW</vt:lpstr>
      <vt:lpstr>I. OVERVIEW</vt:lpstr>
      <vt:lpstr>I. OVERVIEW </vt:lpstr>
      <vt:lpstr>II. LIQUIDATION OR ADJUSTMENT</vt:lpstr>
      <vt:lpstr>II. LIQUIDATION OR ADJUSTMENT</vt:lpstr>
      <vt:lpstr>II. LIQUIDATION OR ADJUSTMENT</vt:lpstr>
      <vt:lpstr>II. LIQUIDATION OR ADJUSTMENT</vt:lpstr>
      <vt:lpstr>II. LIQUIDATION OR ADJUSTMENT</vt:lpstr>
      <vt:lpstr>II. LIQUIDATION OR ADJUSTMENT</vt:lpstr>
      <vt:lpstr>II. LIQUIDATION OR ADJUSTMENT</vt:lpstr>
      <vt:lpstr>II. LIQUIDATION OR ADJUSTMENT</vt:lpstr>
      <vt:lpstr>II. LIQUIDATION OR ADJUSTMENT</vt:lpstr>
      <vt:lpstr>III. GENERAL</vt:lpstr>
      <vt:lpstr>III. GENERAL</vt:lpstr>
      <vt:lpstr>III. GENERAL</vt:lpstr>
      <vt:lpstr>III. GENERAL</vt:lpstr>
      <vt:lpstr>III. GENERAL</vt:lpstr>
      <vt:lpstr>III. GENERAL</vt:lpstr>
      <vt:lpstr>III. GENERAL</vt:lpstr>
      <vt:lpstr>III. GENERAL</vt:lpstr>
      <vt:lpstr>III. GENERAL</vt:lpstr>
      <vt:lpstr>III. GENERAL</vt:lpstr>
      <vt:lpstr>III. GENERAL</vt:lpstr>
      <vt:lpstr>III. GENERAL</vt:lpstr>
      <vt:lpstr>III. GENERAL</vt:lpstr>
      <vt:lpstr>III. GENERAL</vt:lpstr>
      <vt:lpstr>III. GENERAL</vt:lpstr>
      <vt:lpstr>III. GENERAL</vt:lpstr>
      <vt:lpstr>IV. CHAPTER 7 PROCEEDINGS</vt:lpstr>
      <vt:lpstr>IV. CHAPTER 7 PROCEEDINGS</vt:lpstr>
      <vt:lpstr>IV. CHAPTER 7 PROCEEDINGS</vt:lpstr>
      <vt:lpstr>IV. CHAPTER 7 PROCEEDINGS</vt:lpstr>
      <vt:lpstr>IV. CHAPTER 7 PROCEEDINGS</vt:lpstr>
      <vt:lpstr>IV. CHAPTER 7 PROCEEDINGS</vt:lpstr>
      <vt:lpstr>IV. CHAPTER 7 PROCEEDINGS</vt:lpstr>
      <vt:lpstr>IV. CHAPTER 7 PROCEEDINGS</vt:lpstr>
      <vt:lpstr>IV. CHAPTER 7 PROCEEDINGS</vt:lpstr>
      <vt:lpstr>IV. CHAPTER 7 PROCEEDINGS</vt:lpstr>
      <vt:lpstr>V. CHAPTER 13 PROCEEDINGS</vt:lpstr>
      <vt:lpstr>V. MISCELLANEOUS</vt:lpstr>
      <vt:lpstr>V. MISCELLANEOUS</vt:lpstr>
      <vt:lpstr>VI. DEFINITIONS</vt:lpstr>
      <vt:lpstr>VI. DEFINITIONS</vt:lpstr>
      <vt:lpstr>VI. DEFINITIONS</vt:lpstr>
      <vt:lpstr>VI. DEFINITIONS</vt:lpstr>
      <vt:lpstr>VI. DEFINITIONS</vt:lpstr>
      <vt:lpstr>VI. DEFINITIONS</vt:lpstr>
      <vt:lpstr>VI. DEFINITIONS</vt:lpstr>
      <vt:lpstr>VI. DEFINITIONS</vt:lpstr>
      <vt:lpstr>VI. DEFINITIONS</vt:lpstr>
      <vt:lpstr>VII. CHECKLIST</vt:lpstr>
      <vt:lpstr>VII. CHECKLIST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McErlain, Tug (TRG)</dc:creator>
  <cp:lastModifiedBy>Lynch, Matt (TRG)</cp:lastModifiedBy>
  <cp:revision>59</cp:revision>
  <dcterms:created xsi:type="dcterms:W3CDTF">2021-03-26T18:15:24Z</dcterms:created>
  <dcterms:modified xsi:type="dcterms:W3CDTF">2023-05-03T13:02:52Z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0x010100EBC777CE6821B34983C3920BB8FCC61F</vt:lpwstr>
  </property>
</Properties>
</file>